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71" r:id="rId2"/>
    <p:sldId id="276" r:id="rId3"/>
    <p:sldId id="277" r:id="rId4"/>
    <p:sldId id="278" r:id="rId5"/>
    <p:sldId id="279" r:id="rId6"/>
    <p:sldId id="281" r:id="rId7"/>
    <p:sldId id="282" r:id="rId8"/>
    <p:sldId id="283" r:id="rId9"/>
    <p:sldId id="284" r:id="rId10"/>
    <p:sldId id="285" r:id="rId11"/>
    <p:sldId id="434" r:id="rId12"/>
    <p:sldId id="428" r:id="rId13"/>
    <p:sldId id="429" r:id="rId14"/>
    <p:sldId id="431" r:id="rId15"/>
    <p:sldId id="432" r:id="rId16"/>
    <p:sldId id="433" r:id="rId17"/>
    <p:sldId id="437" r:id="rId18"/>
    <p:sldId id="438" r:id="rId19"/>
    <p:sldId id="445" r:id="rId20"/>
    <p:sldId id="453" r:id="rId21"/>
    <p:sldId id="446" r:id="rId22"/>
    <p:sldId id="447" r:id="rId23"/>
    <p:sldId id="448" r:id="rId24"/>
    <p:sldId id="449" r:id="rId25"/>
    <p:sldId id="450" r:id="rId26"/>
    <p:sldId id="451" r:id="rId27"/>
    <p:sldId id="452" r:id="rId28"/>
    <p:sldId id="439" r:id="rId29"/>
    <p:sldId id="440" r:id="rId30"/>
  </p:sldIdLst>
  <p:sldSz cx="13442950" cy="7561263"/>
  <p:notesSz cx="6761163" cy="9942513"/>
  <p:defaultTextStyle>
    <a:defPPr>
      <a:defRPr lang="tr-T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880"/>
    <a:srgbClr val="075BA1"/>
    <a:srgbClr val="E7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6433" autoAdjust="0"/>
  </p:normalViewPr>
  <p:slideViewPr>
    <p:cSldViewPr>
      <p:cViewPr>
        <p:scale>
          <a:sx n="75" d="100"/>
          <a:sy n="75" d="100"/>
        </p:scale>
        <p:origin x="1758" y="654"/>
      </p:cViewPr>
      <p:guideLst>
        <p:guide orient="horz" pos="2382"/>
        <p:guide pos="4234"/>
      </p:guideLst>
    </p:cSldViewPr>
  </p:slideViewPr>
  <p:outlineViewPr>
    <p:cViewPr>
      <p:scale>
        <a:sx n="33" d="100"/>
        <a:sy n="33" d="100"/>
      </p:scale>
      <p:origin x="0" y="-13164"/>
    </p:cViewPr>
  </p:outlineViewPr>
  <p:notesTextViewPr>
    <p:cViewPr>
      <p:scale>
        <a:sx n="1" d="1"/>
        <a:sy n="1" d="1"/>
      </p:scale>
      <p:origin x="0" y="0"/>
    </p:cViewPr>
  </p:notesTextViewPr>
  <p:sorterViewPr>
    <p:cViewPr>
      <p:scale>
        <a:sx n="100" d="100"/>
        <a:sy n="100" d="100"/>
      </p:scale>
      <p:origin x="0" y="-936"/>
    </p:cViewPr>
  </p:sorterViewPr>
  <p:notesViewPr>
    <p:cSldViewPr>
      <p:cViewPr varScale="1">
        <p:scale>
          <a:sx n="81" d="100"/>
          <a:sy n="81"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2930525" cy="4984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051" y="1"/>
            <a:ext cx="2930525" cy="498476"/>
          </a:xfrm>
          <a:prstGeom prst="rect">
            <a:avLst/>
          </a:prstGeom>
        </p:spPr>
        <p:txBody>
          <a:bodyPr vert="horz" lIns="91440" tIns="45720" rIns="91440" bIns="45720" rtlCol="0"/>
          <a:lstStyle>
            <a:lvl1pPr algn="r">
              <a:defRPr sz="1200"/>
            </a:lvl1pPr>
          </a:lstStyle>
          <a:p>
            <a:fld id="{10720AB7-C4C2-4AB4-A8BA-0C73C988C27C}" type="datetimeFigureOut">
              <a:rPr lang="tr-TR" smtClean="0"/>
              <a:t>8.02.2024</a:t>
            </a:fld>
            <a:endParaRPr lang="tr-TR"/>
          </a:p>
        </p:txBody>
      </p:sp>
      <p:sp>
        <p:nvSpPr>
          <p:cNvPr id="4" name="Altbilgi Yer Tutucusu 3"/>
          <p:cNvSpPr>
            <a:spLocks noGrp="1"/>
          </p:cNvSpPr>
          <p:nvPr>
            <p:ph type="ftr" sz="quarter" idx="2"/>
          </p:nvPr>
        </p:nvSpPr>
        <p:spPr>
          <a:xfrm>
            <a:off x="2" y="9444038"/>
            <a:ext cx="2930525" cy="498476"/>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051" y="9444038"/>
            <a:ext cx="2930525" cy="498476"/>
          </a:xfrm>
          <a:prstGeom prst="rect">
            <a:avLst/>
          </a:prstGeom>
        </p:spPr>
        <p:txBody>
          <a:bodyPr vert="horz" lIns="91440" tIns="45720" rIns="91440" bIns="45720" rtlCol="0" anchor="b"/>
          <a:lstStyle>
            <a:lvl1pPr algn="r">
              <a:defRPr sz="1200"/>
            </a:lvl1pPr>
          </a:lstStyle>
          <a:p>
            <a:fld id="{642F0D5B-0FB5-4778-937F-3910FCC5C0BB}" type="slidenum">
              <a:rPr lang="tr-TR" smtClean="0"/>
              <a:t>‹#›</a:t>
            </a:fld>
            <a:endParaRPr lang="tr-TR"/>
          </a:p>
        </p:txBody>
      </p:sp>
    </p:spTree>
    <p:extLst>
      <p:ext uri="{BB962C8B-B14F-4D97-AF65-F5344CB8AC3E}">
        <p14:creationId xmlns:p14="http://schemas.microsoft.com/office/powerpoint/2010/main" val="248121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2929837" cy="497126"/>
          </a:xfrm>
          <a:prstGeom prst="rect">
            <a:avLst/>
          </a:prstGeom>
        </p:spPr>
        <p:txBody>
          <a:bodyPr vert="horz" lIns="91319" tIns="45659" rIns="91319" bIns="45659" rtlCol="0"/>
          <a:lstStyle>
            <a:lvl1pPr algn="l">
              <a:defRPr sz="1200"/>
            </a:lvl1pPr>
          </a:lstStyle>
          <a:p>
            <a:endParaRPr lang="tr-TR"/>
          </a:p>
        </p:txBody>
      </p:sp>
      <p:sp>
        <p:nvSpPr>
          <p:cNvPr id="3" name="Veri Yer Tutucusu 2"/>
          <p:cNvSpPr>
            <a:spLocks noGrp="1"/>
          </p:cNvSpPr>
          <p:nvPr>
            <p:ph type="dt" idx="1"/>
          </p:nvPr>
        </p:nvSpPr>
        <p:spPr>
          <a:xfrm>
            <a:off x="3829764" y="0"/>
            <a:ext cx="2929837" cy="497126"/>
          </a:xfrm>
          <a:prstGeom prst="rect">
            <a:avLst/>
          </a:prstGeom>
        </p:spPr>
        <p:txBody>
          <a:bodyPr vert="horz" lIns="91319" tIns="45659" rIns="91319" bIns="45659" rtlCol="0"/>
          <a:lstStyle>
            <a:lvl1pPr algn="r">
              <a:defRPr sz="1200"/>
            </a:lvl1pPr>
          </a:lstStyle>
          <a:p>
            <a:fld id="{82E5C521-B80F-4585-8404-01028537DD02}" type="datetimeFigureOut">
              <a:rPr lang="tr-TR" smtClean="0"/>
              <a:t>8.02.2024</a:t>
            </a:fld>
            <a:endParaRPr lang="tr-TR"/>
          </a:p>
        </p:txBody>
      </p:sp>
      <p:sp>
        <p:nvSpPr>
          <p:cNvPr id="4" name="Slayt Görüntüsü Yer Tutucusu 3"/>
          <p:cNvSpPr>
            <a:spLocks noGrp="1" noRot="1" noChangeAspect="1"/>
          </p:cNvSpPr>
          <p:nvPr>
            <p:ph type="sldImg" idx="2"/>
          </p:nvPr>
        </p:nvSpPr>
        <p:spPr>
          <a:xfrm>
            <a:off x="69850" y="747713"/>
            <a:ext cx="6621463" cy="3725862"/>
          </a:xfrm>
          <a:prstGeom prst="rect">
            <a:avLst/>
          </a:prstGeom>
          <a:noFill/>
          <a:ln w="12700">
            <a:solidFill>
              <a:prstClr val="black"/>
            </a:solidFill>
          </a:ln>
        </p:spPr>
        <p:txBody>
          <a:bodyPr vert="horz" lIns="91319" tIns="45659" rIns="91319" bIns="45659" rtlCol="0" anchor="ctr"/>
          <a:lstStyle/>
          <a:p>
            <a:endParaRPr lang="tr-TR"/>
          </a:p>
        </p:txBody>
      </p:sp>
      <p:sp>
        <p:nvSpPr>
          <p:cNvPr id="5" name="Not Yer Tutucusu 4"/>
          <p:cNvSpPr>
            <a:spLocks noGrp="1"/>
          </p:cNvSpPr>
          <p:nvPr>
            <p:ph type="body" sz="quarter" idx="3"/>
          </p:nvPr>
        </p:nvSpPr>
        <p:spPr>
          <a:xfrm>
            <a:off x="676117" y="4722698"/>
            <a:ext cx="5408930" cy="4474130"/>
          </a:xfrm>
          <a:prstGeom prst="rect">
            <a:avLst/>
          </a:prstGeom>
        </p:spPr>
        <p:txBody>
          <a:bodyPr vert="horz" lIns="91319" tIns="45659" rIns="91319" bIns="45659"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9443662"/>
            <a:ext cx="2929837" cy="497126"/>
          </a:xfrm>
          <a:prstGeom prst="rect">
            <a:avLst/>
          </a:prstGeom>
        </p:spPr>
        <p:txBody>
          <a:bodyPr vert="horz" lIns="91319" tIns="45659" rIns="91319" bIns="45659" rtlCol="0" anchor="b"/>
          <a:lstStyle>
            <a:lvl1pPr algn="l">
              <a:defRPr sz="1200"/>
            </a:lvl1pPr>
          </a:lstStyle>
          <a:p>
            <a:endParaRPr lang="tr-TR"/>
          </a:p>
        </p:txBody>
      </p:sp>
      <p:sp>
        <p:nvSpPr>
          <p:cNvPr id="7" name="Slayt Numarası Yer Tutucusu 6"/>
          <p:cNvSpPr>
            <a:spLocks noGrp="1"/>
          </p:cNvSpPr>
          <p:nvPr>
            <p:ph type="sldNum" sz="quarter" idx="5"/>
          </p:nvPr>
        </p:nvSpPr>
        <p:spPr>
          <a:xfrm>
            <a:off x="3829764" y="9443662"/>
            <a:ext cx="2929837" cy="497126"/>
          </a:xfrm>
          <a:prstGeom prst="rect">
            <a:avLst/>
          </a:prstGeom>
        </p:spPr>
        <p:txBody>
          <a:bodyPr vert="horz" lIns="91319" tIns="45659" rIns="91319" bIns="45659" rtlCol="0" anchor="b"/>
          <a:lstStyle>
            <a:lvl1pPr algn="r">
              <a:defRPr sz="1200"/>
            </a:lvl1pPr>
          </a:lstStyle>
          <a:p>
            <a:fld id="{AC1FABF0-851F-46F6-BEF7-9C3112455DA1}" type="slidenum">
              <a:rPr lang="tr-TR" smtClean="0"/>
              <a:t>‹#›</a:t>
            </a:fld>
            <a:endParaRPr lang="tr-TR"/>
          </a:p>
        </p:txBody>
      </p:sp>
    </p:spTree>
    <p:extLst>
      <p:ext uri="{BB962C8B-B14F-4D97-AF65-F5344CB8AC3E}">
        <p14:creationId xmlns:p14="http://schemas.microsoft.com/office/powerpoint/2010/main" val="2551863284"/>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C1FABF0-851F-46F6-BEF7-9C3112455DA1}" type="slidenum">
              <a:rPr lang="tr-TR" smtClean="0"/>
              <a:t>28</a:t>
            </a:fld>
            <a:endParaRPr lang="tr-TR"/>
          </a:p>
        </p:txBody>
      </p:sp>
    </p:spTree>
    <p:extLst>
      <p:ext uri="{BB962C8B-B14F-4D97-AF65-F5344CB8AC3E}">
        <p14:creationId xmlns:p14="http://schemas.microsoft.com/office/powerpoint/2010/main" val="2676512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p:nvPr userDrawn="1"/>
        </p:nvSpPr>
        <p:spPr>
          <a:xfrm>
            <a:off x="0" y="0"/>
            <a:ext cx="13442950" cy="7561263"/>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p:cNvGrpSpPr/>
          <p:nvPr userDrawn="1"/>
        </p:nvGrpSpPr>
        <p:grpSpPr>
          <a:xfrm>
            <a:off x="831774" y="2313038"/>
            <a:ext cx="11779403" cy="2935186"/>
            <a:chOff x="655326" y="2340826"/>
            <a:chExt cx="11779403" cy="2935186"/>
          </a:xfrm>
        </p:grpSpPr>
        <p:pic>
          <p:nvPicPr>
            <p:cNvPr id="9" name="Resim 8"/>
            <p:cNvPicPr>
              <a:picLocks noChangeAspect="1"/>
            </p:cNvPicPr>
            <p:nvPr userDrawn="1"/>
          </p:nvPicPr>
          <p:blipFill rotWithShape="1">
            <a:blip r:embed="rId3">
              <a:extLst>
                <a:ext uri="{28A0092B-C50C-407E-A947-70E740481C1C}">
                  <a14:useLocalDpi xmlns:a14="http://schemas.microsoft.com/office/drawing/2010/main" val="0"/>
                </a:ext>
              </a:extLst>
            </a:blip>
            <a:srcRect l="5882" t="37048" r="16062" b="33503"/>
            <a:stretch/>
          </p:blipFill>
          <p:spPr>
            <a:xfrm>
              <a:off x="2400995" y="2743194"/>
              <a:ext cx="10033734" cy="21304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8" name="Resim 7"/>
            <p:cNvPicPr>
              <a:picLocks noChangeAspect="1"/>
            </p:cNvPicPr>
            <p:nvPr userDrawn="1"/>
          </p:nvPicPr>
          <p:blipFill rotWithShape="1">
            <a:blip r:embed="rId3">
              <a:extLst>
                <a:ext uri="{28A0092B-C50C-407E-A947-70E740481C1C}">
                  <a14:useLocalDpi xmlns:a14="http://schemas.microsoft.com/office/drawing/2010/main" val="0"/>
                </a:ext>
              </a:extLst>
            </a:blip>
            <a:srcRect l="41885" r="42076" b="61277"/>
            <a:stretch/>
          </p:blipFill>
          <p:spPr>
            <a:xfrm>
              <a:off x="655326" y="2340826"/>
              <a:ext cx="2160240" cy="2935186"/>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grpSp>
      <p:sp>
        <p:nvSpPr>
          <p:cNvPr id="2" name="Başlık 1"/>
          <p:cNvSpPr>
            <a:spLocks noGrp="1"/>
          </p:cNvSpPr>
          <p:nvPr>
            <p:ph type="ctrTitle"/>
          </p:nvPr>
        </p:nvSpPr>
        <p:spPr>
          <a:xfrm>
            <a:off x="2977059" y="2692296"/>
            <a:ext cx="9634118" cy="2116612"/>
          </a:xfrm>
        </p:spPr>
        <p:txBody>
          <a:bodyPr/>
          <a:lstStyle>
            <a:lvl1pPr>
              <a:defRPr b="1">
                <a:solidFill>
                  <a:schemeClr val="bg1"/>
                </a:solidFill>
                <a:effectLst>
                  <a:outerShdw blurRad="38100" dist="38100" dir="2700000" algn="tl">
                    <a:srgbClr val="000000">
                      <a:alpha val="43137"/>
                    </a:srgbClr>
                  </a:outerShdw>
                </a:effectLst>
              </a:defRPr>
            </a:lvl1pPr>
          </a:lstStyle>
          <a:p>
            <a:r>
              <a:rPr lang="tr-TR" dirty="0"/>
              <a:t>Asıl başlık stili için tıklatın</a:t>
            </a:r>
          </a:p>
        </p:txBody>
      </p:sp>
      <p:sp>
        <p:nvSpPr>
          <p:cNvPr id="3" name="Alt Başlık 2"/>
          <p:cNvSpPr>
            <a:spLocks noGrp="1"/>
          </p:cNvSpPr>
          <p:nvPr>
            <p:ph type="subTitle" idx="1"/>
          </p:nvPr>
        </p:nvSpPr>
        <p:spPr>
          <a:xfrm>
            <a:off x="3096563" y="4933482"/>
            <a:ext cx="9514614" cy="796478"/>
          </a:xfrm>
        </p:spPr>
        <p:txBody>
          <a:bodyPr>
            <a:normAutofit/>
          </a:bodyPr>
          <a:lstStyle>
            <a:lvl1pPr marL="0" indent="0" algn="r">
              <a:buNone/>
              <a:defRPr sz="2000">
                <a:solidFill>
                  <a:schemeClr val="bg1">
                    <a:lumMod val="65000"/>
                  </a:schemeClr>
                </a:solidFill>
                <a:effectLst/>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tr-TR" dirty="0"/>
              <a:t>Asıl alt başlık stilini düzenlemek için tıklatın</a:t>
            </a:r>
          </a:p>
        </p:txBody>
      </p:sp>
      <p:sp>
        <p:nvSpPr>
          <p:cNvPr id="4" name="Veri Yer Tutucusu 3"/>
          <p:cNvSpPr>
            <a:spLocks noGrp="1"/>
          </p:cNvSpPr>
          <p:nvPr>
            <p:ph type="dt" sz="half" idx="10"/>
          </p:nvPr>
        </p:nvSpPr>
        <p:spPr/>
        <p:txBody>
          <a:bodyPr/>
          <a:lstStyle/>
          <a:p>
            <a:fld id="{9E891B83-5619-4EA8-945E-76D1A0DED0FB}" type="datetime1">
              <a:rPr lang="tr-TR" smtClean="0"/>
              <a:t>8.02.2024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170003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B3D025C-91F4-4339-A349-D16AC1B67C81}" type="datetime1">
              <a:rPr lang="tr-TR" smtClean="0"/>
              <a:t>8.02.2024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154547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746139" y="302803"/>
            <a:ext cx="3024664" cy="645157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72147" y="302803"/>
            <a:ext cx="8849943" cy="645157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671BBD0-0E71-460F-B881-F0A5F63FAF04}" type="datetime1">
              <a:rPr lang="tr-TR" smtClean="0"/>
              <a:t>8.02.2024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289342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0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Dikdörtgen 8"/>
          <p:cNvSpPr/>
          <p:nvPr userDrawn="1"/>
        </p:nvSpPr>
        <p:spPr>
          <a:xfrm>
            <a:off x="0" y="0"/>
            <a:ext cx="13442950" cy="7561263"/>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40676" t="51066" r="49363" b="37338"/>
          <a:stretch/>
        </p:blipFill>
        <p:spPr>
          <a:xfrm>
            <a:off x="12914163" y="7177826"/>
            <a:ext cx="360040" cy="343378"/>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pic>
        <p:nvPicPr>
          <p:cNvPr id="12" name="Resim 11"/>
          <p:cNvPicPr>
            <a:picLocks noChangeAspect="1"/>
          </p:cNvPicPr>
          <p:nvPr userDrawn="1"/>
        </p:nvPicPr>
        <p:blipFill rotWithShape="1">
          <a:blip r:embed="rId4">
            <a:extLst>
              <a:ext uri="{28A0092B-C50C-407E-A947-70E740481C1C}">
                <a14:useLocalDpi xmlns:a14="http://schemas.microsoft.com/office/drawing/2010/main" val="0"/>
              </a:ext>
            </a:extLst>
          </a:blip>
          <a:srcRect t="38818" r="288" b="52612"/>
          <a:stretch/>
        </p:blipFill>
        <p:spPr>
          <a:xfrm>
            <a:off x="416259" y="208318"/>
            <a:ext cx="12817424" cy="619986"/>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
        <p:nvSpPr>
          <p:cNvPr id="2" name="Başlık 1"/>
          <p:cNvSpPr>
            <a:spLocks noGrp="1"/>
          </p:cNvSpPr>
          <p:nvPr>
            <p:ph type="title"/>
          </p:nvPr>
        </p:nvSpPr>
        <p:spPr>
          <a:xfrm>
            <a:off x="1018519" y="229054"/>
            <a:ext cx="12220621" cy="527241"/>
          </a:xfrm>
        </p:spPr>
        <p:txBody>
          <a:bodyPr>
            <a:noAutofit/>
          </a:bodyPr>
          <a:lstStyle>
            <a:lvl1pPr>
              <a:defRPr sz="3200" b="1">
                <a:solidFill>
                  <a:schemeClr val="bg1"/>
                </a:solidFill>
                <a:effectLst>
                  <a:outerShdw blurRad="38100" dist="38100" dir="2700000" algn="tl">
                    <a:srgbClr val="000000">
                      <a:alpha val="43137"/>
                    </a:srgbClr>
                  </a:outerShdw>
                </a:effectLst>
              </a:defRPr>
            </a:lvl1pPr>
          </a:lstStyle>
          <a:p>
            <a:r>
              <a:rPr lang="tr-TR" dirty="0"/>
              <a:t>Asıl başlık stili için tıklatın</a:t>
            </a:r>
          </a:p>
        </p:txBody>
      </p:sp>
      <p:sp>
        <p:nvSpPr>
          <p:cNvPr id="3" name="İçerik Yer Tutucusu 2"/>
          <p:cNvSpPr>
            <a:spLocks noGrp="1"/>
          </p:cNvSpPr>
          <p:nvPr>
            <p:ph idx="1"/>
          </p:nvPr>
        </p:nvSpPr>
        <p:spPr>
          <a:xfrm>
            <a:off x="270685" y="1067513"/>
            <a:ext cx="12901580" cy="603541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240755" y="7177827"/>
            <a:ext cx="3136689" cy="343378"/>
          </a:xfrm>
        </p:spPr>
        <p:txBody>
          <a:bodyPr/>
          <a:lstStyle/>
          <a:p>
            <a:fld id="{43452CF4-D685-4555-ABC6-DFD85CCE493C}" type="datetime1">
              <a:rPr lang="tr-TR" smtClean="0"/>
              <a:t>8.02.2024</a:t>
            </a:fld>
            <a:endParaRPr lang="tr-TR"/>
          </a:p>
        </p:txBody>
      </p:sp>
      <p:sp>
        <p:nvSpPr>
          <p:cNvPr id="5" name="Altbilgi Yer Tutucusu 4"/>
          <p:cNvSpPr>
            <a:spLocks noGrp="1"/>
          </p:cNvSpPr>
          <p:nvPr>
            <p:ph type="ftr" sz="quarter" idx="11"/>
          </p:nvPr>
        </p:nvSpPr>
        <p:spPr>
          <a:xfrm>
            <a:off x="4593008" y="7177827"/>
            <a:ext cx="4256934" cy="343378"/>
          </a:xfrm>
        </p:spPr>
        <p:txBody>
          <a:bodyPr/>
          <a:lstStyle/>
          <a:p>
            <a:endParaRPr lang="tr-TR" dirty="0"/>
          </a:p>
        </p:txBody>
      </p:sp>
      <p:sp>
        <p:nvSpPr>
          <p:cNvPr id="6" name="Slayt Numarası Yer Tutucusu 5"/>
          <p:cNvSpPr>
            <a:spLocks noGrp="1"/>
          </p:cNvSpPr>
          <p:nvPr>
            <p:ph type="sldNum" sz="quarter" idx="12"/>
          </p:nvPr>
        </p:nvSpPr>
        <p:spPr>
          <a:xfrm>
            <a:off x="12842155" y="7177826"/>
            <a:ext cx="498247" cy="343378"/>
          </a:xfrm>
        </p:spPr>
        <p:txBody>
          <a:bodyPr/>
          <a:lstStyle>
            <a:lvl1pPr algn="ctr">
              <a:defRPr>
                <a:solidFill>
                  <a:schemeClr val="bg1"/>
                </a:solidFill>
              </a:defRPr>
            </a:lvl1pPr>
          </a:lstStyle>
          <a:p>
            <a:fld id="{2DEE5F98-4B2F-48CB-BA7E-61D40270C408}" type="slidenum">
              <a:rPr lang="tr-TR" smtClean="0"/>
              <a:pPr/>
              <a:t>‹#›</a:t>
            </a:fld>
            <a:endParaRPr lang="tr-TR" dirty="0"/>
          </a:p>
        </p:txBody>
      </p:sp>
      <p:pic>
        <p:nvPicPr>
          <p:cNvPr id="13" name="Resim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85" t="1312" r="42076" b="73039"/>
          <a:stretch/>
        </p:blipFill>
        <p:spPr>
          <a:xfrm>
            <a:off x="174638" y="143710"/>
            <a:ext cx="843881" cy="75949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208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0" name="Dikdörtgen 19"/>
          <p:cNvSpPr/>
          <p:nvPr userDrawn="1"/>
        </p:nvSpPr>
        <p:spPr>
          <a:xfrm>
            <a:off x="0" y="0"/>
            <a:ext cx="13442950" cy="7561263"/>
          </a:xfrm>
          <a:prstGeom prst="rect">
            <a:avLst/>
          </a:prstGeom>
          <a:blipFill dpi="0" rotWithShape="1">
            <a:blip r:embed="rId2">
              <a:alphaModFix amt="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6" name="Grup 25"/>
          <p:cNvGrpSpPr/>
          <p:nvPr userDrawn="1"/>
        </p:nvGrpSpPr>
        <p:grpSpPr>
          <a:xfrm>
            <a:off x="1111995" y="2313038"/>
            <a:ext cx="11218960" cy="2935186"/>
            <a:chOff x="1808104" y="2316541"/>
            <a:chExt cx="11218960" cy="2935186"/>
          </a:xfrm>
        </p:grpSpPr>
        <p:pic>
          <p:nvPicPr>
            <p:cNvPr id="24" name="Resim 23"/>
            <p:cNvPicPr>
              <a:picLocks noChangeAspect="1"/>
            </p:cNvPicPr>
            <p:nvPr userDrawn="1"/>
          </p:nvPicPr>
          <p:blipFill rotWithShape="1">
            <a:blip r:embed="rId3">
              <a:extLst>
                <a:ext uri="{28A0092B-C50C-407E-A947-70E740481C1C}">
                  <a14:useLocalDpi xmlns:a14="http://schemas.microsoft.com/office/drawing/2010/main" val="0"/>
                </a:ext>
              </a:extLst>
            </a:blip>
            <a:srcRect l="5882" t="37048" r="16062" b="33503"/>
            <a:stretch/>
          </p:blipFill>
          <p:spPr>
            <a:xfrm>
              <a:off x="1808104" y="2718909"/>
              <a:ext cx="10033734" cy="21304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25" name="Resim 24"/>
            <p:cNvPicPr>
              <a:picLocks noChangeAspect="1"/>
            </p:cNvPicPr>
            <p:nvPr userDrawn="1"/>
          </p:nvPicPr>
          <p:blipFill rotWithShape="1">
            <a:blip r:embed="rId3">
              <a:extLst>
                <a:ext uri="{28A0092B-C50C-407E-A947-70E740481C1C}">
                  <a14:useLocalDpi xmlns:a14="http://schemas.microsoft.com/office/drawing/2010/main" val="0"/>
                </a:ext>
              </a:extLst>
            </a:blip>
            <a:srcRect l="41885" r="42076" b="61277"/>
            <a:stretch/>
          </p:blipFill>
          <p:spPr>
            <a:xfrm>
              <a:off x="10866824" y="2316541"/>
              <a:ext cx="2160240" cy="2935186"/>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grpSp>
      <p:sp>
        <p:nvSpPr>
          <p:cNvPr id="2" name="Başlık 1"/>
          <p:cNvSpPr>
            <a:spLocks noGrp="1"/>
          </p:cNvSpPr>
          <p:nvPr>
            <p:ph type="title"/>
          </p:nvPr>
        </p:nvSpPr>
        <p:spPr>
          <a:xfrm>
            <a:off x="1111995" y="3384742"/>
            <a:ext cx="8921848" cy="791778"/>
          </a:xfrm>
        </p:spPr>
        <p:txBody>
          <a:bodyPr anchor="t"/>
          <a:lstStyle>
            <a:lvl1pPr algn="l">
              <a:defRPr sz="4400" b="1" cap="all">
                <a:solidFill>
                  <a:schemeClr val="bg1"/>
                </a:solidFill>
                <a:effectLst>
                  <a:outerShdw blurRad="38100" dist="38100" dir="2700000" algn="tl">
                    <a:srgbClr val="000000">
                      <a:alpha val="43137"/>
                    </a:srgbClr>
                  </a:outerShdw>
                </a:effectLst>
              </a:defRPr>
            </a:lvl1pPr>
          </a:lstStyle>
          <a:p>
            <a:r>
              <a:rPr lang="tr-TR" dirty="0"/>
              <a:t>Asıl başlık stili için tıklatın</a:t>
            </a:r>
          </a:p>
        </p:txBody>
      </p:sp>
      <p:sp>
        <p:nvSpPr>
          <p:cNvPr id="3" name="Metin Yer Tutucusu 2"/>
          <p:cNvSpPr>
            <a:spLocks noGrp="1"/>
          </p:cNvSpPr>
          <p:nvPr>
            <p:ph type="body" idx="1"/>
          </p:nvPr>
        </p:nvSpPr>
        <p:spPr>
          <a:xfrm>
            <a:off x="1018519" y="4932760"/>
            <a:ext cx="9152196" cy="432048"/>
          </a:xfrm>
        </p:spPr>
        <p:txBody>
          <a:bodyPr anchor="b"/>
          <a:lstStyle>
            <a:lvl1pPr marL="0" indent="0" algn="r">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tr-TR" dirty="0"/>
              <a:t>Asıl metin stillerini düzenlemek için tıklatın</a:t>
            </a:r>
          </a:p>
        </p:txBody>
      </p:sp>
      <p:sp>
        <p:nvSpPr>
          <p:cNvPr id="4" name="Veri Yer Tutucusu 3"/>
          <p:cNvSpPr>
            <a:spLocks noGrp="1"/>
          </p:cNvSpPr>
          <p:nvPr>
            <p:ph type="dt" sz="half" idx="10"/>
          </p:nvPr>
        </p:nvSpPr>
        <p:spPr/>
        <p:txBody>
          <a:bodyPr/>
          <a:lstStyle/>
          <a:p>
            <a:fld id="{31125FC7-8F27-4AE4-A3E6-0D211B2F89E4}" type="datetime1">
              <a:rPr lang="tr-TR" smtClean="0"/>
              <a:t>8.02.2024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172576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72148" y="1764296"/>
            <a:ext cx="5937302"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833500" y="1764296"/>
            <a:ext cx="5937302"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2" name="Dikdörtgen 11"/>
          <p:cNvSpPr/>
          <p:nvPr userDrawn="1"/>
        </p:nvSpPr>
        <p:spPr>
          <a:xfrm>
            <a:off x="0" y="0"/>
            <a:ext cx="13442950" cy="7561263"/>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0676" t="51066" r="49363" b="37338"/>
          <a:stretch/>
        </p:blipFill>
        <p:spPr>
          <a:xfrm>
            <a:off x="12914163" y="7177826"/>
            <a:ext cx="360040" cy="343378"/>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pic>
        <p:nvPicPr>
          <p:cNvPr id="14" name="Resim 13"/>
          <p:cNvPicPr>
            <a:picLocks noChangeAspect="1"/>
          </p:cNvPicPr>
          <p:nvPr userDrawn="1"/>
        </p:nvPicPr>
        <p:blipFill rotWithShape="1">
          <a:blip r:embed="rId4">
            <a:extLst>
              <a:ext uri="{28A0092B-C50C-407E-A947-70E740481C1C}">
                <a14:useLocalDpi xmlns:a14="http://schemas.microsoft.com/office/drawing/2010/main" val="0"/>
              </a:ext>
            </a:extLst>
          </a:blip>
          <a:srcRect t="38818" r="288" b="52612"/>
          <a:stretch/>
        </p:blipFill>
        <p:spPr>
          <a:xfrm>
            <a:off x="416259" y="208318"/>
            <a:ext cx="12817424" cy="619986"/>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
        <p:nvSpPr>
          <p:cNvPr id="15" name="Başlık 1"/>
          <p:cNvSpPr>
            <a:spLocks noGrp="1"/>
          </p:cNvSpPr>
          <p:nvPr>
            <p:ph type="title"/>
          </p:nvPr>
        </p:nvSpPr>
        <p:spPr>
          <a:xfrm>
            <a:off x="1018519" y="229054"/>
            <a:ext cx="12220621" cy="527241"/>
          </a:xfrm>
        </p:spPr>
        <p:txBody>
          <a:bodyPr>
            <a:noAutofit/>
          </a:bodyPr>
          <a:lstStyle>
            <a:lvl1pPr>
              <a:defRPr sz="3200" b="1">
                <a:solidFill>
                  <a:schemeClr val="bg1"/>
                </a:solidFill>
                <a:effectLst>
                  <a:outerShdw blurRad="38100" dist="38100" dir="2700000" algn="tl">
                    <a:srgbClr val="000000">
                      <a:alpha val="43137"/>
                    </a:srgbClr>
                  </a:outerShdw>
                </a:effectLst>
              </a:defRPr>
            </a:lvl1pPr>
          </a:lstStyle>
          <a:p>
            <a:r>
              <a:rPr lang="tr-TR" dirty="0"/>
              <a:t>Asıl başlık stili için tıklatın</a:t>
            </a:r>
          </a:p>
        </p:txBody>
      </p:sp>
      <p:sp>
        <p:nvSpPr>
          <p:cNvPr id="17" name="Veri Yer Tutucusu 3"/>
          <p:cNvSpPr>
            <a:spLocks noGrp="1"/>
          </p:cNvSpPr>
          <p:nvPr>
            <p:ph type="dt" sz="half" idx="11"/>
          </p:nvPr>
        </p:nvSpPr>
        <p:spPr>
          <a:xfrm>
            <a:off x="240755" y="7177827"/>
            <a:ext cx="3136689" cy="343378"/>
          </a:xfrm>
        </p:spPr>
        <p:txBody>
          <a:bodyPr/>
          <a:lstStyle/>
          <a:p>
            <a:fld id="{67842A38-0587-4B12-990C-B3AC5FE28F3B}" type="datetime1">
              <a:rPr lang="tr-TR" smtClean="0"/>
              <a:t>8.02.2024</a:t>
            </a:fld>
            <a:endParaRPr lang="tr-TR"/>
          </a:p>
        </p:txBody>
      </p:sp>
      <p:sp>
        <p:nvSpPr>
          <p:cNvPr id="18" name="Altbilgi Yer Tutucusu 4"/>
          <p:cNvSpPr>
            <a:spLocks noGrp="1"/>
          </p:cNvSpPr>
          <p:nvPr>
            <p:ph type="ftr" sz="quarter" idx="12"/>
          </p:nvPr>
        </p:nvSpPr>
        <p:spPr>
          <a:xfrm>
            <a:off x="4593008" y="7177827"/>
            <a:ext cx="4256934" cy="343378"/>
          </a:xfrm>
        </p:spPr>
        <p:txBody>
          <a:bodyPr/>
          <a:lstStyle/>
          <a:p>
            <a:endParaRPr lang="tr-TR" dirty="0"/>
          </a:p>
        </p:txBody>
      </p:sp>
      <p:sp>
        <p:nvSpPr>
          <p:cNvPr id="19" name="Slayt Numarası Yer Tutucusu 5"/>
          <p:cNvSpPr>
            <a:spLocks noGrp="1"/>
          </p:cNvSpPr>
          <p:nvPr>
            <p:ph type="sldNum" sz="quarter" idx="13"/>
          </p:nvPr>
        </p:nvSpPr>
        <p:spPr>
          <a:xfrm>
            <a:off x="12842155" y="7177826"/>
            <a:ext cx="498247" cy="343378"/>
          </a:xfrm>
        </p:spPr>
        <p:txBody>
          <a:bodyPr/>
          <a:lstStyle>
            <a:lvl1pPr algn="ctr">
              <a:defRPr>
                <a:solidFill>
                  <a:schemeClr val="bg1"/>
                </a:solidFill>
              </a:defRPr>
            </a:lvl1pPr>
          </a:lstStyle>
          <a:p>
            <a:fld id="{2DEE5F98-4B2F-48CB-BA7E-61D40270C408}" type="slidenum">
              <a:rPr lang="tr-TR" smtClean="0"/>
              <a:pPr/>
              <a:t>‹#›</a:t>
            </a:fld>
            <a:endParaRPr lang="tr-TR" dirty="0"/>
          </a:p>
        </p:txBody>
      </p:sp>
      <p:pic>
        <p:nvPicPr>
          <p:cNvPr id="20" name="Resim 19"/>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85" t="1312" r="42076" b="73039"/>
          <a:stretch/>
        </p:blipFill>
        <p:spPr>
          <a:xfrm>
            <a:off x="174638" y="143710"/>
            <a:ext cx="843881" cy="75949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83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72148" y="1692534"/>
            <a:ext cx="5939637"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tr-TR"/>
              <a:t>Asıl metin stillerini düzenlemek için tıklatın</a:t>
            </a:r>
          </a:p>
        </p:txBody>
      </p:sp>
      <p:sp>
        <p:nvSpPr>
          <p:cNvPr id="4" name="İçerik Yer Tutucusu 3"/>
          <p:cNvSpPr>
            <a:spLocks noGrp="1"/>
          </p:cNvSpPr>
          <p:nvPr>
            <p:ph sz="half" idx="2"/>
          </p:nvPr>
        </p:nvSpPr>
        <p:spPr>
          <a:xfrm>
            <a:off x="672148" y="2397901"/>
            <a:ext cx="5939637"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828833" y="1692534"/>
            <a:ext cx="5941971"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tr-TR"/>
              <a:t>Asıl metin stillerini düzenlemek için tıklatın</a:t>
            </a:r>
          </a:p>
        </p:txBody>
      </p:sp>
      <p:sp>
        <p:nvSpPr>
          <p:cNvPr id="6" name="İçerik Yer Tutucusu 5"/>
          <p:cNvSpPr>
            <a:spLocks noGrp="1"/>
          </p:cNvSpPr>
          <p:nvPr>
            <p:ph sz="quarter" idx="4"/>
          </p:nvPr>
        </p:nvSpPr>
        <p:spPr>
          <a:xfrm>
            <a:off x="6828833" y="2397901"/>
            <a:ext cx="5941971"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DA92C4F-51EB-43D3-95AC-3B90643976FD}" type="datetime1">
              <a:rPr lang="tr-TR" smtClean="0"/>
              <a:t>8.02.2024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423897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530AF0D-01DB-416D-909C-6B12AEF98B43}" type="datetime1">
              <a:rPr lang="tr-TR" smtClean="0"/>
              <a:t>8.02.2024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28637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6" name="Dikdörtgen 5"/>
          <p:cNvSpPr/>
          <p:nvPr userDrawn="1"/>
        </p:nvSpPr>
        <p:spPr>
          <a:xfrm>
            <a:off x="0" y="0"/>
            <a:ext cx="13442950" cy="7561263"/>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rotWithShape="1">
          <a:blip r:embed="rId3">
            <a:extLst>
              <a:ext uri="{28A0092B-C50C-407E-A947-70E740481C1C}">
                <a14:useLocalDpi xmlns:a14="http://schemas.microsoft.com/office/drawing/2010/main" val="0"/>
              </a:ext>
            </a:extLst>
          </a:blip>
          <a:srcRect t="38819" r="288" b="40667"/>
          <a:stretch/>
        </p:blipFill>
        <p:spPr>
          <a:xfrm>
            <a:off x="26313" y="36215"/>
            <a:ext cx="13390325" cy="15504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7" name="Resim 6"/>
          <p:cNvPicPr>
            <a:picLocks noChangeAspect="1"/>
          </p:cNvPicPr>
          <p:nvPr userDrawn="1"/>
        </p:nvPicPr>
        <p:blipFill rotWithShape="1">
          <a:blip r:embed="rId4" cstate="print">
            <a:extLst>
              <a:ext uri="{28A0092B-C50C-407E-A947-70E740481C1C}">
                <a14:useLocalDpi xmlns:a14="http://schemas.microsoft.com/office/drawing/2010/main" val="0"/>
              </a:ext>
            </a:extLst>
          </a:blip>
          <a:srcRect l="40676" t="51066" r="49363" b="37338"/>
          <a:stretch/>
        </p:blipFill>
        <p:spPr>
          <a:xfrm>
            <a:off x="12914163" y="7177826"/>
            <a:ext cx="360040" cy="343378"/>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sp>
        <p:nvSpPr>
          <p:cNvPr id="11" name="Veri Yer Tutucusu 3"/>
          <p:cNvSpPr>
            <a:spLocks noGrp="1"/>
          </p:cNvSpPr>
          <p:nvPr>
            <p:ph type="dt" sz="half" idx="10"/>
          </p:nvPr>
        </p:nvSpPr>
        <p:spPr>
          <a:xfrm>
            <a:off x="240755" y="7177827"/>
            <a:ext cx="3136689" cy="343378"/>
          </a:xfrm>
        </p:spPr>
        <p:txBody>
          <a:bodyPr/>
          <a:lstStyle/>
          <a:p>
            <a:fld id="{1B7D6AAE-3A5D-452B-9A5F-1B1DCAF2FDC0}" type="datetime1">
              <a:rPr lang="tr-TR" smtClean="0"/>
              <a:t>8.02.2024</a:t>
            </a:fld>
            <a:endParaRPr lang="tr-TR"/>
          </a:p>
        </p:txBody>
      </p:sp>
      <p:sp>
        <p:nvSpPr>
          <p:cNvPr id="12" name="Altbilgi Yer Tutucusu 4"/>
          <p:cNvSpPr>
            <a:spLocks noGrp="1"/>
          </p:cNvSpPr>
          <p:nvPr>
            <p:ph type="ftr" sz="quarter" idx="11"/>
          </p:nvPr>
        </p:nvSpPr>
        <p:spPr>
          <a:xfrm>
            <a:off x="4593008" y="7177827"/>
            <a:ext cx="4256934" cy="343378"/>
          </a:xfrm>
        </p:spPr>
        <p:txBody>
          <a:bodyPr/>
          <a:lstStyle/>
          <a:p>
            <a:endParaRPr lang="tr-TR" dirty="0"/>
          </a:p>
        </p:txBody>
      </p:sp>
      <p:pic>
        <p:nvPicPr>
          <p:cNvPr id="14" name="Resim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41885" t="1312" r="42076" b="73039"/>
          <a:stretch/>
        </p:blipFill>
        <p:spPr>
          <a:xfrm>
            <a:off x="11783545" y="180231"/>
            <a:ext cx="1418650" cy="127678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13" name="Slayt Numarası Yer Tutucusu 5"/>
          <p:cNvSpPr>
            <a:spLocks noGrp="1"/>
          </p:cNvSpPr>
          <p:nvPr>
            <p:ph type="sldNum" sz="quarter" idx="12"/>
          </p:nvPr>
        </p:nvSpPr>
        <p:spPr>
          <a:xfrm>
            <a:off x="12842155" y="7177826"/>
            <a:ext cx="498247" cy="343378"/>
          </a:xfrm>
        </p:spPr>
        <p:txBody>
          <a:bodyPr/>
          <a:lstStyle>
            <a:lvl1pPr algn="ctr">
              <a:defRPr>
                <a:solidFill>
                  <a:schemeClr val="bg1"/>
                </a:solidFill>
              </a:defRPr>
            </a:lvl1pPr>
          </a:lstStyle>
          <a:p>
            <a:fld id="{2DEE5F98-4B2F-48CB-BA7E-61D40270C408}" type="slidenum">
              <a:rPr lang="tr-TR" smtClean="0"/>
              <a:pPr/>
              <a:t>‹#›</a:t>
            </a:fld>
            <a:endParaRPr lang="tr-TR" dirty="0"/>
          </a:p>
        </p:txBody>
      </p:sp>
    </p:spTree>
    <p:extLst>
      <p:ext uri="{BB962C8B-B14F-4D97-AF65-F5344CB8AC3E}">
        <p14:creationId xmlns:p14="http://schemas.microsoft.com/office/powerpoint/2010/main" val="2195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72148" y="301050"/>
            <a:ext cx="4422638" cy="1281214"/>
          </a:xfrm>
        </p:spPr>
        <p:txBody>
          <a:bodyPr anchor="b"/>
          <a:lstStyle>
            <a:lvl1pPr algn="l">
              <a:defRPr sz="2200" b="1"/>
            </a:lvl1pPr>
          </a:lstStyle>
          <a:p>
            <a:r>
              <a:rPr lang="tr-TR"/>
              <a:t>Asıl başlık stili için tıklatın</a:t>
            </a:r>
          </a:p>
        </p:txBody>
      </p:sp>
      <p:sp>
        <p:nvSpPr>
          <p:cNvPr id="3" name="İçerik Yer Tutucusu 2"/>
          <p:cNvSpPr>
            <a:spLocks noGrp="1"/>
          </p:cNvSpPr>
          <p:nvPr>
            <p:ph idx="1"/>
          </p:nvPr>
        </p:nvSpPr>
        <p:spPr>
          <a:xfrm>
            <a:off x="5255821" y="301052"/>
            <a:ext cx="7514982"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72148" y="1582266"/>
            <a:ext cx="4422638"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B712B46-5CD3-49F8-9B19-A86CFF3BE990}" type="datetime1">
              <a:rPr lang="tr-TR" smtClean="0"/>
              <a:t>8.02.2024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192271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634912" y="5292885"/>
            <a:ext cx="8065770" cy="624855"/>
          </a:xfrm>
        </p:spPr>
        <p:txBody>
          <a:bodyPr anchor="b"/>
          <a:lstStyle>
            <a:lvl1pPr algn="l">
              <a:defRPr sz="2200" b="1"/>
            </a:lvl1pPr>
          </a:lstStyle>
          <a:p>
            <a:r>
              <a:rPr lang="tr-TR"/>
              <a:t>Asıl başlık stili için tıklatın</a:t>
            </a:r>
          </a:p>
        </p:txBody>
      </p:sp>
      <p:sp>
        <p:nvSpPr>
          <p:cNvPr id="3" name="Resim Yer Tutucusu 2"/>
          <p:cNvSpPr>
            <a:spLocks noGrp="1"/>
          </p:cNvSpPr>
          <p:nvPr>
            <p:ph type="pic" idx="1"/>
          </p:nvPr>
        </p:nvSpPr>
        <p:spPr>
          <a:xfrm>
            <a:off x="2634912" y="675613"/>
            <a:ext cx="806577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tr-TR"/>
          </a:p>
        </p:txBody>
      </p:sp>
      <p:sp>
        <p:nvSpPr>
          <p:cNvPr id="4" name="Metin Yer Tutucusu 3"/>
          <p:cNvSpPr>
            <a:spLocks noGrp="1"/>
          </p:cNvSpPr>
          <p:nvPr>
            <p:ph type="body" sz="half" idx="2"/>
          </p:nvPr>
        </p:nvSpPr>
        <p:spPr>
          <a:xfrm>
            <a:off x="2634912" y="5917739"/>
            <a:ext cx="806577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35500C2-382A-4541-A9D5-F78B7FDDC44F}" type="datetime1">
              <a:rPr lang="tr-TR" smtClean="0"/>
              <a:t>8.02.2024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DEE5F98-4B2F-48CB-BA7E-61D40270C408}" type="slidenum">
              <a:rPr lang="tr-TR" smtClean="0"/>
              <a:t>‹#›</a:t>
            </a:fld>
            <a:endParaRPr lang="tr-TR"/>
          </a:p>
        </p:txBody>
      </p:sp>
    </p:spTree>
    <p:extLst>
      <p:ext uri="{BB962C8B-B14F-4D97-AF65-F5344CB8AC3E}">
        <p14:creationId xmlns:p14="http://schemas.microsoft.com/office/powerpoint/2010/main" val="129356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72148" y="302802"/>
            <a:ext cx="12098655" cy="1260211"/>
          </a:xfrm>
          <a:prstGeom prst="rect">
            <a:avLst/>
          </a:prstGeom>
        </p:spPr>
        <p:txBody>
          <a:bodyPr vert="horz" lIns="99569" tIns="49785" rIns="99569" bIns="49785" rtlCol="0" anchor="ctr">
            <a:normAutofit/>
          </a:bodyPr>
          <a:lstStyle/>
          <a:p>
            <a:r>
              <a:rPr lang="tr-TR"/>
              <a:t>Asıl başlık stili için tıklatın</a:t>
            </a:r>
          </a:p>
        </p:txBody>
      </p:sp>
      <p:sp>
        <p:nvSpPr>
          <p:cNvPr id="3" name="Metin Yer Tutucusu 2"/>
          <p:cNvSpPr>
            <a:spLocks noGrp="1"/>
          </p:cNvSpPr>
          <p:nvPr>
            <p:ph type="body" idx="1"/>
          </p:nvPr>
        </p:nvSpPr>
        <p:spPr>
          <a:xfrm>
            <a:off x="672148" y="1764296"/>
            <a:ext cx="12098655" cy="4990084"/>
          </a:xfrm>
          <a:prstGeom prst="rect">
            <a:avLst/>
          </a:prstGeom>
        </p:spPr>
        <p:txBody>
          <a:bodyPr vert="horz" lIns="99569" tIns="49785" rIns="99569" bIns="4978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72148" y="7008173"/>
            <a:ext cx="3136689"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441A1E0E-8643-4087-8621-FB6B5BDA3DC5}" type="datetime1">
              <a:rPr lang="tr-TR" smtClean="0"/>
              <a:t>8.02.2024</a:t>
            </a:fld>
            <a:endParaRPr lang="tr-TR"/>
          </a:p>
        </p:txBody>
      </p:sp>
      <p:sp>
        <p:nvSpPr>
          <p:cNvPr id="5" name="Altbilgi Yer Tutucusu 4"/>
          <p:cNvSpPr>
            <a:spLocks noGrp="1"/>
          </p:cNvSpPr>
          <p:nvPr>
            <p:ph type="ftr" sz="quarter" idx="3"/>
          </p:nvPr>
        </p:nvSpPr>
        <p:spPr>
          <a:xfrm>
            <a:off x="4593009" y="7008173"/>
            <a:ext cx="4256934"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9634114" y="7008173"/>
            <a:ext cx="3136689"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2DEE5F98-4B2F-48CB-BA7E-61D40270C408}" type="slidenum">
              <a:rPr lang="tr-TR" smtClean="0"/>
              <a:t>‹#›</a:t>
            </a:fld>
            <a:endParaRPr lang="tr-TR"/>
          </a:p>
        </p:txBody>
      </p:sp>
    </p:spTree>
    <p:extLst>
      <p:ext uri="{BB962C8B-B14F-4D97-AF65-F5344CB8AC3E}">
        <p14:creationId xmlns:p14="http://schemas.microsoft.com/office/powerpoint/2010/main" val="323570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tr-T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tr-TR" dirty="0"/>
              <a:t>E-sınav Uygulamalarına İlişkin Mevzuat</a:t>
            </a:r>
          </a:p>
        </p:txBody>
      </p:sp>
      <p:sp>
        <p:nvSpPr>
          <p:cNvPr id="6" name="Alt Başlık 5"/>
          <p:cNvSpPr>
            <a:spLocks noGrp="1"/>
          </p:cNvSpPr>
          <p:nvPr>
            <p:ph type="subTitle" idx="1"/>
          </p:nvPr>
        </p:nvSpPr>
        <p:spPr/>
        <p:txBody>
          <a:bodyPr/>
          <a:lstStyle/>
          <a:p>
            <a:r>
              <a:rPr lang="tr-TR" dirty="0"/>
              <a:t>08.02.2024</a:t>
            </a:r>
          </a:p>
        </p:txBody>
      </p:sp>
    </p:spTree>
    <p:extLst>
      <p:ext uri="{BB962C8B-B14F-4D97-AF65-F5344CB8AC3E}">
        <p14:creationId xmlns:p14="http://schemas.microsoft.com/office/powerpoint/2010/main" val="42779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MEB Motorlu Taşıt Sürücü Kursiyerleri e-Sınav Uygulama Kılavuzu</a:t>
            </a:r>
          </a:p>
        </p:txBody>
      </p:sp>
      <p:sp>
        <p:nvSpPr>
          <p:cNvPr id="3" name="İçerik Yer Tutucusu 2"/>
          <p:cNvSpPr>
            <a:spLocks noGrp="1"/>
          </p:cNvSpPr>
          <p:nvPr>
            <p:ph idx="1"/>
          </p:nvPr>
        </p:nvSpPr>
        <p:spPr/>
        <p:txBody>
          <a:bodyPr/>
          <a:lstStyle/>
          <a:p>
            <a:pPr marL="0" indent="0">
              <a:buNone/>
            </a:pPr>
            <a:r>
              <a:rPr lang="tr-TR" b="1" dirty="0"/>
              <a:t>Kursiyer Başvuru İşlemleri</a:t>
            </a:r>
          </a:p>
          <a:p>
            <a:pPr lvl="1"/>
            <a:r>
              <a:rPr lang="tr-TR" dirty="0"/>
              <a:t>Aday kayıtlı olduğu Özel MTSK müdürlüğü aracılığıyla başvuru yapar.</a:t>
            </a:r>
          </a:p>
          <a:p>
            <a:pPr lvl="1"/>
            <a:r>
              <a:rPr lang="tr-TR" dirty="0"/>
              <a:t>e-Sınav uygulamasının Türkçe yapılması esastır. Tercüme hizmeti verilen dillerde de sınav yapılabilir.</a:t>
            </a:r>
          </a:p>
          <a:p>
            <a:pPr lvl="1"/>
            <a:r>
              <a:rPr lang="tr-TR" dirty="0"/>
              <a:t>“İşitme ve Konuşma Engelli” adayların sisteme işlenmesi.</a:t>
            </a:r>
          </a:p>
          <a:p>
            <a:pPr lvl="1"/>
            <a:endParaRPr lang="tr-TR" dirty="0"/>
          </a:p>
          <a:p>
            <a:pPr marL="0" indent="0">
              <a:buNone/>
            </a:pPr>
            <a:r>
              <a:rPr lang="tr-TR" b="1" dirty="0"/>
              <a:t>İlgili Kurumların Yapacağı İşlemler</a:t>
            </a:r>
          </a:p>
          <a:p>
            <a:pPr lvl="1"/>
            <a:r>
              <a:rPr lang="tr-TR" dirty="0"/>
              <a:t>İl/ilçe milli eğitim müdürlüğü kontrol eder ve onay verir.</a:t>
            </a:r>
          </a:p>
          <a:p>
            <a:pPr lvl="1"/>
            <a:r>
              <a:rPr lang="tr-TR" dirty="0"/>
              <a:t>Mazereti olan adayların sisteme işlenmesi.</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10</a:t>
            </a:fld>
            <a:endParaRPr lang="tr-TR" dirty="0"/>
          </a:p>
        </p:txBody>
      </p:sp>
    </p:spTree>
    <p:extLst>
      <p:ext uri="{BB962C8B-B14F-4D97-AF65-F5344CB8AC3E}">
        <p14:creationId xmlns:p14="http://schemas.microsoft.com/office/powerpoint/2010/main" val="100734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Motorlu Taşıt Sürücüleri Kursiyerleri Sınavı (MTSKS )</a:t>
            </a:r>
          </a:p>
        </p:txBody>
      </p:sp>
      <p:sp>
        <p:nvSpPr>
          <p:cNvPr id="3" name="İçerik Yer Tutucusu 2"/>
          <p:cNvSpPr>
            <a:spLocks noGrp="1"/>
          </p:cNvSpPr>
          <p:nvPr>
            <p:ph idx="1"/>
          </p:nvPr>
        </p:nvSpPr>
        <p:spPr/>
        <p:txBody>
          <a:bodyPr/>
          <a:lstStyle/>
          <a:p>
            <a:r>
              <a:rPr lang="tr-TR" dirty="0"/>
              <a:t>Kara yollarında seyreden araçları kullanacak sürücü kursiyerlerine yönelik, teorik ve uygulama sınavlarını kapsamaktadır.</a:t>
            </a:r>
          </a:p>
          <a:p>
            <a:r>
              <a:rPr lang="tr-TR" dirty="0"/>
              <a:t>Basılı evrak kullanılmaksızın sınav uygulama ve değerlendirilmesine ilişkin her türlü işlemin elektronik ortamda ve bilgisayarlar aracılığıyla yapıldığı sınavlardır. Genel Müdürlük tarafından belirlenen merkezlerde, belirlenen tarih ve saatlerde "Özel MTSK Modülü" üzerinden yapılan başvurular dikkate alınarak yapılmaktadır.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11</a:t>
            </a:fld>
            <a:endParaRPr lang="tr-TR" dirty="0"/>
          </a:p>
        </p:txBody>
      </p:sp>
    </p:spTree>
    <p:extLst>
      <p:ext uri="{BB962C8B-B14F-4D97-AF65-F5344CB8AC3E}">
        <p14:creationId xmlns:p14="http://schemas.microsoft.com/office/powerpoint/2010/main" val="106264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lstStyle/>
          <a:p>
            <a:r>
              <a:rPr lang="tr-TR" dirty="0"/>
              <a:t>Kursiyerler kayıtlı oldukları Özel MTSK Müdürlüğünün bulunduğu ilde e-Sınava alınacaktır.</a:t>
            </a:r>
          </a:p>
          <a:p>
            <a:r>
              <a:rPr lang="tr-TR" dirty="0"/>
              <a:t>Özel MTSK müdürlüğüne kayıt yaptırarak sorumlu olduğu derslerin eğitimlerini tamamlayan tüm kursiyerler e-sınav başvurusu yapar.</a:t>
            </a:r>
          </a:p>
          <a:p>
            <a:r>
              <a:rPr lang="tr-TR" dirty="0"/>
              <a:t>Sınav başvurusunda bulunup randevusu onaylanan kursiyer, e-sınav tarihinden en az 4 (dört) gün önce randevusunu değiştirebilir.</a:t>
            </a:r>
          </a:p>
          <a:p>
            <a:endParaRPr lang="tr-TR" dirty="0"/>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12</a:t>
            </a:fld>
            <a:endParaRPr lang="tr-TR" dirty="0"/>
          </a:p>
        </p:txBody>
      </p:sp>
    </p:spTree>
    <p:extLst>
      <p:ext uri="{BB962C8B-B14F-4D97-AF65-F5344CB8AC3E}">
        <p14:creationId xmlns:p14="http://schemas.microsoft.com/office/powerpoint/2010/main" val="56888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lstStyle/>
          <a:p>
            <a:r>
              <a:rPr lang="tr-TR" dirty="0"/>
              <a:t>Kursiyer, katıldığı e-sınav uygulamasında başarısız olması durumunda en erken 15 (on beş) gün sonra, en geç kırk beş (45) gün içinde randevu alarak sınava girmek zorundadır. Randevu başvurusu kursiyerin başarısız olduğu tarihten 1 (bir) gün sonra başlatılacaktır. Randevu tarihi on beş (15) gün sonrasına verilebilecektir.</a:t>
            </a:r>
          </a:p>
          <a:p>
            <a:r>
              <a:rPr lang="tr-TR" dirty="0"/>
              <a:t>Sisteme girilecek olan fotoğrafın son 6 (altı) ay içinde çekilmiş, renkli ve </a:t>
            </a:r>
            <a:r>
              <a:rPr lang="tr-TR" dirty="0" err="1"/>
              <a:t>biyometrik</a:t>
            </a:r>
            <a:r>
              <a:rPr lang="tr-TR" dirty="0"/>
              <a:t> olması zorunluluğu bulunmaktadır.</a:t>
            </a:r>
          </a:p>
          <a:p>
            <a:endParaRPr lang="tr-TR" dirty="0"/>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13</a:t>
            </a:fld>
            <a:endParaRPr lang="tr-TR" dirty="0"/>
          </a:p>
        </p:txBody>
      </p:sp>
    </p:spTree>
    <p:extLst>
      <p:ext uri="{BB962C8B-B14F-4D97-AF65-F5344CB8AC3E}">
        <p14:creationId xmlns:p14="http://schemas.microsoft.com/office/powerpoint/2010/main" val="88055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lstStyle/>
          <a:p>
            <a:pPr marL="0" indent="0">
              <a:buNone/>
            </a:pPr>
            <a:r>
              <a:rPr lang="tr-TR" dirty="0"/>
              <a:t>e-Sınava girecek kursiyerler sertifika türlerine göre; “M”, “A1”, “A2”, “A” ,“B1”, “B” ve “F” sertifika sınıfı türlerine ait;</a:t>
            </a:r>
          </a:p>
          <a:p>
            <a:pPr lvl="1"/>
            <a:r>
              <a:rPr lang="tr-TR" dirty="0"/>
              <a:t>İlk Yardım</a:t>
            </a:r>
          </a:p>
          <a:p>
            <a:pPr lvl="1"/>
            <a:r>
              <a:rPr lang="tr-TR" dirty="0"/>
              <a:t>Trafik ve Çevre</a:t>
            </a:r>
          </a:p>
          <a:p>
            <a:pPr lvl="1"/>
            <a:r>
              <a:rPr lang="tr-TR" dirty="0"/>
              <a:t>Araç Tekniği</a:t>
            </a:r>
          </a:p>
          <a:p>
            <a:pPr lvl="1"/>
            <a:r>
              <a:rPr lang="tr-TR" dirty="0"/>
              <a:t>Trafik Adabı</a:t>
            </a:r>
          </a:p>
          <a:p>
            <a:pPr marL="0" indent="0">
              <a:buNone/>
            </a:pPr>
            <a:r>
              <a:rPr lang="tr-TR" dirty="0"/>
              <a:t>derslerinden sorumlu olacaktır.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14</a:t>
            </a:fld>
            <a:endParaRPr lang="tr-TR" dirty="0"/>
          </a:p>
        </p:txBody>
      </p:sp>
    </p:spTree>
    <p:extLst>
      <p:ext uri="{BB962C8B-B14F-4D97-AF65-F5344CB8AC3E}">
        <p14:creationId xmlns:p14="http://schemas.microsoft.com/office/powerpoint/2010/main" val="195994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lstStyle/>
          <a:p>
            <a:r>
              <a:rPr lang="tr-TR" dirty="0"/>
              <a:t>Özel MTSK' ya kayıtlı olan kursiyerlere Motorlu Taşıt Sürücü Belgesi Tablo-1'de gösterilen belge sınıfı ve araç cinsine göre düzenlenmektedir.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15</a:t>
            </a:fld>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218540932"/>
              </p:ext>
            </p:extLst>
          </p:nvPr>
        </p:nvGraphicFramePr>
        <p:xfrm>
          <a:off x="4561235" y="2826626"/>
          <a:ext cx="4320480" cy="4320552"/>
        </p:xfrm>
        <a:graphic>
          <a:graphicData uri="http://schemas.openxmlformats.org/drawingml/2006/table">
            <a:tbl>
              <a:tblPr/>
              <a:tblGrid>
                <a:gridCol w="316835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60046">
                <a:tc>
                  <a:txBody>
                    <a:bodyPr/>
                    <a:lstStyle/>
                    <a:p>
                      <a:pPr marL="279400" indent="0"/>
                      <a:r>
                        <a:rPr lang="tr" sz="1600" b="1" dirty="0">
                          <a:solidFill>
                            <a:srgbClr val="171127"/>
                          </a:solidFill>
                          <a:latin typeface="Times New Roman"/>
                        </a:rPr>
                        <a:t>Araçların Cinsi</a:t>
                      </a:r>
                    </a:p>
                  </a:txBody>
                  <a:tcPr marL="0" marR="0" marT="0" marB="0"/>
                </a:tc>
                <a:tc>
                  <a:txBody>
                    <a:bodyPr/>
                    <a:lstStyle/>
                    <a:p>
                      <a:pPr indent="0" algn="ctr"/>
                      <a:r>
                        <a:rPr lang="tr" sz="1600" b="1">
                          <a:solidFill>
                            <a:srgbClr val="171127"/>
                          </a:solidFill>
                          <a:latin typeface="Times New Roman"/>
                        </a:rPr>
                        <a:t>Belge Sınıfı</a:t>
                      </a:r>
                    </a:p>
                  </a:txBody>
                  <a:tcPr marL="0" marR="0" marT="0" marB="0"/>
                </a:tc>
                <a:extLst>
                  <a:ext uri="{0D108BD9-81ED-4DB2-BD59-A6C34878D82A}">
                    <a16:rowId xmlns:a16="http://schemas.microsoft.com/office/drawing/2014/main" val="10000"/>
                  </a:ext>
                </a:extLst>
              </a:tr>
              <a:tr h="360046">
                <a:tc>
                  <a:txBody>
                    <a:bodyPr/>
                    <a:lstStyle/>
                    <a:p>
                      <a:pPr marL="279400" indent="0"/>
                      <a:r>
                        <a:rPr lang="tr" sz="1600" dirty="0">
                          <a:solidFill>
                            <a:srgbClr val="2C2442"/>
                          </a:solidFill>
                          <a:latin typeface="Times New Roman"/>
                        </a:rPr>
                        <a:t>Moped</a:t>
                      </a:r>
                    </a:p>
                  </a:txBody>
                  <a:tcPr marL="0" marR="0" marT="0" marB="0" anchor="ctr"/>
                </a:tc>
                <a:tc>
                  <a:txBody>
                    <a:bodyPr/>
                    <a:lstStyle/>
                    <a:p>
                      <a:pPr indent="0" algn="ctr"/>
                      <a:r>
                        <a:rPr lang="tr" sz="1600" dirty="0">
                          <a:solidFill>
                            <a:srgbClr val="2C2442"/>
                          </a:solidFill>
                          <a:latin typeface="Times New Roman"/>
                        </a:rPr>
                        <a:t>M</a:t>
                      </a:r>
                    </a:p>
                  </a:txBody>
                  <a:tcPr marL="0" marR="0" marT="0" marB="0" anchor="ctr"/>
                </a:tc>
                <a:extLst>
                  <a:ext uri="{0D108BD9-81ED-4DB2-BD59-A6C34878D82A}">
                    <a16:rowId xmlns:a16="http://schemas.microsoft.com/office/drawing/2014/main" val="10001"/>
                  </a:ext>
                </a:extLst>
              </a:tr>
              <a:tr h="360046">
                <a:tc>
                  <a:txBody>
                    <a:bodyPr/>
                    <a:lstStyle/>
                    <a:p>
                      <a:pPr marL="279400" indent="0"/>
                      <a:r>
                        <a:rPr lang="tr" sz="1600" dirty="0">
                          <a:solidFill>
                            <a:srgbClr val="2C2442"/>
                          </a:solidFill>
                          <a:latin typeface="Times New Roman"/>
                        </a:rPr>
                        <a:t>Motorlu Bisiklet</a:t>
                      </a:r>
                    </a:p>
                  </a:txBody>
                  <a:tcPr marL="0" marR="0" marT="0" marB="0" anchor="ctr"/>
                </a:tc>
                <a:tc>
                  <a:txBody>
                    <a:bodyPr/>
                    <a:lstStyle/>
                    <a:p>
                      <a:pPr indent="0" algn="ctr"/>
                      <a:r>
                        <a:rPr lang="tr" sz="1600" dirty="0">
                          <a:solidFill>
                            <a:srgbClr val="18133C"/>
                          </a:solidFill>
                          <a:latin typeface="Times New Roman"/>
                        </a:rPr>
                        <a:t>Al</a:t>
                      </a:r>
                    </a:p>
                  </a:txBody>
                  <a:tcPr marL="0" marR="0" marT="0" marB="0" anchor="ctr"/>
                </a:tc>
                <a:extLst>
                  <a:ext uri="{0D108BD9-81ED-4DB2-BD59-A6C34878D82A}">
                    <a16:rowId xmlns:a16="http://schemas.microsoft.com/office/drawing/2014/main" val="10002"/>
                  </a:ext>
                </a:extLst>
              </a:tr>
              <a:tr h="360046">
                <a:tc>
                  <a:txBody>
                    <a:bodyPr/>
                    <a:lstStyle/>
                    <a:p>
                      <a:pPr marL="279400" indent="0"/>
                      <a:r>
                        <a:rPr lang="tr" sz="1600" dirty="0">
                          <a:solidFill>
                            <a:srgbClr val="2C2442"/>
                          </a:solidFill>
                          <a:latin typeface="Times New Roman"/>
                        </a:rPr>
                        <a:t>Motosiklet</a:t>
                      </a:r>
                    </a:p>
                  </a:txBody>
                  <a:tcPr marL="0" marR="0" marT="0" marB="0" anchor="ctr"/>
                </a:tc>
                <a:tc>
                  <a:txBody>
                    <a:bodyPr/>
                    <a:lstStyle/>
                    <a:p>
                      <a:pPr indent="0" algn="ctr"/>
                      <a:r>
                        <a:rPr lang="tr" sz="1600" dirty="0">
                          <a:solidFill>
                            <a:srgbClr val="171127"/>
                          </a:solidFill>
                          <a:latin typeface="Times New Roman"/>
                        </a:rPr>
                        <a:t>A2</a:t>
                      </a:r>
                    </a:p>
                  </a:txBody>
                  <a:tcPr marL="0" marR="0" marT="0" marB="0" anchor="ctr"/>
                </a:tc>
                <a:extLst>
                  <a:ext uri="{0D108BD9-81ED-4DB2-BD59-A6C34878D82A}">
                    <a16:rowId xmlns:a16="http://schemas.microsoft.com/office/drawing/2014/main" val="10003"/>
                  </a:ext>
                </a:extLst>
              </a:tr>
              <a:tr h="360046">
                <a:tc>
                  <a:txBody>
                    <a:bodyPr/>
                    <a:lstStyle/>
                    <a:p>
                      <a:pPr marL="279400" indent="0"/>
                      <a:r>
                        <a:rPr lang="tr" sz="1600" dirty="0">
                          <a:solidFill>
                            <a:srgbClr val="2C2442"/>
                          </a:solidFill>
                          <a:latin typeface="Times New Roman"/>
                        </a:rPr>
                        <a:t>Motosiklet</a:t>
                      </a:r>
                    </a:p>
                  </a:txBody>
                  <a:tcPr marL="0" marR="0" marT="0" marB="0" anchor="ctr"/>
                </a:tc>
                <a:tc>
                  <a:txBody>
                    <a:bodyPr/>
                    <a:lstStyle/>
                    <a:p>
                      <a:pPr indent="0" algn="ctr"/>
                      <a:r>
                        <a:rPr lang="tr" sz="1600" dirty="0">
                          <a:solidFill>
                            <a:srgbClr val="171127"/>
                          </a:solidFill>
                          <a:latin typeface="Times New Roman"/>
                        </a:rPr>
                        <a:t>A</a:t>
                      </a:r>
                    </a:p>
                  </a:txBody>
                  <a:tcPr marL="0" marR="0" marT="0" marB="0" anchor="ctr"/>
                </a:tc>
                <a:extLst>
                  <a:ext uri="{0D108BD9-81ED-4DB2-BD59-A6C34878D82A}">
                    <a16:rowId xmlns:a16="http://schemas.microsoft.com/office/drawing/2014/main" val="10004"/>
                  </a:ext>
                </a:extLst>
              </a:tr>
              <a:tr h="360046">
                <a:tc>
                  <a:txBody>
                    <a:bodyPr/>
                    <a:lstStyle/>
                    <a:p>
                      <a:pPr marL="279400" indent="0"/>
                      <a:r>
                        <a:rPr lang="tr" sz="1600" dirty="0">
                          <a:solidFill>
                            <a:srgbClr val="2C2442"/>
                          </a:solidFill>
                          <a:latin typeface="Times New Roman"/>
                        </a:rPr>
                        <a:t>Dört Tekerlekli Motosiklet</a:t>
                      </a:r>
                    </a:p>
                  </a:txBody>
                  <a:tcPr marL="0" marR="0" marT="0" marB="0" anchor="ctr"/>
                </a:tc>
                <a:tc>
                  <a:txBody>
                    <a:bodyPr/>
                    <a:lstStyle/>
                    <a:p>
                      <a:pPr indent="0" algn="ctr"/>
                      <a:r>
                        <a:rPr lang="tr" sz="1600" dirty="0">
                          <a:solidFill>
                            <a:srgbClr val="2B0F23"/>
                          </a:solidFill>
                          <a:latin typeface="Times New Roman"/>
                        </a:rPr>
                        <a:t>B1</a:t>
                      </a:r>
                    </a:p>
                  </a:txBody>
                  <a:tcPr marL="0" marR="0" marT="0" marB="0" anchor="ctr"/>
                </a:tc>
                <a:extLst>
                  <a:ext uri="{0D108BD9-81ED-4DB2-BD59-A6C34878D82A}">
                    <a16:rowId xmlns:a16="http://schemas.microsoft.com/office/drawing/2014/main" val="10005"/>
                  </a:ext>
                </a:extLst>
              </a:tr>
              <a:tr h="360046">
                <a:tc>
                  <a:txBody>
                    <a:bodyPr/>
                    <a:lstStyle/>
                    <a:p>
                      <a:pPr marL="279400" indent="0"/>
                      <a:r>
                        <a:rPr lang="tr" sz="1600" dirty="0">
                          <a:solidFill>
                            <a:srgbClr val="2C2442"/>
                          </a:solidFill>
                          <a:latin typeface="Times New Roman"/>
                        </a:rPr>
                        <a:t>Otomobil / Kamyonet</a:t>
                      </a:r>
                    </a:p>
                  </a:txBody>
                  <a:tcPr marL="0" marR="0" marT="0" marB="0" anchor="ctr"/>
                </a:tc>
                <a:tc>
                  <a:txBody>
                    <a:bodyPr/>
                    <a:lstStyle/>
                    <a:p>
                      <a:pPr indent="0" algn="ctr"/>
                      <a:r>
                        <a:rPr lang="tr" sz="1600" dirty="0">
                          <a:solidFill>
                            <a:srgbClr val="171127"/>
                          </a:solidFill>
                          <a:latin typeface="Times New Roman"/>
                        </a:rPr>
                        <a:t>B</a:t>
                      </a:r>
                    </a:p>
                  </a:txBody>
                  <a:tcPr marL="0" marR="0" marT="0" marB="0" anchor="ctr"/>
                </a:tc>
                <a:extLst>
                  <a:ext uri="{0D108BD9-81ED-4DB2-BD59-A6C34878D82A}">
                    <a16:rowId xmlns:a16="http://schemas.microsoft.com/office/drawing/2014/main" val="10006"/>
                  </a:ext>
                </a:extLst>
              </a:tr>
              <a:tr h="360046">
                <a:tc>
                  <a:txBody>
                    <a:bodyPr/>
                    <a:lstStyle/>
                    <a:p>
                      <a:pPr marL="279400" indent="0"/>
                      <a:r>
                        <a:rPr lang="tr" sz="1600" dirty="0">
                          <a:solidFill>
                            <a:srgbClr val="423C5A"/>
                          </a:solidFill>
                          <a:latin typeface="Times New Roman"/>
                        </a:rPr>
                        <a:t>Minibüs</a:t>
                      </a:r>
                    </a:p>
                  </a:txBody>
                  <a:tcPr marL="0" marR="0" marT="0" marB="0" anchor="ctr"/>
                </a:tc>
                <a:tc>
                  <a:txBody>
                    <a:bodyPr/>
                    <a:lstStyle/>
                    <a:p>
                      <a:pPr marL="101600" indent="0" algn="ctr"/>
                      <a:r>
                        <a:rPr lang="tr" sz="1600" dirty="0">
                          <a:solidFill>
                            <a:srgbClr val="18133C"/>
                          </a:solidFill>
                          <a:latin typeface="Times New Roman"/>
                        </a:rPr>
                        <a:t>D1</a:t>
                      </a:r>
                    </a:p>
                  </a:txBody>
                  <a:tcPr marL="0" marR="0" marT="0" marB="0" anchor="ctr"/>
                </a:tc>
                <a:extLst>
                  <a:ext uri="{0D108BD9-81ED-4DB2-BD59-A6C34878D82A}">
                    <a16:rowId xmlns:a16="http://schemas.microsoft.com/office/drawing/2014/main" val="10007"/>
                  </a:ext>
                </a:extLst>
              </a:tr>
              <a:tr h="360046">
                <a:tc>
                  <a:txBody>
                    <a:bodyPr/>
                    <a:lstStyle/>
                    <a:p>
                      <a:pPr marL="279400" indent="0"/>
                      <a:r>
                        <a:rPr lang="tr" sz="1600" dirty="0">
                          <a:solidFill>
                            <a:srgbClr val="2C2442"/>
                          </a:solidFill>
                          <a:latin typeface="Times New Roman"/>
                        </a:rPr>
                        <a:t>Otobüs</a:t>
                      </a:r>
                    </a:p>
                  </a:txBody>
                  <a:tcPr marL="0" marR="0" marT="0" marB="0" anchor="ctr"/>
                </a:tc>
                <a:tc>
                  <a:txBody>
                    <a:bodyPr/>
                    <a:lstStyle/>
                    <a:p>
                      <a:pPr marL="101600" indent="0" algn="ctr"/>
                      <a:r>
                        <a:rPr lang="tr" sz="1600" dirty="0">
                          <a:solidFill>
                            <a:srgbClr val="171127"/>
                          </a:solidFill>
                          <a:latin typeface="Times New Roman"/>
                        </a:rPr>
                        <a:t>D</a:t>
                      </a:r>
                    </a:p>
                  </a:txBody>
                  <a:tcPr marL="0" marR="0" marT="0" marB="0" anchor="ctr"/>
                </a:tc>
                <a:extLst>
                  <a:ext uri="{0D108BD9-81ED-4DB2-BD59-A6C34878D82A}">
                    <a16:rowId xmlns:a16="http://schemas.microsoft.com/office/drawing/2014/main" val="10008"/>
                  </a:ext>
                </a:extLst>
              </a:tr>
              <a:tr h="360046">
                <a:tc>
                  <a:txBody>
                    <a:bodyPr/>
                    <a:lstStyle/>
                    <a:p>
                      <a:pPr marL="279400" indent="0"/>
                      <a:r>
                        <a:rPr lang="tr" sz="1600" dirty="0">
                          <a:solidFill>
                            <a:srgbClr val="2C2442"/>
                          </a:solidFill>
                          <a:latin typeface="Times New Roman"/>
                        </a:rPr>
                        <a:t>Kamyon</a:t>
                      </a:r>
                    </a:p>
                  </a:txBody>
                  <a:tcPr marL="0" marR="0" marT="0" marB="0" anchor="ctr"/>
                </a:tc>
                <a:tc>
                  <a:txBody>
                    <a:bodyPr/>
                    <a:lstStyle/>
                    <a:p>
                      <a:pPr marL="101600" indent="0" algn="ctr"/>
                      <a:r>
                        <a:rPr lang="tr" sz="1600" dirty="0">
                          <a:solidFill>
                            <a:srgbClr val="2C2442"/>
                          </a:solidFill>
                          <a:latin typeface="Times New Roman"/>
                        </a:rPr>
                        <a:t>cı</a:t>
                      </a:r>
                    </a:p>
                  </a:txBody>
                  <a:tcPr marL="0" marR="0" marT="0" marB="0" anchor="ctr"/>
                </a:tc>
                <a:extLst>
                  <a:ext uri="{0D108BD9-81ED-4DB2-BD59-A6C34878D82A}">
                    <a16:rowId xmlns:a16="http://schemas.microsoft.com/office/drawing/2014/main" val="10009"/>
                  </a:ext>
                </a:extLst>
              </a:tr>
              <a:tr h="360046">
                <a:tc>
                  <a:txBody>
                    <a:bodyPr/>
                    <a:lstStyle/>
                    <a:p>
                      <a:pPr marL="279400" indent="0"/>
                      <a:r>
                        <a:rPr lang="tr" sz="1600" dirty="0">
                          <a:solidFill>
                            <a:srgbClr val="2C2442"/>
                          </a:solidFill>
                          <a:latin typeface="Times New Roman"/>
                        </a:rPr>
                        <a:t>Kamyon</a:t>
                      </a:r>
                    </a:p>
                  </a:txBody>
                  <a:tcPr marL="0" marR="0" marT="0" marB="0" anchor="ctr"/>
                </a:tc>
                <a:tc>
                  <a:txBody>
                    <a:bodyPr/>
                    <a:lstStyle/>
                    <a:p>
                      <a:pPr marL="101600" indent="0" algn="ctr"/>
                      <a:r>
                        <a:rPr lang="tr" sz="1600" dirty="0">
                          <a:solidFill>
                            <a:srgbClr val="2C2442"/>
                          </a:solidFill>
                          <a:latin typeface="Times New Roman"/>
                        </a:rPr>
                        <a:t>c</a:t>
                      </a:r>
                    </a:p>
                  </a:txBody>
                  <a:tcPr marL="0" marR="0" marT="0" marB="0" anchor="ctr"/>
                </a:tc>
                <a:extLst>
                  <a:ext uri="{0D108BD9-81ED-4DB2-BD59-A6C34878D82A}">
                    <a16:rowId xmlns:a16="http://schemas.microsoft.com/office/drawing/2014/main" val="10010"/>
                  </a:ext>
                </a:extLst>
              </a:tr>
              <a:tr h="360046">
                <a:tc>
                  <a:txBody>
                    <a:bodyPr/>
                    <a:lstStyle/>
                    <a:p>
                      <a:pPr marL="279400" indent="0"/>
                      <a:r>
                        <a:rPr lang="tr" sz="1600" dirty="0">
                          <a:solidFill>
                            <a:srgbClr val="2C2442"/>
                          </a:solidFill>
                          <a:latin typeface="Times New Roman"/>
                        </a:rPr>
                        <a:t>Lastik Tekerlekli Traktör</a:t>
                      </a:r>
                    </a:p>
                  </a:txBody>
                  <a:tcPr marL="0" marR="0" marT="0" marB="0" anchor="ctr"/>
                </a:tc>
                <a:tc>
                  <a:txBody>
                    <a:bodyPr/>
                    <a:lstStyle/>
                    <a:p>
                      <a:pPr marL="101600" indent="0" algn="ctr"/>
                      <a:r>
                        <a:rPr lang="tr" sz="1600" dirty="0">
                          <a:solidFill>
                            <a:srgbClr val="2E0A04"/>
                          </a:solidFill>
                          <a:latin typeface="Times New Roman"/>
                        </a:rPr>
                        <a:t>F</a:t>
                      </a:r>
                    </a:p>
                  </a:txBody>
                  <a:tcPr marL="0" marR="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647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a:t>
            </a:r>
          </a:p>
        </p:txBody>
      </p:sp>
      <p:sp>
        <p:nvSpPr>
          <p:cNvPr id="3" name="İçerik Yer Tutucusu 2"/>
          <p:cNvSpPr>
            <a:spLocks noGrp="1"/>
          </p:cNvSpPr>
          <p:nvPr>
            <p:ph idx="1"/>
          </p:nvPr>
        </p:nvSpPr>
        <p:spPr/>
        <p:txBody>
          <a:bodyPr/>
          <a:lstStyle/>
          <a:p>
            <a:pPr marL="0" indent="0">
              <a:buNone/>
            </a:pPr>
            <a:r>
              <a:rPr lang="tr-TR" dirty="0"/>
              <a:t>Sertifika Türü-Dersler-Soru Sayısı- Süreler</a:t>
            </a:r>
          </a:p>
          <a:p>
            <a:pPr lvl="2"/>
            <a:r>
              <a:rPr lang="tr-TR" dirty="0"/>
              <a:t>* İşitme engelli kursiyerler için işaret diliyle betimleme videolarından dolayı 15 (on beş) dakika ek süre tanımlanacaktır.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16</a:t>
            </a:fld>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4033568337"/>
              </p:ext>
            </p:extLst>
          </p:nvPr>
        </p:nvGraphicFramePr>
        <p:xfrm>
          <a:off x="2167348" y="2772519"/>
          <a:ext cx="9108254" cy="3531099"/>
        </p:xfrm>
        <a:graphic>
          <a:graphicData uri="http://schemas.openxmlformats.org/drawingml/2006/table">
            <a:tbl>
              <a:tblPr/>
              <a:tblGrid>
                <a:gridCol w="1561840">
                  <a:extLst>
                    <a:ext uri="{9D8B030D-6E8A-4147-A177-3AD203B41FA5}">
                      <a16:colId xmlns:a16="http://schemas.microsoft.com/office/drawing/2014/main" val="20000"/>
                    </a:ext>
                  </a:extLst>
                </a:gridCol>
                <a:gridCol w="1244714">
                  <a:extLst>
                    <a:ext uri="{9D8B030D-6E8A-4147-A177-3AD203B41FA5}">
                      <a16:colId xmlns:a16="http://schemas.microsoft.com/office/drawing/2014/main" val="20001"/>
                    </a:ext>
                  </a:extLst>
                </a:gridCol>
                <a:gridCol w="1218006">
                  <a:extLst>
                    <a:ext uri="{9D8B030D-6E8A-4147-A177-3AD203B41FA5}">
                      <a16:colId xmlns:a16="http://schemas.microsoft.com/office/drawing/2014/main" val="20002"/>
                    </a:ext>
                  </a:extLst>
                </a:gridCol>
                <a:gridCol w="1166699">
                  <a:extLst>
                    <a:ext uri="{9D8B030D-6E8A-4147-A177-3AD203B41FA5}">
                      <a16:colId xmlns:a16="http://schemas.microsoft.com/office/drawing/2014/main" val="20003"/>
                    </a:ext>
                  </a:extLst>
                </a:gridCol>
                <a:gridCol w="1304013">
                  <a:extLst>
                    <a:ext uri="{9D8B030D-6E8A-4147-A177-3AD203B41FA5}">
                      <a16:colId xmlns:a16="http://schemas.microsoft.com/office/drawing/2014/main" val="20004"/>
                    </a:ext>
                  </a:extLst>
                </a:gridCol>
                <a:gridCol w="1130348">
                  <a:extLst>
                    <a:ext uri="{9D8B030D-6E8A-4147-A177-3AD203B41FA5}">
                      <a16:colId xmlns:a16="http://schemas.microsoft.com/office/drawing/2014/main" val="20005"/>
                    </a:ext>
                  </a:extLst>
                </a:gridCol>
                <a:gridCol w="1482634">
                  <a:extLst>
                    <a:ext uri="{9D8B030D-6E8A-4147-A177-3AD203B41FA5}">
                      <a16:colId xmlns:a16="http://schemas.microsoft.com/office/drawing/2014/main" val="20006"/>
                    </a:ext>
                  </a:extLst>
                </a:gridCol>
              </a:tblGrid>
              <a:tr h="2342159">
                <a:tc rowSpan="2">
                  <a:txBody>
                    <a:bodyPr/>
                    <a:lstStyle/>
                    <a:p>
                      <a:pPr marL="114300" indent="0">
                        <a:spcAft>
                          <a:spcPts val="630"/>
                        </a:spcAft>
                      </a:pPr>
                      <a:r>
                        <a:rPr lang="tr" sz="1900" b="1" dirty="0">
                          <a:solidFill>
                            <a:srgbClr val="2C2442"/>
                          </a:solidFill>
                          <a:latin typeface="Times New Roman"/>
                        </a:rPr>
                        <a:t>Bütün</a:t>
                      </a:r>
                    </a:p>
                    <a:p>
                      <a:pPr marL="114300" indent="0">
                        <a:spcAft>
                          <a:spcPts val="630"/>
                        </a:spcAft>
                      </a:pPr>
                      <a:r>
                        <a:rPr lang="tr-TR" sz="1900" b="1" dirty="0">
                          <a:solidFill>
                            <a:srgbClr val="2C2442"/>
                          </a:solidFill>
                          <a:latin typeface="Times New Roman"/>
                        </a:rPr>
                        <a:t>S</a:t>
                      </a:r>
                      <a:r>
                        <a:rPr lang="tr" sz="1900" b="1" dirty="0">
                          <a:solidFill>
                            <a:srgbClr val="2C2442"/>
                          </a:solidFill>
                          <a:latin typeface="Times New Roman"/>
                        </a:rPr>
                        <a:t>ertifika</a:t>
                      </a:r>
                    </a:p>
                    <a:p>
                      <a:pPr marL="114300" indent="0">
                        <a:spcAft>
                          <a:spcPts val="630"/>
                        </a:spcAft>
                      </a:pPr>
                      <a:r>
                        <a:rPr lang="tr" sz="1900" b="1" dirty="0">
                          <a:solidFill>
                            <a:srgbClr val="2C2442"/>
                          </a:solidFill>
                          <a:latin typeface="Times New Roman"/>
                        </a:rPr>
                        <a:t>sınıflarında</a:t>
                      </a:r>
                    </a:p>
                  </a:txBody>
                  <a:tcPr marL="0" marR="0" marT="0" marB="0" anchor="ctr"/>
                </a:tc>
                <a:tc>
                  <a:txBody>
                    <a:bodyPr/>
                    <a:lstStyle/>
                    <a:p>
                      <a:pPr marL="101600" indent="0" algn="ctr">
                        <a:lnSpc>
                          <a:spcPts val="2712"/>
                        </a:lnSpc>
                      </a:pPr>
                      <a:r>
                        <a:rPr lang="tr" sz="1900" b="1" dirty="0">
                          <a:solidFill>
                            <a:srgbClr val="2C2442"/>
                          </a:solidFill>
                          <a:latin typeface="Times New Roman"/>
                        </a:rPr>
                        <a:t>İlk Yardım Dersi</a:t>
                      </a:r>
                    </a:p>
                  </a:txBody>
                  <a:tcPr marL="0" marR="0" marT="0" marB="0" anchor="ctr"/>
                </a:tc>
                <a:tc>
                  <a:txBody>
                    <a:bodyPr/>
                    <a:lstStyle/>
                    <a:p>
                      <a:pPr marL="114300" indent="0" algn="ctr">
                        <a:lnSpc>
                          <a:spcPts val="2712"/>
                        </a:lnSpc>
                      </a:pPr>
                      <a:r>
                        <a:rPr lang="tr" sz="1900" b="1" dirty="0">
                          <a:solidFill>
                            <a:srgbClr val="2C2442"/>
                          </a:solidFill>
                          <a:latin typeface="Times New Roman"/>
                        </a:rPr>
                        <a:t>Trafik ve Çevre</a:t>
                      </a:r>
                      <a:endParaRPr lang="tr" sz="700" spc="-150" dirty="0">
                        <a:solidFill>
                          <a:srgbClr val="2C2442"/>
                        </a:solidFill>
                        <a:latin typeface="Courier New"/>
                      </a:endParaRPr>
                    </a:p>
                    <a:p>
                      <a:pPr marL="114300" indent="0" algn="ctr"/>
                      <a:r>
                        <a:rPr lang="tr" sz="1900" b="1" dirty="0">
                          <a:solidFill>
                            <a:srgbClr val="2C2442"/>
                          </a:solidFill>
                          <a:latin typeface="Times New Roman"/>
                        </a:rPr>
                        <a:t>Dersi</a:t>
                      </a:r>
                    </a:p>
                  </a:txBody>
                  <a:tcPr marL="0" marR="0" marT="0" marB="0" anchor="ctr"/>
                </a:tc>
                <a:tc>
                  <a:txBody>
                    <a:bodyPr/>
                    <a:lstStyle/>
                    <a:p>
                      <a:pPr marL="114300" indent="0" algn="ctr">
                        <a:lnSpc>
                          <a:spcPts val="2760"/>
                        </a:lnSpc>
                      </a:pPr>
                      <a:r>
                        <a:rPr lang="tr" sz="1900" b="1" dirty="0">
                          <a:solidFill>
                            <a:srgbClr val="2C2442"/>
                          </a:solidFill>
                          <a:latin typeface="Times New Roman"/>
                        </a:rPr>
                        <a:t>Araç</a:t>
                      </a:r>
                    </a:p>
                    <a:p>
                      <a:pPr marL="114300" indent="0" algn="ctr">
                        <a:lnSpc>
                          <a:spcPts val="2760"/>
                        </a:lnSpc>
                      </a:pPr>
                      <a:r>
                        <a:rPr lang="tr" sz="1900" b="1" dirty="0">
                          <a:solidFill>
                            <a:srgbClr val="2C2442"/>
                          </a:solidFill>
                          <a:latin typeface="Times New Roman"/>
                        </a:rPr>
                        <a:t>Tekniği</a:t>
                      </a:r>
                    </a:p>
                    <a:p>
                      <a:pPr marL="114300" indent="0" algn="ctr">
                        <a:lnSpc>
                          <a:spcPts val="2760"/>
                        </a:lnSpc>
                      </a:pPr>
                      <a:r>
                        <a:rPr lang="tr" sz="1900" b="1" dirty="0">
                          <a:solidFill>
                            <a:srgbClr val="2C2442"/>
                          </a:solidFill>
                          <a:latin typeface="Times New Roman"/>
                        </a:rPr>
                        <a:t>Dersi</a:t>
                      </a:r>
                    </a:p>
                  </a:txBody>
                  <a:tcPr marL="0" marR="0" marT="0" marB="0" anchor="ctr"/>
                </a:tc>
                <a:tc>
                  <a:txBody>
                    <a:bodyPr/>
                    <a:lstStyle/>
                    <a:p>
                      <a:pPr marL="114300" indent="0" algn="ctr">
                        <a:spcAft>
                          <a:spcPts val="630"/>
                        </a:spcAft>
                      </a:pPr>
                      <a:r>
                        <a:rPr lang="tr" sz="1900" b="1" dirty="0">
                          <a:solidFill>
                            <a:srgbClr val="2C2442"/>
                          </a:solidFill>
                          <a:latin typeface="Times New Roman"/>
                        </a:rPr>
                        <a:t>Trafik</a:t>
                      </a:r>
                    </a:p>
                    <a:p>
                      <a:pPr marL="114300" indent="0" algn="ctr">
                        <a:spcAft>
                          <a:spcPts val="630"/>
                        </a:spcAft>
                      </a:pPr>
                      <a:r>
                        <a:rPr lang="tr" sz="1900" b="1" dirty="0">
                          <a:solidFill>
                            <a:srgbClr val="2C2442"/>
                          </a:solidFill>
                          <a:latin typeface="Times New Roman"/>
                        </a:rPr>
                        <a:t>Adabı</a:t>
                      </a:r>
                    </a:p>
                    <a:p>
                      <a:pPr marL="114300" indent="0" algn="ctr"/>
                      <a:r>
                        <a:rPr lang="tr" sz="1900" b="1" dirty="0">
                          <a:solidFill>
                            <a:srgbClr val="2C2442"/>
                          </a:solidFill>
                          <a:latin typeface="Times New Roman"/>
                        </a:rPr>
                        <a:t>Dersi</a:t>
                      </a:r>
                    </a:p>
                  </a:txBody>
                  <a:tcPr marL="0" marR="0" marT="0" marB="0" anchor="ctr"/>
                </a:tc>
                <a:tc>
                  <a:txBody>
                    <a:bodyPr/>
                    <a:lstStyle/>
                    <a:p>
                      <a:pPr marL="101600" marR="101600" indent="0" algn="ctr">
                        <a:lnSpc>
                          <a:spcPts val="2712"/>
                        </a:lnSpc>
                      </a:pPr>
                      <a:r>
                        <a:rPr lang="tr" sz="1900" b="1" dirty="0">
                          <a:solidFill>
                            <a:srgbClr val="2C2442"/>
                          </a:solidFill>
                          <a:latin typeface="Times New Roman"/>
                        </a:rPr>
                        <a:t>Toplam Soru</a:t>
                      </a:r>
                      <a:r>
                        <a:rPr lang="tr" sz="1900" b="1" baseline="0" dirty="0">
                          <a:solidFill>
                            <a:srgbClr val="2C2442"/>
                          </a:solidFill>
                          <a:latin typeface="Times New Roman"/>
                        </a:rPr>
                        <a:t> </a:t>
                      </a:r>
                      <a:r>
                        <a:rPr lang="tr" sz="1900" b="1" dirty="0">
                          <a:solidFill>
                            <a:srgbClr val="2C2442"/>
                          </a:solidFill>
                          <a:latin typeface="Times New Roman"/>
                        </a:rPr>
                        <a:t>Sayısı</a:t>
                      </a:r>
                    </a:p>
                  </a:txBody>
                  <a:tcPr marL="0" marR="0" marT="0" marB="0" anchor="ctr"/>
                </a:tc>
                <a:tc>
                  <a:txBody>
                    <a:bodyPr/>
                    <a:lstStyle/>
                    <a:p>
                      <a:pPr marL="101600" indent="0" algn="ctr">
                        <a:spcAft>
                          <a:spcPts val="630"/>
                        </a:spcAft>
                      </a:pPr>
                      <a:r>
                        <a:rPr lang="tr" sz="1900" b="1" dirty="0">
                          <a:solidFill>
                            <a:srgbClr val="2C2442"/>
                          </a:solidFill>
                          <a:latin typeface="Times New Roman"/>
                        </a:rPr>
                        <a:t>Sınav</a:t>
                      </a:r>
                    </a:p>
                    <a:p>
                      <a:pPr marL="101600" indent="0" algn="ctr"/>
                      <a:r>
                        <a:rPr lang="tr" sz="1900" b="1" dirty="0">
                          <a:solidFill>
                            <a:srgbClr val="2C2442"/>
                          </a:solidFill>
                          <a:latin typeface="Times New Roman"/>
                        </a:rPr>
                        <a:t>Süresi</a:t>
                      </a:r>
                    </a:p>
                  </a:txBody>
                  <a:tcPr marL="0" marR="0" marT="0" marB="0" anchor="ctr"/>
                </a:tc>
                <a:extLst>
                  <a:ext uri="{0D108BD9-81ED-4DB2-BD59-A6C34878D82A}">
                    <a16:rowId xmlns:a16="http://schemas.microsoft.com/office/drawing/2014/main" val="10000"/>
                  </a:ext>
                </a:extLst>
              </a:tr>
              <a:tr h="1188940">
                <a:tc vMerge="1">
                  <a:txBody>
                    <a:bodyPr/>
                    <a:lstStyle/>
                    <a:p>
                      <a:endParaRPr sz="3400"/>
                    </a:p>
                  </a:txBody>
                  <a:tcPr marL="0" marR="0" marT="0" marB="0"/>
                </a:tc>
                <a:tc>
                  <a:txBody>
                    <a:bodyPr/>
                    <a:lstStyle/>
                    <a:p>
                      <a:pPr marL="101600" indent="0" algn="ctr"/>
                      <a:r>
                        <a:rPr lang="tr" sz="1900" b="1" dirty="0">
                          <a:solidFill>
                            <a:srgbClr val="2C2442"/>
                          </a:solidFill>
                          <a:latin typeface="Times New Roman"/>
                        </a:rPr>
                        <a:t>12</a:t>
                      </a:r>
                    </a:p>
                  </a:txBody>
                  <a:tcPr marL="0" marR="0" marT="0" marB="0" anchor="ctr"/>
                </a:tc>
                <a:tc>
                  <a:txBody>
                    <a:bodyPr/>
                    <a:lstStyle/>
                    <a:p>
                      <a:pPr marL="101600" indent="0" algn="ctr" defTabSz="995690" rtl="0" eaLnBrk="1" latinLnBrk="0" hangingPunct="1"/>
                      <a:r>
                        <a:rPr lang="tr" sz="1900" b="1" kern="1200" dirty="0">
                          <a:solidFill>
                            <a:srgbClr val="2C2442"/>
                          </a:solidFill>
                          <a:latin typeface="Times New Roman"/>
                          <a:ea typeface="+mn-ea"/>
                          <a:cs typeface="+mn-cs"/>
                        </a:rPr>
                        <a:t>23</a:t>
                      </a:r>
                    </a:p>
                  </a:txBody>
                  <a:tcPr marL="0" marR="0" marT="0" marB="0" anchor="ctr"/>
                </a:tc>
                <a:tc>
                  <a:txBody>
                    <a:bodyPr/>
                    <a:lstStyle/>
                    <a:p>
                      <a:pPr marL="101600" indent="0" algn="ctr" defTabSz="995690" rtl="0" eaLnBrk="1" latinLnBrk="0" hangingPunct="1"/>
                      <a:r>
                        <a:rPr lang="tr" sz="1900" b="1" kern="1200" dirty="0">
                          <a:solidFill>
                            <a:srgbClr val="2C2442"/>
                          </a:solidFill>
                          <a:latin typeface="Times New Roman"/>
                          <a:ea typeface="+mn-ea"/>
                          <a:cs typeface="+mn-cs"/>
                        </a:rPr>
                        <a:t>9</a:t>
                      </a:r>
                    </a:p>
                  </a:txBody>
                  <a:tcPr marL="0" marR="0" marT="0" marB="0" anchor="ctr"/>
                </a:tc>
                <a:tc>
                  <a:txBody>
                    <a:bodyPr/>
                    <a:lstStyle/>
                    <a:p>
                      <a:pPr marL="101600" indent="0" algn="ctr" defTabSz="995690" rtl="0" eaLnBrk="1" latinLnBrk="0" hangingPunct="1"/>
                      <a:r>
                        <a:rPr lang="tr" sz="1900" b="1" kern="1200" dirty="0">
                          <a:solidFill>
                            <a:srgbClr val="2C2442"/>
                          </a:solidFill>
                          <a:latin typeface="Times New Roman"/>
                          <a:ea typeface="+mn-ea"/>
                          <a:cs typeface="+mn-cs"/>
                        </a:rPr>
                        <a:t>6</a:t>
                      </a:r>
                    </a:p>
                  </a:txBody>
                  <a:tcPr marL="0" marR="0" marT="0" marB="0" anchor="ctr"/>
                </a:tc>
                <a:tc>
                  <a:txBody>
                    <a:bodyPr/>
                    <a:lstStyle/>
                    <a:p>
                      <a:pPr marL="101600" indent="0" algn="ctr" defTabSz="995690" rtl="0" eaLnBrk="1" latinLnBrk="0" hangingPunct="1"/>
                      <a:r>
                        <a:rPr lang="tr" sz="1900" b="1" kern="1200" dirty="0">
                          <a:solidFill>
                            <a:srgbClr val="2C2442"/>
                          </a:solidFill>
                          <a:latin typeface="Times New Roman"/>
                          <a:ea typeface="+mn-ea"/>
                          <a:cs typeface="+mn-cs"/>
                        </a:rPr>
                        <a:t>50</a:t>
                      </a:r>
                    </a:p>
                  </a:txBody>
                  <a:tcPr marL="0" marR="0" marT="0" marB="0" anchor="ctr"/>
                </a:tc>
                <a:tc>
                  <a:txBody>
                    <a:bodyPr/>
                    <a:lstStyle/>
                    <a:p>
                      <a:pPr marL="101600" indent="0"/>
                      <a:r>
                        <a:rPr lang="tr" sz="1900" b="1" dirty="0">
                          <a:solidFill>
                            <a:srgbClr val="2C2442"/>
                          </a:solidFill>
                          <a:latin typeface="Times New Roman"/>
                        </a:rPr>
                        <a:t>45 dakika</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392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giriş belgesi</a:t>
            </a:r>
          </a:p>
        </p:txBody>
      </p:sp>
      <p:sp>
        <p:nvSpPr>
          <p:cNvPr id="3" name="İçerik Yer Tutucusu 2"/>
          <p:cNvSpPr>
            <a:spLocks noGrp="1"/>
          </p:cNvSpPr>
          <p:nvPr>
            <p:ph idx="1"/>
          </p:nvPr>
        </p:nvSpPr>
        <p:spPr/>
        <p:txBody>
          <a:bodyPr/>
          <a:lstStyle/>
          <a:p>
            <a:r>
              <a:rPr lang="tr-TR" dirty="0"/>
              <a:t>e-Sınav giriş belgesi renkli fotoğraflı olup belgede kursiyerin salon ve kimlik bilgileri yer alır. Salon bilgilerinde kursiyerin sınava gireceği e-sınav merkezi (il/ilçe), bina, salon ve adres bilgileri yer alacaktır.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17</a:t>
            </a:fld>
            <a:endParaRPr lang="tr-TR" dirty="0"/>
          </a:p>
        </p:txBody>
      </p:sp>
    </p:spTree>
    <p:extLst>
      <p:ext uri="{BB962C8B-B14F-4D97-AF65-F5344CB8AC3E}">
        <p14:creationId xmlns:p14="http://schemas.microsoft.com/office/powerpoint/2010/main" val="409770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lstStyle/>
          <a:p>
            <a:r>
              <a:rPr lang="tr-TR" dirty="0"/>
              <a:t>Kimlik kontrolleri ve salonlara yerleştirmenin zamanında    yapılabilmesi için    kursiyerler,    sınav saatinden en geç yirmi dakika önce sınav giriş belgesinde    belirtilen e-sınav    salonunda    hazır bulunacaktır.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18</a:t>
            </a:fld>
            <a:endParaRPr lang="tr-TR" dirty="0"/>
          </a:p>
        </p:txBody>
      </p:sp>
    </p:spTree>
    <p:extLst>
      <p:ext uri="{BB962C8B-B14F-4D97-AF65-F5344CB8AC3E}">
        <p14:creationId xmlns:p14="http://schemas.microsoft.com/office/powerpoint/2010/main" val="75829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Kursiyer, sınava gelirken yanında fotoğraflı, çift mühür/kaşeli ve imzalı sınav giriş belgesi ile</a:t>
            </a:r>
          </a:p>
          <a:p>
            <a:pPr lvl="1"/>
            <a:r>
              <a:rPr lang="tr-TR" dirty="0"/>
              <a:t>Türk vatandaşları için T.C. kimlik </a:t>
            </a:r>
            <a:r>
              <a:rPr lang="tr-TR" dirty="0" err="1"/>
              <a:t>nolu</a:t>
            </a:r>
            <a:r>
              <a:rPr lang="tr-TR" dirty="0"/>
              <a:t> ve fotoğraflı, nüfus cüzdanını, pasaportunu (geçerlilik süresi dolmamış),</a:t>
            </a:r>
          </a:p>
          <a:p>
            <a:pPr lvl="1"/>
            <a:r>
              <a:rPr lang="tr-TR" dirty="0"/>
              <a:t>Yabancı uyruklu kursiyerler için geçerliliği devam eden ve ülkeye giriş çıkış amacıyla yetkili makamlarca verilen izin süresi (vize) dolmamış pasaportunu, ilgili Bakanlık tarafından verilen resimli, çipli/mühürlü kimlik yerine geçen, ikamet ettiğini ya da çalıştığını gösterir belgesini,</a:t>
            </a:r>
          </a:p>
          <a:p>
            <a:pPr lvl="1"/>
            <a:r>
              <a:rPr lang="tr-TR" dirty="0"/>
              <a:t>Er ve erbaşlar askerlik görevini yaptığı birlik tarafından kendisine verilen "er ve erbaş askeri kimlik kartını" yanında bulunduracaktır.</a:t>
            </a:r>
          </a:p>
          <a:p>
            <a:pPr lvl="1"/>
            <a:r>
              <a:rPr lang="tr-TR" dirty="0"/>
              <a:t>Nüfus cüzdanlarını değiştirmek için nüfus müdürlüklerine başvuru yaparak, nüfus cüzdanları nüfus müdürlüklerince alınan kursiyerler, nüfus müdürlüklerince kendilerine verilen fotoğraflı ve imzalı veya mühürlü geçici kimlik belgesi/ kimlik kartı talep belgesinin aslı ile sınava alınabilecektir.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19</a:t>
            </a:fld>
            <a:endParaRPr lang="tr-TR" dirty="0"/>
          </a:p>
        </p:txBody>
      </p:sp>
    </p:spTree>
    <p:extLst>
      <p:ext uri="{BB962C8B-B14F-4D97-AF65-F5344CB8AC3E}">
        <p14:creationId xmlns:p14="http://schemas.microsoft.com/office/powerpoint/2010/main" val="132809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KANUNLAR</a:t>
            </a:r>
          </a:p>
        </p:txBody>
      </p:sp>
      <p:sp>
        <p:nvSpPr>
          <p:cNvPr id="3" name="İçerik Yer Tutucusu 2"/>
          <p:cNvSpPr>
            <a:spLocks noGrp="1"/>
          </p:cNvSpPr>
          <p:nvPr>
            <p:ph idx="1"/>
          </p:nvPr>
        </p:nvSpPr>
        <p:spPr>
          <a:xfrm>
            <a:off x="270685" y="1067512"/>
            <a:ext cx="12901580" cy="6453691"/>
          </a:xfrm>
        </p:spPr>
        <p:txBody>
          <a:bodyPr>
            <a:noAutofit/>
          </a:bodyPr>
          <a:lstStyle/>
          <a:p>
            <a:r>
              <a:rPr lang="tr-TR" sz="1700" b="1" i="1" dirty="0"/>
              <a:t>6764</a:t>
            </a:r>
            <a:r>
              <a:rPr lang="tr-TR" sz="1700" dirty="0"/>
              <a:t> sayılı Millî Eğitim Bakanlığının Teşkilat ve Görevleri Hakkında Kanun Hükmünde Kararname İle Bazı Kanun ve Kanun Hükmünde Kararnamelerde Değişiklik Yapılmasına Dair Kanun</a:t>
            </a:r>
          </a:p>
          <a:p>
            <a:pPr lvl="1"/>
            <a:r>
              <a:rPr lang="nn-NO" sz="1700" dirty="0"/>
              <a:t>Madde – 12 / Ek Madde 5</a:t>
            </a:r>
            <a:r>
              <a:rPr lang="tr-TR" sz="1700" dirty="0"/>
              <a:t> (ÖDSGM Yetkilendirme)</a:t>
            </a:r>
          </a:p>
          <a:p>
            <a:pPr lvl="2"/>
            <a:r>
              <a:rPr lang="tr-TR" sz="1700" dirty="0"/>
              <a:t>… yetkiler </a:t>
            </a:r>
            <a:r>
              <a:rPr lang="tr-TR" sz="1700" i="1" u="sng" dirty="0"/>
              <a:t>Ölçme, Değerlendirme ve Sınav Hizmetleri Genel Müdürlüğü </a:t>
            </a:r>
            <a:r>
              <a:rPr lang="tr-TR" sz="1700" dirty="0"/>
              <a:t>tarafından kullanılır.</a:t>
            </a:r>
          </a:p>
          <a:p>
            <a:r>
              <a:rPr lang="tr-TR" sz="1700" b="1" i="1" dirty="0"/>
              <a:t>6114 </a:t>
            </a:r>
            <a:r>
              <a:rPr lang="tr-TR" sz="1700" dirty="0"/>
              <a:t>sayılı Ölçme, Seçme ve Yerleştirme Merkezi Hizmetleri Hakkında Kanun</a:t>
            </a:r>
          </a:p>
          <a:p>
            <a:pPr lvl="1"/>
            <a:r>
              <a:rPr lang="tr-TR" sz="1700" dirty="0"/>
              <a:t>Madde – 10 (Ceza hükümleri)</a:t>
            </a:r>
          </a:p>
          <a:p>
            <a:pPr marL="871229" lvl="2" indent="0" algn="just">
              <a:buNone/>
            </a:pPr>
            <a:r>
              <a:rPr lang="tr-TR" sz="1700" dirty="0"/>
              <a:t>Başkanlık tarafından yapılan sınavlarda;</a:t>
            </a:r>
          </a:p>
          <a:p>
            <a:pPr marL="871229" lvl="2" indent="0" algn="just">
              <a:buNone/>
            </a:pPr>
            <a:r>
              <a:rPr lang="tr-TR" sz="1700" dirty="0"/>
              <a:t>a) </a:t>
            </a:r>
            <a:r>
              <a:rPr lang="tr-TR" sz="1700" b="1" i="1" u="sng" dirty="0">
                <a:solidFill>
                  <a:schemeClr val="tx2">
                    <a:lumMod val="60000"/>
                    <a:lumOff val="40000"/>
                  </a:schemeClr>
                </a:solidFill>
              </a:rPr>
              <a:t>Ses veya görüntü</a:t>
            </a:r>
            <a:r>
              <a:rPr lang="tr-TR" sz="1700" dirty="0">
                <a:solidFill>
                  <a:schemeClr val="tx2">
                    <a:lumMod val="60000"/>
                    <a:lumOff val="40000"/>
                  </a:schemeClr>
                </a:solidFill>
              </a:rPr>
              <a:t> </a:t>
            </a:r>
            <a:r>
              <a:rPr lang="tr-TR" sz="1700" dirty="0"/>
              <a:t>nakleden cihaz kullanmak suretiyle </a:t>
            </a:r>
            <a:r>
              <a:rPr lang="tr-TR" sz="1700" b="1" i="1" u="sng" dirty="0">
                <a:solidFill>
                  <a:schemeClr val="tx2">
                    <a:lumMod val="60000"/>
                    <a:lumOff val="40000"/>
                  </a:schemeClr>
                </a:solidFill>
              </a:rPr>
              <a:t>kopya çeken </a:t>
            </a:r>
            <a:r>
              <a:rPr lang="tr-TR" sz="1700" dirty="0"/>
              <a:t>veya bu suretle kopya çekilmesine</a:t>
            </a:r>
            <a:r>
              <a:rPr lang="tr-TR" sz="1700" b="1" i="1" dirty="0"/>
              <a:t> </a:t>
            </a:r>
            <a:r>
              <a:rPr lang="tr-TR" sz="1700" b="1" i="1" u="sng" dirty="0">
                <a:solidFill>
                  <a:schemeClr val="tx2">
                    <a:lumMod val="60000"/>
                    <a:lumOff val="40000"/>
                  </a:schemeClr>
                </a:solidFill>
              </a:rPr>
              <a:t>aracılık eden,</a:t>
            </a:r>
          </a:p>
          <a:p>
            <a:pPr marL="871229" lvl="2" indent="0" algn="just">
              <a:buNone/>
            </a:pPr>
            <a:r>
              <a:rPr lang="tr-TR" sz="1700" dirty="0"/>
              <a:t>b) Başka bir </a:t>
            </a:r>
            <a:r>
              <a:rPr lang="tr-TR" sz="1700" b="1" i="1" u="sng" dirty="0">
                <a:solidFill>
                  <a:schemeClr val="tx2">
                    <a:lumMod val="60000"/>
                    <a:lumOff val="40000"/>
                  </a:schemeClr>
                </a:solidFill>
              </a:rPr>
              <a:t>adayın yerine </a:t>
            </a:r>
            <a:r>
              <a:rPr lang="tr-TR" sz="1700" dirty="0"/>
              <a:t>sınava giren veya kendi yerine bir başkasının sınava girmesine katkı sağlayan,</a:t>
            </a:r>
          </a:p>
          <a:p>
            <a:pPr marL="871229" lvl="2" indent="0" algn="just">
              <a:buNone/>
            </a:pPr>
            <a:r>
              <a:rPr lang="tr-TR" sz="1700" dirty="0"/>
              <a:t>c) </a:t>
            </a:r>
            <a:r>
              <a:rPr lang="tr-TR" sz="1700" b="1" i="1" u="sng" dirty="0">
                <a:solidFill>
                  <a:schemeClr val="tx2">
                    <a:lumMod val="60000"/>
                    <a:lumOff val="40000"/>
                  </a:schemeClr>
                </a:solidFill>
              </a:rPr>
              <a:t>Bireysel veya toplu olarak kopya çeken </a:t>
            </a:r>
            <a:r>
              <a:rPr lang="tr-TR" sz="1700" dirty="0"/>
              <a:t>veya Kopya çektirilmesine imkân sağlayan,</a:t>
            </a:r>
          </a:p>
          <a:p>
            <a:pPr marL="871229" lvl="2" indent="0" algn="just">
              <a:buNone/>
            </a:pPr>
            <a:r>
              <a:rPr lang="tr-TR" sz="1700" dirty="0"/>
              <a:t>kişi; fiili daha ağır cezayı gerektiren başka bir suç oluşturmadığı takdirde, </a:t>
            </a:r>
            <a:r>
              <a:rPr lang="tr-TR" sz="1700" b="1" i="1" u="sng" dirty="0">
                <a:solidFill>
                  <a:schemeClr val="tx2">
                    <a:lumMod val="60000"/>
                    <a:lumOff val="40000"/>
                  </a:schemeClr>
                </a:solidFill>
              </a:rPr>
              <a:t>bir yıldan dört yıla kadar hapis </a:t>
            </a:r>
            <a:r>
              <a:rPr lang="tr-TR" sz="1700" dirty="0"/>
              <a:t>cezası ile cezalandırılır.</a:t>
            </a:r>
          </a:p>
          <a:p>
            <a:pPr marL="871229" lvl="2" indent="0" algn="just">
              <a:buNone/>
            </a:pPr>
            <a:r>
              <a:rPr lang="tr-TR" sz="1700" dirty="0"/>
              <a:t>(4) Sınav </a:t>
            </a:r>
            <a:r>
              <a:rPr lang="tr-TR" sz="1700" b="1" i="1" u="sng" dirty="0">
                <a:solidFill>
                  <a:schemeClr val="tx2">
                    <a:lumMod val="60000"/>
                    <a:lumOff val="40000"/>
                  </a:schemeClr>
                </a:solidFill>
              </a:rPr>
              <a:t>sonuçlarını adayın lehine veya aleyhine olacak şekilde değiştiren </a:t>
            </a:r>
            <a:r>
              <a:rPr lang="tr-TR" sz="1700" dirty="0"/>
              <a:t>kişi, fiili daha ağır cezayı gerektiren başka bir suç oluşturmadığı takdirde, </a:t>
            </a:r>
            <a:r>
              <a:rPr lang="tr-TR" sz="1700" b="1" i="1" u="sng" dirty="0">
                <a:solidFill>
                  <a:schemeClr val="tx2">
                    <a:lumMod val="60000"/>
                    <a:lumOff val="40000"/>
                  </a:schemeClr>
                </a:solidFill>
              </a:rPr>
              <a:t>üç yıldan sekiz yıla kadar hapis cezası </a:t>
            </a:r>
            <a:r>
              <a:rPr lang="tr-TR" sz="1700" dirty="0"/>
              <a:t>ile cezalandırılır.</a:t>
            </a:r>
          </a:p>
          <a:p>
            <a:pPr marL="871229" lvl="2" indent="0" algn="just">
              <a:buNone/>
            </a:pPr>
            <a:r>
              <a:rPr lang="tr-TR" sz="1700" dirty="0"/>
              <a:t>(5) </a:t>
            </a:r>
            <a:r>
              <a:rPr lang="tr-TR" sz="1700" b="1" dirty="0"/>
              <a:t>(Değişik birinci cümle: 2/12/2016-6764/72 </a:t>
            </a:r>
            <a:r>
              <a:rPr lang="tr-TR" sz="1700" b="1" dirty="0" err="1"/>
              <a:t>md.</a:t>
            </a:r>
            <a:r>
              <a:rPr lang="tr-TR" sz="1700" b="1" dirty="0"/>
              <a:t>) </a:t>
            </a:r>
            <a:r>
              <a:rPr lang="tr-TR" sz="1700" dirty="0"/>
              <a:t>Sınavda kopya çektiği veya bu yönde fiiller işlediği tespit edilen adayın sınavı ile çok oturumlu sınavlarda oturumların herhangi birinde kopya çektiği veya bu yönde fiiller işlediği tespit edilen </a:t>
            </a:r>
            <a:r>
              <a:rPr lang="tr-TR" sz="1700" b="1" i="1" u="sng" dirty="0">
                <a:solidFill>
                  <a:schemeClr val="tx2">
                    <a:lumMod val="60000"/>
                    <a:lumOff val="40000"/>
                  </a:schemeClr>
                </a:solidFill>
              </a:rPr>
              <a:t>adayın bu oturumlardan oluşan sınavı iptal edilir.</a:t>
            </a:r>
            <a:r>
              <a:rPr lang="tr-TR" sz="1700" dirty="0"/>
              <a:t> Bu aday ve başkasının yerine sınava giren kişi, sınavın yapıldığı tarihten itibaren </a:t>
            </a:r>
            <a:r>
              <a:rPr lang="tr-TR" sz="1700" b="1" i="1" u="sng" dirty="0">
                <a:solidFill>
                  <a:schemeClr val="tx2">
                    <a:lumMod val="60000"/>
                    <a:lumOff val="40000"/>
                  </a:schemeClr>
                </a:solidFill>
              </a:rPr>
              <a:t>iki yıl süreyle Başkanlık tarafından yapılan hiçbir sınava</a:t>
            </a:r>
            <a:r>
              <a:rPr lang="tr-TR" sz="1700" dirty="0"/>
              <a:t> ve yerleştirmeye aday olarak başvuramaz ve giremez. Sınavı iptal edilenlerin, iptal kararı verilmeden önce, bu sınavdaki veya yasaklılık süresi içinde girmiş olduğu Başkanlıkça yapılan bir sınavdaki başarısına dayalı olarak bir kamu görevine atanmış veya sair bir hak iktisap etmiş olması hâlinde, </a:t>
            </a:r>
            <a:r>
              <a:rPr lang="tr-TR" sz="1700" b="1" i="1" u="sng" dirty="0">
                <a:solidFill>
                  <a:schemeClr val="tx2">
                    <a:lumMod val="60000"/>
                    <a:lumOff val="40000"/>
                  </a:schemeClr>
                </a:solidFill>
              </a:rPr>
              <a:t>ilgili kurum yetkilileri tarafından görevine derhal son verilir ve kendisine sağlanan hak geri alınır.</a:t>
            </a:r>
            <a:r>
              <a:rPr lang="tr-TR" sz="1700" dirty="0"/>
              <a:t> Bu fıkrada yer alan hükümler ikinci, üçüncü ve dördüncü fıkralarda yer alan fiilleri işleyen adaylar hakkında da uygulanır.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2</a:t>
            </a:fld>
            <a:endParaRPr lang="tr-TR" dirty="0"/>
          </a:p>
        </p:txBody>
      </p:sp>
    </p:spTree>
    <p:extLst>
      <p:ext uri="{BB962C8B-B14F-4D97-AF65-F5344CB8AC3E}">
        <p14:creationId xmlns:p14="http://schemas.microsoft.com/office/powerpoint/2010/main" val="325542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Türkiye Cumhuriyeti kimlik kartına (çipli kimlik kartı) sahip kursiyerlerin sınav giriş belgesinde çift imza ve çift mühür (kurs müdürlüğü ve İl/İlçe Milli Eğitim Müdürlüğünün) bulunma zorunluluğu yoktur.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20</a:t>
            </a:fld>
            <a:endParaRPr lang="tr-TR" dirty="0"/>
          </a:p>
        </p:txBody>
      </p:sp>
    </p:spTree>
    <p:extLst>
      <p:ext uri="{BB962C8B-B14F-4D97-AF65-F5344CB8AC3E}">
        <p14:creationId xmlns:p14="http://schemas.microsoft.com/office/powerpoint/2010/main" val="362873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a:bodyPr>
          <a:lstStyle/>
          <a:p>
            <a:pPr marL="0" indent="0">
              <a:buNone/>
            </a:pPr>
            <a:r>
              <a:rPr lang="tr-TR" dirty="0"/>
              <a:t>Yukarıda belirtilen belgeler hariç başka hiçbir belge geçerli sayılmayacaktır, ilgili maddede belirtilen belgeleri olmayan kursiyer kesinlikle sınava alınmayacaktır. Vukuatlı nüfus kayıt örneği veya kimlik fotokopisi, aslı gibi onaylı olsa dahi sınavda </a:t>
            </a:r>
            <a:r>
              <a:rPr lang="tr-TR" u="sng" dirty="0"/>
              <a:t>kabul edilmeyecektir.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21</a:t>
            </a:fld>
            <a:endParaRPr lang="tr-TR" dirty="0"/>
          </a:p>
        </p:txBody>
      </p:sp>
    </p:spTree>
    <p:extLst>
      <p:ext uri="{BB962C8B-B14F-4D97-AF65-F5344CB8AC3E}">
        <p14:creationId xmlns:p14="http://schemas.microsoft.com/office/powerpoint/2010/main" val="227132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lnSpcReduction="10000"/>
          </a:bodyPr>
          <a:lstStyle/>
          <a:p>
            <a:pPr marL="0" indent="0">
              <a:buNone/>
            </a:pPr>
            <a:r>
              <a:rPr lang="tr-TR" dirty="0"/>
              <a:t>Kursiyer sınav salonlarına alınırken kullanımı doktor raporu ile belirlenen hasta veya engellilere ait cihazlar (işitme cihazı, insülin pompası, şeker ölçüm cihazı ve benzeri) hariç, 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dirty="0" err="1"/>
              <a:t>databank</a:t>
            </a:r>
            <a:r>
              <a:rPr lang="tr-TR" dirty="0"/>
              <a:t> sözlük, hesap makinesi, kâğıt, kitap, defter, doküman ile ruhsatlı veya resmi amaçlı olsa bile silah ve silah yerine geçebilecek nesnelerle sınav salonuna alınmayacaktır. Kursiyer bu araçlarla sınava alınmayacağı gibi sınav anında yanında bulunduğu tespit edilirse sınav kurallarını ihlal ettiği gerekçesiyle sınavı tutanakla geçersiz sayılacaktır.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22</a:t>
            </a:fld>
            <a:endParaRPr lang="tr-TR" dirty="0"/>
          </a:p>
        </p:txBody>
      </p:sp>
    </p:spTree>
    <p:extLst>
      <p:ext uri="{BB962C8B-B14F-4D97-AF65-F5344CB8AC3E}">
        <p14:creationId xmlns:p14="http://schemas.microsoft.com/office/powerpoint/2010/main" val="42468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a:bodyPr>
          <a:lstStyle/>
          <a:p>
            <a:pPr marL="0" indent="0">
              <a:buNone/>
            </a:pPr>
            <a:r>
              <a:rPr lang="tr-TR" dirty="0"/>
              <a:t>Kursiyerler salon kursiyer yoklama listesinde belirtilen sıra numarasına göre oturacaktır. Gerekli kimlik kontrolleri ve yerleştirme işlemlerinden sonra kursiyerlere sınavda uyulacak kurallar hakkında bilgi verilecektir.</a:t>
            </a:r>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23</a:t>
            </a:fld>
            <a:endParaRPr lang="tr-TR" dirty="0"/>
          </a:p>
        </p:txBody>
      </p:sp>
    </p:spTree>
    <p:extLst>
      <p:ext uri="{BB962C8B-B14F-4D97-AF65-F5344CB8AC3E}">
        <p14:creationId xmlns:p14="http://schemas.microsoft.com/office/powerpoint/2010/main" val="249974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a:bodyPr>
          <a:lstStyle/>
          <a:p>
            <a:pPr marL="0" indent="0">
              <a:buNone/>
            </a:pPr>
            <a:r>
              <a:rPr lang="tr-TR" dirty="0"/>
              <a:t>Sınav başladıktan sonra gelen kursiyer/kursiyerler, sınav salonundan çıkan kursiyer olmadığı sürece sınava alınır ancak bu kursiyer/kursiyerlere ek süre verilmez. Sınav salonundan çıkan kursiyer olduktan sonra gelen kursiyer/kursiyerler sınava alınmaz. Sınavı tamamlayan ya da sınav süresi biten </a:t>
            </a:r>
            <a:r>
              <a:rPr lang="tr" dirty="0"/>
              <a:t>kursiyer salon yoklama listesi ve cevap kâğıtlarını gösterir belgeye imza atarak salondan ayrılırlar.</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24</a:t>
            </a:fld>
            <a:endParaRPr lang="tr-TR" dirty="0"/>
          </a:p>
        </p:txBody>
      </p:sp>
    </p:spTree>
    <p:extLst>
      <p:ext uri="{BB962C8B-B14F-4D97-AF65-F5344CB8AC3E}">
        <p14:creationId xmlns:p14="http://schemas.microsoft.com/office/powerpoint/2010/main" val="383146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a:bodyPr>
          <a:lstStyle/>
          <a:p>
            <a:pPr marL="0" indent="0">
              <a:buNone/>
            </a:pPr>
            <a:r>
              <a:rPr lang="tr-TR" dirty="0"/>
              <a:t>Kursiyer, e-sınav uygulama ekranında yazılı olan T.C. kimlik numarası, adı, soyadı bilgilerinin kendisine ait olduğunu kontrol eder. Kursiyer için özel düzenlenmiş ekran bulunmuyorsa kursiyer salon başkanını uyarır ve sınava başlamaz.</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25</a:t>
            </a:fld>
            <a:endParaRPr lang="tr-TR" dirty="0"/>
          </a:p>
        </p:txBody>
      </p:sp>
    </p:spTree>
    <p:extLst>
      <p:ext uri="{BB962C8B-B14F-4D97-AF65-F5344CB8AC3E}">
        <p14:creationId xmlns:p14="http://schemas.microsoft.com/office/powerpoint/2010/main" val="170130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lnSpcReduction="10000"/>
          </a:bodyPr>
          <a:lstStyle/>
          <a:p>
            <a:pPr marL="0" indent="0">
              <a:buNone/>
            </a:pPr>
            <a:r>
              <a:rPr lang="tr-TR" dirty="0"/>
              <a:t>e-Sınav "Uygulama Kuralları" sınav başlamadan önce kursiyer tarafından okunup kabul edildikten sonra sınava başlanacaktır.</a:t>
            </a:r>
          </a:p>
          <a:p>
            <a:pPr marL="0" indent="0">
              <a:buNone/>
            </a:pPr>
            <a:r>
              <a:rPr lang="tr-TR" dirty="0"/>
              <a:t>Kursiyer tüm işaretlemeleri ekrana dokunarak yapacaktır</a:t>
            </a:r>
          </a:p>
          <a:p>
            <a:pPr marL="0" indent="0">
              <a:buNone/>
            </a:pPr>
            <a:r>
              <a:rPr lang="tr-TR" dirty="0"/>
              <a:t>Soru sayısı ve sınav süresi kursiyerin kullandığı bilgisayar ekranında yer alacaktır.</a:t>
            </a:r>
          </a:p>
          <a:p>
            <a:pPr marL="0" indent="0">
              <a:buNone/>
            </a:pPr>
            <a:r>
              <a:rPr lang="tr-TR" dirty="0"/>
              <a:t>Kursiyer isterse sınav süresi tamamlanmadan sınavı bitirebilirler. Bu durumda e-sınav yazılımı kursiyerden iki defa onay alacak, bu işlemden sonra sınavı sonlandıracak ve kursiyerin sınava tekrar dönmesi mümkün olmayacaktır.</a:t>
            </a:r>
          </a:p>
          <a:p>
            <a:pPr marL="0" indent="0">
              <a:buNone/>
            </a:pPr>
            <a:r>
              <a:rPr lang="tr-TR" dirty="0"/>
              <a:t>Kursiyer sınava girmediyse salon görevlilerince salon kursiyer yoklama listesine "girmedi" yazılacaktır.</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26</a:t>
            </a:fld>
            <a:endParaRPr lang="tr-TR" dirty="0"/>
          </a:p>
        </p:txBody>
      </p:sp>
    </p:spTree>
    <p:extLst>
      <p:ext uri="{BB962C8B-B14F-4D97-AF65-F5344CB8AC3E}">
        <p14:creationId xmlns:p14="http://schemas.microsoft.com/office/powerpoint/2010/main" val="2261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uygulaması</a:t>
            </a:r>
          </a:p>
        </p:txBody>
      </p:sp>
      <p:sp>
        <p:nvSpPr>
          <p:cNvPr id="3" name="İçerik Yer Tutucusu 2"/>
          <p:cNvSpPr>
            <a:spLocks noGrp="1"/>
          </p:cNvSpPr>
          <p:nvPr>
            <p:ph idx="1"/>
          </p:nvPr>
        </p:nvSpPr>
        <p:spPr/>
        <p:txBody>
          <a:bodyPr>
            <a:normAutofit/>
          </a:bodyPr>
          <a:lstStyle/>
          <a:p>
            <a:pPr marL="0" indent="0">
              <a:buNone/>
            </a:pPr>
            <a:r>
              <a:rPr lang="tr-TR" dirty="0"/>
              <a:t>Sınav bitiminden sonra:</a:t>
            </a:r>
          </a:p>
          <a:p>
            <a:pPr marL="0" indent="0">
              <a:buNone/>
            </a:pPr>
            <a:r>
              <a:rPr lang="tr-TR" dirty="0"/>
              <a:t>•    Salon görevlileri kursiyere öncelikli olarak salon aday yoklama listesini ve sorulara verdikleri cevapları gösteren formu imzalatacaktır.</a:t>
            </a:r>
          </a:p>
          <a:p>
            <a:pPr marL="0" indent="0">
              <a:buNone/>
            </a:pPr>
            <a:r>
              <a:rPr lang="tr-TR" dirty="0"/>
              <a:t>•    Sınav salonundan ayrılan kursiyer sınav binasında bulunan sonuç bilgisayarından sınav sonucu öğrenebilecektir. Ayrıca kursiyerler sınav sonucunu esinav.meb.gov.tr adresinden T.C. Kimlik </a:t>
            </a:r>
            <a:r>
              <a:rPr lang="tr-TR" dirty="0" err="1"/>
              <a:t>no</a:t>
            </a:r>
            <a:r>
              <a:rPr lang="tr-TR" dirty="0"/>
              <a:t> ile öğrenebileceklerdir.</a:t>
            </a:r>
          </a:p>
          <a:p>
            <a:pPr marL="0" indent="0">
              <a:buNone/>
            </a:pPr>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27</a:t>
            </a:fld>
            <a:endParaRPr lang="tr-TR" dirty="0"/>
          </a:p>
        </p:txBody>
      </p:sp>
    </p:spTree>
    <p:extLst>
      <p:ext uri="{BB962C8B-B14F-4D97-AF65-F5344CB8AC3E}">
        <p14:creationId xmlns:p14="http://schemas.microsoft.com/office/powerpoint/2010/main" val="336687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Sınavın geçersiz sayıldığı durumlar</a:t>
            </a:r>
          </a:p>
        </p:txBody>
      </p:sp>
      <p:sp>
        <p:nvSpPr>
          <p:cNvPr id="3" name="İçerik Yer Tutucusu 2"/>
          <p:cNvSpPr>
            <a:spLocks noGrp="1"/>
          </p:cNvSpPr>
          <p:nvPr>
            <p:ph idx="1"/>
          </p:nvPr>
        </p:nvSpPr>
        <p:spPr/>
        <p:txBody>
          <a:bodyPr>
            <a:normAutofit fontScale="85000" lnSpcReduction="20000"/>
          </a:bodyPr>
          <a:lstStyle/>
          <a:p>
            <a:r>
              <a:rPr lang="tr-TR" dirty="0"/>
              <a:t>Geçerli kimlik belgesinin ve sınav giriş belgesinin ibraz edilmemesi</a:t>
            </a:r>
          </a:p>
          <a:p>
            <a:r>
              <a:rPr lang="tr-TR" dirty="0"/>
              <a:t>e-Sınav ekranındaki fotoğraf ve bilgiler ile sınav giriş belgesindeki bilgilerin farklı olması ve nüfus cüzdanındaki bilgiler ile uyuşmazlık olması,</a:t>
            </a:r>
          </a:p>
          <a:p>
            <a:r>
              <a:rPr lang="tr-TR" dirty="0"/>
              <a:t>Herhangi bir kursiyerden ya da dokümandan kursiyerin kopya çektiğinin salon görevlilerince tespit edilmesi</a:t>
            </a:r>
          </a:p>
          <a:p>
            <a:r>
              <a:rPr lang="tr-TR" dirty="0"/>
              <a:t>Kursiyerin yerine başkasının sınava girmeye teşebbüs etmesi, (Joker aday).</a:t>
            </a:r>
          </a:p>
          <a:p>
            <a:r>
              <a:rPr lang="tr-TR" dirty="0"/>
              <a:t>Her türlü bilgisayar özelliği bulunan cihazlar, saat fonksiyonu dışında özellikleri bulunan saatler ile cep telefonu, telsiz ve benzeri iletişim araçları, defter, kitap, sözlük, hesap cetveli gibi araçları sınav anında kursiyerin yanında bulundurması</a:t>
            </a:r>
          </a:p>
          <a:p>
            <a:r>
              <a:rPr lang="tr-TR" dirty="0"/>
              <a:t>e-Sınav uygulama cihazlarına ve merkez demirbaşlarına zarar verilmesi</a:t>
            </a:r>
          </a:p>
          <a:p>
            <a:r>
              <a:rPr lang="tr-TR" dirty="0"/>
              <a:t>Sınav komisyon görevlilerinin veya salon görevlilerinin, hazırladığı raporlarda/tutanaklarda veya sınav uygulamasında kaydedilen kamera görüntülerinde, kursiyerin yönergede belirtilen sınav kurallarını ihlal ettiğinin belirlenmesi.</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28</a:t>
            </a:fld>
            <a:endParaRPr lang="tr-TR" dirty="0"/>
          </a:p>
        </p:txBody>
      </p:sp>
    </p:spTree>
    <p:extLst>
      <p:ext uri="{BB962C8B-B14F-4D97-AF65-F5344CB8AC3E}">
        <p14:creationId xmlns:p14="http://schemas.microsoft.com/office/powerpoint/2010/main" val="325547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 sonuçlarının bildirilmesi</a:t>
            </a:r>
          </a:p>
        </p:txBody>
      </p:sp>
      <p:sp>
        <p:nvSpPr>
          <p:cNvPr id="3" name="İçerik Yer Tutucusu 2"/>
          <p:cNvSpPr>
            <a:spLocks noGrp="1"/>
          </p:cNvSpPr>
          <p:nvPr>
            <p:ph idx="1"/>
          </p:nvPr>
        </p:nvSpPr>
        <p:spPr/>
        <p:txBody>
          <a:bodyPr/>
          <a:lstStyle/>
          <a:p>
            <a:r>
              <a:rPr lang="tr-TR" dirty="0"/>
              <a:t>Sınavını bitiren kursiyer, sınav sonucunu salon girişinde bulunan bilgisayardan(</a:t>
            </a:r>
            <a:r>
              <a:rPr lang="tr-TR" dirty="0" err="1"/>
              <a:t>Kiosk</a:t>
            </a:r>
            <a:r>
              <a:rPr lang="tr-TR" dirty="0"/>
              <a:t>) veya </a:t>
            </a:r>
            <a:r>
              <a:rPr lang="tr-TR" dirty="0">
                <a:solidFill>
                  <a:srgbClr val="FF0000"/>
                </a:solidFill>
              </a:rPr>
              <a:t>http://esinav.meb.gov.tr </a:t>
            </a:r>
            <a:r>
              <a:rPr lang="tr-TR" dirty="0"/>
              <a:t>adresinden T.C. Kimlik numarasını girerek öğrenebilir.</a:t>
            </a:r>
          </a:p>
          <a:p>
            <a:r>
              <a:rPr lang="tr-TR" dirty="0"/>
              <a:t>Ayrıca kursiyerin bağlı bulunduğu özel MTSK müdürlükleri, Özel MTSK </a:t>
            </a:r>
            <a:r>
              <a:rPr lang="tr-TR" dirty="0" err="1"/>
              <a:t>Modülü'nden</a:t>
            </a:r>
            <a:r>
              <a:rPr lang="tr-TR" dirty="0"/>
              <a:t> sınava giren kursiyerlerin sonuç listesini alarak kursiyerlere tebliğ edecektir.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29</a:t>
            </a:fld>
            <a:endParaRPr lang="tr-TR" dirty="0"/>
          </a:p>
        </p:txBody>
      </p:sp>
    </p:spTree>
    <p:extLst>
      <p:ext uri="{BB962C8B-B14F-4D97-AF65-F5344CB8AC3E}">
        <p14:creationId xmlns:p14="http://schemas.microsoft.com/office/powerpoint/2010/main" val="177979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Yönerge ve Kılavuzlar</a:t>
            </a:r>
          </a:p>
        </p:txBody>
      </p:sp>
      <p:sp>
        <p:nvSpPr>
          <p:cNvPr id="3" name="İçerik Yer Tutucusu 2"/>
          <p:cNvSpPr>
            <a:spLocks noGrp="1"/>
          </p:cNvSpPr>
          <p:nvPr>
            <p:ph idx="1"/>
          </p:nvPr>
        </p:nvSpPr>
        <p:spPr/>
        <p:txBody>
          <a:bodyPr>
            <a:normAutofit/>
          </a:bodyPr>
          <a:lstStyle/>
          <a:p>
            <a:r>
              <a:rPr lang="tr-TR" dirty="0"/>
              <a:t>YÖNERGELER</a:t>
            </a:r>
          </a:p>
          <a:p>
            <a:pPr lvl="1"/>
            <a:r>
              <a:rPr lang="tr-TR" dirty="0"/>
              <a:t>Merkezi Sistem Sınav Yönergesi</a:t>
            </a:r>
          </a:p>
          <a:p>
            <a:pPr lvl="1"/>
            <a:r>
              <a:rPr lang="tr-TR" dirty="0"/>
              <a:t>Özel Motorlu Taşıt Sürücüleri Kursu Yönetmeliği</a:t>
            </a:r>
          </a:p>
          <a:p>
            <a:r>
              <a:rPr lang="tr-TR" dirty="0"/>
              <a:t>KILAVUZLAR</a:t>
            </a:r>
          </a:p>
          <a:p>
            <a:pPr lvl="1"/>
            <a:r>
              <a:rPr lang="tr-TR" dirty="0"/>
              <a:t>MEB Motorlu Taşıt Sürücü Kursiyerleri e-Sınav Uygulama Kılavuzu</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3</a:t>
            </a:fld>
            <a:endParaRPr lang="tr-TR" dirty="0"/>
          </a:p>
        </p:txBody>
      </p:sp>
    </p:spTree>
    <p:extLst>
      <p:ext uri="{BB962C8B-B14F-4D97-AF65-F5344CB8AC3E}">
        <p14:creationId xmlns:p14="http://schemas.microsoft.com/office/powerpoint/2010/main" val="73697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Merkezi Sistem Sınav Yönergesi</a:t>
            </a:r>
          </a:p>
        </p:txBody>
      </p:sp>
      <p:sp>
        <p:nvSpPr>
          <p:cNvPr id="3" name="İçerik Yer Tutucusu 2"/>
          <p:cNvSpPr>
            <a:spLocks noGrp="1"/>
          </p:cNvSpPr>
          <p:nvPr>
            <p:ph idx="1"/>
          </p:nvPr>
        </p:nvSpPr>
        <p:spPr/>
        <p:txBody>
          <a:bodyPr>
            <a:normAutofit/>
          </a:bodyPr>
          <a:lstStyle/>
          <a:p>
            <a:pPr lvl="1"/>
            <a:r>
              <a:rPr lang="tr-TR" dirty="0"/>
              <a:t>Madde - 6</a:t>
            </a:r>
          </a:p>
          <a:p>
            <a:pPr lvl="2"/>
            <a:r>
              <a:rPr lang="tr-TR" dirty="0"/>
              <a:t>Merkezi Sistem Sınavlarının Esasları (4. Fıkra)</a:t>
            </a:r>
          </a:p>
          <a:p>
            <a:pPr lvl="1"/>
            <a:r>
              <a:rPr lang="tr-TR" dirty="0"/>
              <a:t>Madde - 19</a:t>
            </a:r>
          </a:p>
          <a:p>
            <a:pPr lvl="2"/>
            <a:r>
              <a:rPr lang="tr-TR" dirty="0"/>
              <a:t>E-sınav Bina Komisyonunun Oluşumu ve Görevleri</a:t>
            </a:r>
          </a:p>
          <a:p>
            <a:pPr lvl="1"/>
            <a:r>
              <a:rPr lang="tr-TR" dirty="0"/>
              <a:t>Madde - 28</a:t>
            </a:r>
          </a:p>
          <a:p>
            <a:pPr lvl="2"/>
            <a:r>
              <a:rPr lang="tr-TR" dirty="0"/>
              <a:t>Bina Güvenlik Görevlisi</a:t>
            </a:r>
          </a:p>
          <a:p>
            <a:pPr lvl="1"/>
            <a:r>
              <a:rPr lang="tr-TR" dirty="0"/>
              <a:t>Madde - 29</a:t>
            </a:r>
          </a:p>
          <a:p>
            <a:pPr lvl="2"/>
            <a:r>
              <a:rPr lang="tr-TR" dirty="0"/>
              <a:t>Hizmetli/Taşıyıcı/Şoför</a:t>
            </a:r>
          </a:p>
          <a:p>
            <a:pPr lvl="1"/>
            <a:r>
              <a:rPr lang="tr-TR" dirty="0"/>
              <a:t>Madde - 43</a:t>
            </a:r>
          </a:p>
          <a:p>
            <a:pPr lvl="2"/>
            <a:r>
              <a:rPr lang="tr-TR" dirty="0"/>
              <a:t>Sınavlardan Yasaklama ve Sorumluluk</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4</a:t>
            </a:fld>
            <a:endParaRPr lang="tr-TR" dirty="0"/>
          </a:p>
        </p:txBody>
      </p:sp>
    </p:spTree>
    <p:extLst>
      <p:ext uri="{BB962C8B-B14F-4D97-AF65-F5344CB8AC3E}">
        <p14:creationId xmlns:p14="http://schemas.microsoft.com/office/powerpoint/2010/main" val="224152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Merkezî Sistem Sınavlarının Esasları</a:t>
            </a:r>
          </a:p>
        </p:txBody>
      </p:sp>
      <p:sp>
        <p:nvSpPr>
          <p:cNvPr id="3" name="İçerik Yer Tutucusu 2"/>
          <p:cNvSpPr>
            <a:spLocks noGrp="1"/>
          </p:cNvSpPr>
          <p:nvPr>
            <p:ph idx="1"/>
          </p:nvPr>
        </p:nvSpPr>
        <p:spPr/>
        <p:txBody>
          <a:bodyPr>
            <a:normAutofit fontScale="85000" lnSpcReduction="20000"/>
          </a:bodyPr>
          <a:lstStyle/>
          <a:p>
            <a:pPr lvl="1" algn="just"/>
            <a:r>
              <a:rPr lang="tr-TR" dirty="0"/>
              <a:t>Bilgisayar sistemleri ile görüntü ve kayıt sistemlerinin bulunduğu sınav merkezlerinde </a:t>
            </a:r>
            <a:r>
              <a:rPr lang="tr-TR" dirty="0">
                <a:solidFill>
                  <a:srgbClr val="0070C0"/>
                </a:solidFill>
              </a:rPr>
              <a:t>e-Sınav uygulaması</a:t>
            </a:r>
            <a:r>
              <a:rPr lang="tr-TR" dirty="0"/>
              <a:t> ile yapılabilir</a:t>
            </a:r>
          </a:p>
          <a:p>
            <a:pPr lvl="1" algn="just"/>
            <a:r>
              <a:rPr lang="tr-TR" dirty="0"/>
              <a:t>e-Sınav </a:t>
            </a:r>
            <a:r>
              <a:rPr lang="tr-TR" dirty="0">
                <a:solidFill>
                  <a:srgbClr val="0070C0"/>
                </a:solidFill>
              </a:rPr>
              <a:t>salonları, sınav günleri ve saatleri Genel Müdürlük </a:t>
            </a:r>
            <a:r>
              <a:rPr lang="tr-TR" dirty="0"/>
              <a:t>tarafından belirlenir.</a:t>
            </a:r>
          </a:p>
          <a:p>
            <a:pPr lvl="1" algn="just"/>
            <a:r>
              <a:rPr lang="tr-TR" dirty="0">
                <a:solidFill>
                  <a:srgbClr val="0070C0"/>
                </a:solidFill>
              </a:rPr>
              <a:t>e-Sınava</a:t>
            </a:r>
            <a:r>
              <a:rPr lang="tr-TR" dirty="0"/>
              <a:t> giren adayların kazanmış oldukları haklar, </a:t>
            </a:r>
            <a:r>
              <a:rPr lang="tr-TR" dirty="0">
                <a:solidFill>
                  <a:srgbClr val="0070C0"/>
                </a:solidFill>
              </a:rPr>
              <a:t>merkezî sistem sınav</a:t>
            </a:r>
            <a:r>
              <a:rPr lang="tr-TR" dirty="0"/>
              <a:t>larına giren adayların kazanmış oldukları haklarla </a:t>
            </a:r>
            <a:r>
              <a:rPr lang="tr-TR" dirty="0">
                <a:solidFill>
                  <a:srgbClr val="0070C0"/>
                </a:solidFill>
              </a:rPr>
              <a:t>aynıdır.</a:t>
            </a:r>
          </a:p>
          <a:p>
            <a:pPr lvl="1" algn="just"/>
            <a:r>
              <a:rPr lang="tr-TR" dirty="0"/>
              <a:t>Başvurular </a:t>
            </a:r>
            <a:r>
              <a:rPr lang="tr-TR" dirty="0">
                <a:solidFill>
                  <a:srgbClr val="0070C0"/>
                </a:solidFill>
              </a:rPr>
              <a:t>e-Sınav başvuru sistemi </a:t>
            </a:r>
            <a:r>
              <a:rPr lang="tr-TR" dirty="0"/>
              <a:t>üzerinden alınır.</a:t>
            </a:r>
          </a:p>
          <a:p>
            <a:pPr lvl="1" algn="just"/>
            <a:r>
              <a:rPr lang="tr-TR" dirty="0"/>
              <a:t>Adaylar sınav başlama saatinden </a:t>
            </a:r>
            <a:r>
              <a:rPr lang="tr-TR" dirty="0">
                <a:solidFill>
                  <a:srgbClr val="0070C0"/>
                </a:solidFill>
              </a:rPr>
              <a:t>en az 15 dakika önce </a:t>
            </a:r>
            <a:r>
              <a:rPr lang="tr-TR" dirty="0"/>
              <a:t>salon önünde hazır bulunur.</a:t>
            </a:r>
          </a:p>
          <a:p>
            <a:pPr lvl="1" algn="just"/>
            <a:r>
              <a:rPr lang="tr-TR" dirty="0"/>
              <a:t>Adaylar, </a:t>
            </a:r>
            <a:r>
              <a:rPr lang="tr-TR" dirty="0">
                <a:solidFill>
                  <a:srgbClr val="0070C0"/>
                </a:solidFill>
              </a:rPr>
              <a:t>geçerli kimlik belgesi ile sınav giriş belgesi </a:t>
            </a:r>
            <a:r>
              <a:rPr lang="tr-TR" dirty="0"/>
              <a:t>kontrolleri yapılarak salona alınır.</a:t>
            </a:r>
          </a:p>
          <a:p>
            <a:pPr lvl="1" algn="just"/>
            <a:r>
              <a:rPr lang="tr-TR" dirty="0"/>
              <a:t>Kurallar ve gerekli teknik </a:t>
            </a:r>
            <a:r>
              <a:rPr lang="tr-TR" dirty="0">
                <a:solidFill>
                  <a:srgbClr val="0070C0"/>
                </a:solidFill>
              </a:rPr>
              <a:t>açıklamalar </a:t>
            </a:r>
            <a:r>
              <a:rPr lang="tr-TR" dirty="0"/>
              <a:t>salon görevlilerince yapılır.</a:t>
            </a:r>
          </a:p>
          <a:p>
            <a:pPr lvl="1" algn="just"/>
            <a:r>
              <a:rPr lang="tr-TR" dirty="0"/>
              <a:t>Teknik problemler </a:t>
            </a:r>
            <a:r>
              <a:rPr lang="tr-TR" dirty="0">
                <a:solidFill>
                  <a:srgbClr val="0070C0"/>
                </a:solidFill>
              </a:rPr>
              <a:t>haricinde</a:t>
            </a:r>
            <a:r>
              <a:rPr lang="tr-TR" dirty="0"/>
              <a:t> adaylar salon görevlilerinden </a:t>
            </a:r>
            <a:r>
              <a:rPr lang="tr-TR" dirty="0">
                <a:solidFill>
                  <a:srgbClr val="0070C0"/>
                </a:solidFill>
              </a:rPr>
              <a:t>yardım alamazlar.</a:t>
            </a:r>
          </a:p>
          <a:p>
            <a:pPr lvl="1" algn="just"/>
            <a:r>
              <a:rPr lang="tr-TR" dirty="0"/>
              <a:t>Adayların imzaladığı </a:t>
            </a:r>
            <a:r>
              <a:rPr lang="tr-TR" dirty="0">
                <a:solidFill>
                  <a:srgbClr val="0070C0"/>
                </a:solidFill>
              </a:rPr>
              <a:t>salon yoklama listesi bir yıl </a:t>
            </a:r>
            <a:r>
              <a:rPr lang="tr-TR" dirty="0"/>
              <a:t>süreyle saklanır.</a:t>
            </a:r>
          </a:p>
          <a:p>
            <a:pPr lvl="1" algn="just"/>
            <a:r>
              <a:rPr lang="tr-TR" dirty="0"/>
              <a:t>Adayların sorulara verdikleri </a:t>
            </a:r>
            <a:r>
              <a:rPr lang="tr-TR" dirty="0">
                <a:solidFill>
                  <a:srgbClr val="0070C0"/>
                </a:solidFill>
              </a:rPr>
              <a:t>cevaplar </a:t>
            </a:r>
            <a:r>
              <a:rPr lang="tr-TR" dirty="0"/>
              <a:t>elektronik ortamda mevzuatına uygun olarak </a:t>
            </a:r>
            <a:r>
              <a:rPr lang="tr-TR" dirty="0">
                <a:solidFill>
                  <a:srgbClr val="0070C0"/>
                </a:solidFill>
              </a:rPr>
              <a:t>saklanır.</a:t>
            </a:r>
          </a:p>
          <a:p>
            <a:pPr lvl="1" algn="just"/>
            <a:r>
              <a:rPr lang="tr-TR" dirty="0"/>
              <a:t>Bir salonda bir oturumda sınava girecek aday sayısı </a:t>
            </a:r>
            <a:r>
              <a:rPr lang="tr-TR" dirty="0">
                <a:solidFill>
                  <a:srgbClr val="0070C0"/>
                </a:solidFill>
              </a:rPr>
              <a:t>on kişinin altında</a:t>
            </a:r>
            <a:r>
              <a:rPr lang="tr-TR" dirty="0"/>
              <a:t> olduğu takdirde sınav </a:t>
            </a:r>
            <a:r>
              <a:rPr lang="tr-TR" dirty="0">
                <a:solidFill>
                  <a:srgbClr val="0070C0"/>
                </a:solidFill>
              </a:rPr>
              <a:t>yapılamaz.</a:t>
            </a:r>
            <a:r>
              <a:rPr lang="tr-TR" dirty="0"/>
              <a:t> Bu durumda olan adaylar istekleri doğrultusunda sonraki bir oturumda sınava alınır.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5</a:t>
            </a:fld>
            <a:endParaRPr lang="tr-TR" dirty="0"/>
          </a:p>
        </p:txBody>
      </p:sp>
    </p:spTree>
    <p:extLst>
      <p:ext uri="{BB962C8B-B14F-4D97-AF65-F5344CB8AC3E}">
        <p14:creationId xmlns:p14="http://schemas.microsoft.com/office/powerpoint/2010/main" val="63779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E-Sınav Bina Komisyonunun Oluşumu ve Görevleri</a:t>
            </a:r>
          </a:p>
        </p:txBody>
      </p:sp>
      <p:sp>
        <p:nvSpPr>
          <p:cNvPr id="3" name="İçerik Yer Tutucusu 2"/>
          <p:cNvSpPr>
            <a:spLocks noGrp="1"/>
          </p:cNvSpPr>
          <p:nvPr>
            <p:ph idx="1"/>
          </p:nvPr>
        </p:nvSpPr>
        <p:spPr/>
        <p:txBody>
          <a:bodyPr>
            <a:noAutofit/>
          </a:bodyPr>
          <a:lstStyle/>
          <a:p>
            <a:pPr marL="0" indent="0" algn="just">
              <a:lnSpc>
                <a:spcPct val="80000"/>
              </a:lnSpc>
              <a:buNone/>
            </a:pPr>
            <a:r>
              <a:rPr lang="tr-TR" sz="1600" b="1" dirty="0">
                <a:solidFill>
                  <a:srgbClr val="0070C0"/>
                </a:solidFill>
              </a:rPr>
              <a:t>Komisyon Başkanı:</a:t>
            </a:r>
          </a:p>
          <a:p>
            <a:pPr lvl="1" algn="just">
              <a:lnSpc>
                <a:spcPct val="80000"/>
              </a:lnSpc>
            </a:pPr>
            <a:r>
              <a:rPr lang="tr-TR" sz="1600" b="1" dirty="0"/>
              <a:t>Seçimi: </a:t>
            </a:r>
            <a:r>
              <a:rPr lang="tr-TR" sz="1600" dirty="0"/>
              <a:t>Milli eğitim müdürü, il milli eğitim müdür yardımcısı, il veya ilçe millî eğitim şube müdürü, maarif müfettişi ve uzman kadroları ile e-Sınav uygulamalarının gerçekleştirildiği salon veya salonların bulunduğu binalarda görevli okul veya kurum müdürü, müdür başyardımcısı, müdür yardımcısı veya öğretmen olarak görev yapan bir yetkili. Aynı gün içinde tek oturum için komisyon başkanı görevlendirilmez.</a:t>
            </a:r>
          </a:p>
          <a:p>
            <a:pPr lvl="1" algn="just">
              <a:lnSpc>
                <a:spcPct val="80000"/>
              </a:lnSpc>
            </a:pPr>
            <a:r>
              <a:rPr lang="tr-TR" sz="1600" b="1" dirty="0"/>
              <a:t>Görevi: </a:t>
            </a:r>
            <a:r>
              <a:rPr lang="tr-TR" sz="1600" dirty="0"/>
              <a:t>sınav salonlarının uygun hâle getirilmesi, adayların sınav binasına alınması, gerekli güvenlik tedbirlerinin sağlanmasına yönelik iş ve işlemleri koordine eder.</a:t>
            </a:r>
          </a:p>
          <a:p>
            <a:pPr marL="0" indent="0" algn="just">
              <a:buNone/>
            </a:pPr>
            <a:r>
              <a:rPr lang="tr-TR" sz="1600" b="1" dirty="0">
                <a:solidFill>
                  <a:srgbClr val="0070C0"/>
                </a:solidFill>
              </a:rPr>
              <a:t>Uygulama</a:t>
            </a:r>
            <a:r>
              <a:rPr lang="tr-TR" sz="1600" b="1" dirty="0"/>
              <a:t> ve </a:t>
            </a:r>
            <a:r>
              <a:rPr lang="tr-TR" sz="1600" b="1" dirty="0">
                <a:solidFill>
                  <a:srgbClr val="0070C0"/>
                </a:solidFill>
              </a:rPr>
              <a:t>izleme</a:t>
            </a:r>
            <a:r>
              <a:rPr lang="tr-TR" sz="1600" b="1" dirty="0"/>
              <a:t> sorumlusu:</a:t>
            </a:r>
          </a:p>
          <a:p>
            <a:pPr lvl="1" algn="just"/>
            <a:r>
              <a:rPr lang="tr-TR" sz="1600" b="1" dirty="0"/>
              <a:t>Seçimi: </a:t>
            </a:r>
            <a:r>
              <a:rPr lang="tr-TR" sz="1600" dirty="0"/>
              <a:t>Her salonda e-Sınav uygulama sertifikasına sahip personel</a:t>
            </a:r>
          </a:p>
          <a:p>
            <a:pPr lvl="1" algn="just"/>
            <a:r>
              <a:rPr lang="tr-TR" sz="1600" b="1" dirty="0"/>
              <a:t>Görevi: </a:t>
            </a:r>
            <a:r>
              <a:rPr lang="tr-TR" sz="1600" dirty="0"/>
              <a:t>Sınav öncesi e-Sınav salonunda bulunan tüm elektronik donanımın kontrollerini yaparak e-Sınav uygulamasına hazır hale getirir, sınav salonunda teknik bir sorunla karşılaşıldığında gerekli tedbirleri alır. e-Sınava girecek aday listesi ile e-Sınav sorularını sistem üzerinden çeker, adaylara e-Sınav uygulaması hakkında gerekli açıklamaları yapar ve benzeri işleri  yürütür.</a:t>
            </a:r>
          </a:p>
          <a:p>
            <a:pPr marL="0" indent="0" algn="just">
              <a:buNone/>
            </a:pPr>
            <a:r>
              <a:rPr lang="tr-TR" sz="1600" b="1" dirty="0">
                <a:solidFill>
                  <a:srgbClr val="0070C0"/>
                </a:solidFill>
              </a:rPr>
              <a:t>Salon başkanı </a:t>
            </a:r>
            <a:r>
              <a:rPr lang="tr-TR" sz="1600" b="1" dirty="0"/>
              <a:t>ve bir </a:t>
            </a:r>
            <a:r>
              <a:rPr lang="tr-TR" sz="1600" b="1" dirty="0">
                <a:solidFill>
                  <a:srgbClr val="0070C0"/>
                </a:solidFill>
              </a:rPr>
              <a:t>gözetmen</a:t>
            </a:r>
            <a:r>
              <a:rPr lang="tr-TR" sz="1600" b="1" dirty="0"/>
              <a:t>:</a:t>
            </a:r>
          </a:p>
          <a:p>
            <a:pPr lvl="1" algn="just"/>
            <a:r>
              <a:rPr lang="tr-TR" sz="1600" b="1" dirty="0"/>
              <a:t>Seçimi: </a:t>
            </a:r>
            <a:r>
              <a:rPr lang="tr-TR" sz="1600" dirty="0"/>
              <a:t>Uzman, mühendis, okul veya kurum müdürü, müdür başyardımcısı, müdür yardımcısı, öğretmen, araştırmacı, programcı ve çözümleyici</a:t>
            </a:r>
          </a:p>
          <a:p>
            <a:pPr lvl="1" algn="just"/>
            <a:r>
              <a:rPr lang="tr-TR" sz="1600" b="1" dirty="0"/>
              <a:t>Görevi: </a:t>
            </a:r>
            <a:r>
              <a:rPr lang="tr-TR" sz="1600" dirty="0"/>
              <a:t>sınav öncesi e-Sınav salonunun hazır hâle getirilmesi, adayların oturma düzenlerine uygun olarak salonlara alınması, kimlik kontrollerinin yapılması, sınavın güvenli bir şekilde uygulanması, salon aday yoklama listesinin adaylara sınav bitiminde imzalatılması ve benzeri işleri</a:t>
            </a:r>
          </a:p>
          <a:p>
            <a:pPr marL="0" indent="0" algn="just">
              <a:buNone/>
            </a:pPr>
            <a:r>
              <a:rPr lang="tr-TR" sz="1600" b="1" dirty="0">
                <a:solidFill>
                  <a:srgbClr val="0070C0"/>
                </a:solidFill>
              </a:rPr>
              <a:t>Destek</a:t>
            </a:r>
            <a:r>
              <a:rPr lang="tr-TR" sz="1600" b="1" dirty="0"/>
              <a:t> görevlisi:</a:t>
            </a:r>
          </a:p>
          <a:p>
            <a:pPr lvl="1" algn="just"/>
            <a:r>
              <a:rPr lang="tr-TR" sz="1600" b="1" dirty="0"/>
              <a:t>Seçimi: </a:t>
            </a:r>
            <a:r>
              <a:rPr lang="tr-TR" sz="1600" dirty="0"/>
              <a:t>E-sınav uygulamalarının yapıldığı okul veya kurumlarda görevli hizmetli kadrosunda bulunan personel</a:t>
            </a:r>
          </a:p>
          <a:p>
            <a:pPr lvl="1" algn="just"/>
            <a:r>
              <a:rPr lang="tr-TR" sz="1600" b="1" dirty="0"/>
              <a:t>Görevi: </a:t>
            </a:r>
            <a:r>
              <a:rPr lang="tr-TR" sz="1600" dirty="0"/>
              <a:t>Sınav binalarının sınava uygun hâle getirilmesi, sınav salonlarının temizlik ve düzenlenmesi</a:t>
            </a:r>
          </a:p>
          <a:p>
            <a:pPr marL="0" indent="0" algn="just">
              <a:buNone/>
            </a:pPr>
            <a:r>
              <a:rPr lang="tr-TR" sz="1600" b="1" dirty="0"/>
              <a:t>Bina </a:t>
            </a:r>
            <a:r>
              <a:rPr lang="tr-TR" sz="1600" b="1" dirty="0">
                <a:solidFill>
                  <a:srgbClr val="0070C0"/>
                </a:solidFill>
              </a:rPr>
              <a:t>güvenlik</a:t>
            </a:r>
            <a:r>
              <a:rPr lang="tr-TR" sz="1600" b="1" dirty="0"/>
              <a:t> görevlisi:</a:t>
            </a:r>
          </a:p>
          <a:p>
            <a:pPr lvl="1" algn="just"/>
            <a:r>
              <a:rPr lang="tr-TR" sz="1600" b="1" dirty="0"/>
              <a:t>Seçimi: </a:t>
            </a:r>
            <a:r>
              <a:rPr lang="tr-TR" sz="1600" dirty="0"/>
              <a:t>Emniyet Müdürlüğünce belirlenir.</a:t>
            </a:r>
          </a:p>
          <a:p>
            <a:pPr lvl="1" algn="just"/>
            <a:r>
              <a:rPr lang="tr-TR" sz="1600" b="1" dirty="0"/>
              <a:t>Görevi: </a:t>
            </a:r>
            <a:r>
              <a:rPr lang="tr-TR" sz="1600" dirty="0"/>
              <a:t>Sınavın her aşamasında huzur ve güvenin sağlanması, sınav yapılacak binada güvenlik önlemlerinin uygulanması</a:t>
            </a:r>
          </a:p>
          <a:p>
            <a:pPr marL="0" indent="0" algn="just">
              <a:buNone/>
            </a:pPr>
            <a:r>
              <a:rPr lang="tr-TR" sz="1600" dirty="0"/>
              <a:t>	Bu komisyonda görev alacaklar bir yıl içerisinde </a:t>
            </a:r>
            <a:r>
              <a:rPr lang="tr-TR" sz="1600" dirty="0">
                <a:solidFill>
                  <a:srgbClr val="0070C0"/>
                </a:solidFill>
              </a:rPr>
              <a:t>en fazla 20 görev </a:t>
            </a:r>
            <a:r>
              <a:rPr lang="tr-TR" sz="1600" dirty="0"/>
              <a:t>alabilirler. </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6</a:t>
            </a:fld>
            <a:endParaRPr lang="tr-TR" dirty="0"/>
          </a:p>
        </p:txBody>
      </p:sp>
    </p:spTree>
    <p:extLst>
      <p:ext uri="{BB962C8B-B14F-4D97-AF65-F5344CB8AC3E}">
        <p14:creationId xmlns:p14="http://schemas.microsoft.com/office/powerpoint/2010/main" val="164418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Sınavlardan Yasaklama ve Sorumluluk</a:t>
            </a:r>
          </a:p>
        </p:txBody>
      </p:sp>
      <p:sp>
        <p:nvSpPr>
          <p:cNvPr id="3" name="İçerik Yer Tutucusu 2"/>
          <p:cNvSpPr>
            <a:spLocks noGrp="1"/>
          </p:cNvSpPr>
          <p:nvPr>
            <p:ph idx="1"/>
          </p:nvPr>
        </p:nvSpPr>
        <p:spPr/>
        <p:txBody>
          <a:bodyPr>
            <a:normAutofit lnSpcReduction="10000"/>
          </a:bodyPr>
          <a:lstStyle/>
          <a:p>
            <a:pPr algn="just"/>
            <a:r>
              <a:rPr lang="tr-TR" dirty="0"/>
              <a:t>Görevli olduğu salonda </a:t>
            </a:r>
            <a:r>
              <a:rPr lang="tr-TR" dirty="0">
                <a:solidFill>
                  <a:srgbClr val="234880"/>
                </a:solidFill>
              </a:rPr>
              <a:t>toplu kopya </a:t>
            </a:r>
            <a:r>
              <a:rPr lang="tr-TR" dirty="0"/>
              <a:t>çekildiği tespit edilen salon görevlilerine </a:t>
            </a:r>
            <a:r>
              <a:rPr lang="tr-TR" dirty="0">
                <a:solidFill>
                  <a:srgbClr val="234880"/>
                </a:solidFill>
              </a:rPr>
              <a:t>bir yıl süreyle, </a:t>
            </a:r>
            <a:r>
              <a:rPr lang="tr-TR" dirty="0"/>
              <a:t>tekrarı hâlinde Bakanlığın yaptığı sınavlarda sınav görevi verilmez. </a:t>
            </a:r>
          </a:p>
          <a:p>
            <a:pPr algn="just"/>
            <a:r>
              <a:rPr lang="tr-TR" dirty="0"/>
              <a:t>Genel Müdürlükçe hazırlanan sınav görevlilerinin görevlerini belirtir doküman doğrultunda </a:t>
            </a:r>
            <a:r>
              <a:rPr lang="tr-TR" dirty="0">
                <a:solidFill>
                  <a:srgbClr val="0070C0"/>
                </a:solidFill>
              </a:rPr>
              <a:t>usul ve esaslara aykırı hareket ettiği belirlenen </a:t>
            </a:r>
            <a:r>
              <a:rPr lang="tr-TR" dirty="0"/>
              <a:t>salon görevlileri ile güvenlik talimatına uygun hareket etmeyen sınav evrakı nakil/koruma görevlileri ve bu Yönergede belirtilen görevlerini yerine getirmeyen tüm görevliler hakkında ilgili disiplin yönetmeliğine göre işlem yapılır. Bu görevlilere </a:t>
            </a:r>
            <a:r>
              <a:rPr lang="tr-TR" dirty="0">
                <a:solidFill>
                  <a:srgbClr val="0070C0"/>
                </a:solidFill>
              </a:rPr>
              <a:t>bir yıl </a:t>
            </a:r>
            <a:r>
              <a:rPr lang="tr-TR" dirty="0"/>
              <a:t>süreyle, </a:t>
            </a:r>
            <a:r>
              <a:rPr lang="tr-TR" dirty="0">
                <a:solidFill>
                  <a:srgbClr val="0070C0"/>
                </a:solidFill>
              </a:rPr>
              <a:t>tekrarı hâlinde </a:t>
            </a:r>
            <a:r>
              <a:rPr lang="tr-TR" dirty="0"/>
              <a:t>Bakanlığın yaptığı sınavlarda </a:t>
            </a:r>
            <a:r>
              <a:rPr lang="tr-TR" dirty="0">
                <a:solidFill>
                  <a:srgbClr val="0070C0"/>
                </a:solidFill>
              </a:rPr>
              <a:t>beş yıl </a:t>
            </a:r>
            <a:r>
              <a:rPr lang="tr-TR" dirty="0"/>
              <a:t>süreyle sınav </a:t>
            </a:r>
            <a:r>
              <a:rPr lang="tr-TR" dirty="0">
                <a:solidFill>
                  <a:srgbClr val="0070C0"/>
                </a:solidFill>
              </a:rPr>
              <a:t>görevi verilmez.</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7</a:t>
            </a:fld>
            <a:endParaRPr lang="tr-TR" dirty="0"/>
          </a:p>
        </p:txBody>
      </p:sp>
    </p:spTree>
    <p:extLst>
      <p:ext uri="{BB962C8B-B14F-4D97-AF65-F5344CB8AC3E}">
        <p14:creationId xmlns:p14="http://schemas.microsoft.com/office/powerpoint/2010/main" val="394492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MEB Motorlu Taşıt Sürücü Kursiyerleri e-Sınav Uygulama Kılavuzu - 2022</a:t>
            </a:r>
          </a:p>
        </p:txBody>
      </p:sp>
      <p:sp>
        <p:nvSpPr>
          <p:cNvPr id="3" name="İçerik Yer Tutucusu 2"/>
          <p:cNvSpPr>
            <a:spLocks noGrp="1"/>
          </p:cNvSpPr>
          <p:nvPr>
            <p:ph idx="1"/>
          </p:nvPr>
        </p:nvSpPr>
        <p:spPr/>
        <p:txBody>
          <a:bodyPr>
            <a:normAutofit fontScale="62500" lnSpcReduction="20000"/>
          </a:bodyPr>
          <a:lstStyle/>
          <a:p>
            <a:pPr marL="0" indent="0">
              <a:buNone/>
            </a:pPr>
            <a:r>
              <a:rPr lang="tr-TR" dirty="0"/>
              <a:t>1. Genel Açıklamalar</a:t>
            </a:r>
          </a:p>
          <a:p>
            <a:pPr marL="0" indent="0">
              <a:buNone/>
            </a:pPr>
            <a:r>
              <a:rPr lang="tr-TR" dirty="0"/>
              <a:t>2. E-sınav Başvuru Şartları</a:t>
            </a:r>
          </a:p>
          <a:p>
            <a:pPr marL="0" indent="0">
              <a:buNone/>
            </a:pPr>
            <a:r>
              <a:rPr lang="tr-TR" dirty="0"/>
              <a:t>3. E-sınav Başvuru Ücreti Ve Ödeme İşlemleri </a:t>
            </a:r>
          </a:p>
          <a:p>
            <a:pPr marL="0" indent="0">
              <a:buNone/>
            </a:pPr>
            <a:r>
              <a:rPr lang="tr-TR" dirty="0"/>
              <a:t>4. Kursiyer Başvuru İşlemleri </a:t>
            </a:r>
          </a:p>
          <a:p>
            <a:pPr marL="0" indent="0">
              <a:buNone/>
            </a:pPr>
            <a:r>
              <a:rPr lang="tr-TR" dirty="0"/>
              <a:t>5. İlgili Kurumların Yapacağı İşlemler</a:t>
            </a:r>
          </a:p>
          <a:p>
            <a:pPr marL="0" indent="0">
              <a:buNone/>
            </a:pPr>
            <a:r>
              <a:rPr lang="tr-TR" dirty="0"/>
              <a:t>	5.1. Özel </a:t>
            </a:r>
            <a:r>
              <a:rPr lang="tr-TR" dirty="0" err="1"/>
              <a:t>Mtsk</a:t>
            </a:r>
            <a:r>
              <a:rPr lang="tr-TR" dirty="0"/>
              <a:t> Müdürlüklerinin Yapacağı İşlemler</a:t>
            </a:r>
          </a:p>
          <a:p>
            <a:pPr marL="0" indent="0">
              <a:buNone/>
            </a:pPr>
            <a:r>
              <a:rPr lang="tr-TR" dirty="0"/>
              <a:t>	5.2. İl/İlçe Millî Eğitim Müdürlüklerinin Yapacağı İşlemler </a:t>
            </a:r>
          </a:p>
          <a:p>
            <a:pPr marL="0" indent="0">
              <a:buNone/>
            </a:pPr>
            <a:r>
              <a:rPr lang="tr-TR" dirty="0"/>
              <a:t>6. E-sınav Giriş Belgesi </a:t>
            </a:r>
          </a:p>
          <a:p>
            <a:pPr marL="0" indent="0">
              <a:buNone/>
            </a:pPr>
            <a:r>
              <a:rPr lang="tr-TR" dirty="0"/>
              <a:t>7. E-sınav Uygulaması </a:t>
            </a:r>
          </a:p>
          <a:p>
            <a:pPr marL="0" indent="0">
              <a:buNone/>
            </a:pPr>
            <a:r>
              <a:rPr lang="tr-TR" dirty="0"/>
              <a:t>8. E-sınavın Geçersiz Sayılacağı Ve Adayların Sınava Alınmayacağı Durumlar</a:t>
            </a:r>
          </a:p>
          <a:p>
            <a:pPr marL="0" indent="0">
              <a:buNone/>
            </a:pPr>
            <a:r>
              <a:rPr lang="tr-TR" dirty="0"/>
              <a:t>	8.1. Adayların Sınava Alınmayacağı Durumlar </a:t>
            </a:r>
          </a:p>
          <a:p>
            <a:pPr marL="0" indent="0">
              <a:buNone/>
            </a:pPr>
            <a:r>
              <a:rPr lang="tr-TR" dirty="0"/>
              <a:t>	8.2. Adayların Sınavının Geçersiz Sayılacağı Durumlar </a:t>
            </a:r>
          </a:p>
          <a:p>
            <a:pPr marL="0" indent="0">
              <a:buNone/>
            </a:pPr>
            <a:r>
              <a:rPr lang="tr-TR" dirty="0"/>
              <a:t>9. Değerlendirme </a:t>
            </a:r>
          </a:p>
          <a:p>
            <a:pPr marL="0" indent="0">
              <a:buNone/>
            </a:pPr>
            <a:r>
              <a:rPr lang="tr-TR" dirty="0"/>
              <a:t>10. E-sınav İtirazları </a:t>
            </a:r>
          </a:p>
          <a:p>
            <a:pPr marL="0" indent="0">
              <a:buNone/>
            </a:pPr>
            <a:r>
              <a:rPr lang="tr-TR" dirty="0"/>
              <a:t>11. E-sınav Sonuçlarının Açıklanması </a:t>
            </a:r>
          </a:p>
          <a:p>
            <a:pPr marL="0" indent="0">
              <a:buNone/>
            </a:pPr>
            <a:r>
              <a:rPr lang="tr-TR" dirty="0"/>
              <a:t>12. Sınavların Tekrarlanmasına Dair Esaslar </a:t>
            </a:r>
          </a:p>
          <a:p>
            <a:pPr marL="0" indent="0">
              <a:buNone/>
            </a:pPr>
            <a:endParaRPr lang="tr-TR" dirty="0"/>
          </a:p>
        </p:txBody>
      </p:sp>
      <p:sp>
        <p:nvSpPr>
          <p:cNvPr id="4" name="Slayt Numarası Yer Tutucusu 3"/>
          <p:cNvSpPr>
            <a:spLocks noGrp="1"/>
          </p:cNvSpPr>
          <p:nvPr>
            <p:ph type="sldNum" sz="quarter" idx="12"/>
          </p:nvPr>
        </p:nvSpPr>
        <p:spPr/>
        <p:txBody>
          <a:bodyPr/>
          <a:lstStyle/>
          <a:p>
            <a:fld id="{2DEE5F98-4B2F-48CB-BA7E-61D40270C408}" type="slidenum">
              <a:rPr lang="tr-TR" smtClean="0"/>
              <a:pPr/>
              <a:t>8</a:t>
            </a:fld>
            <a:endParaRPr lang="tr-TR" dirty="0"/>
          </a:p>
        </p:txBody>
      </p:sp>
    </p:spTree>
    <p:extLst>
      <p:ext uri="{BB962C8B-B14F-4D97-AF65-F5344CB8AC3E}">
        <p14:creationId xmlns:p14="http://schemas.microsoft.com/office/powerpoint/2010/main" val="41683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MEB Motorlu Taşıt Sürücü Kursiyerleri e-Sınav Uygulama Kılavuzu</a:t>
            </a:r>
          </a:p>
        </p:txBody>
      </p:sp>
      <p:sp>
        <p:nvSpPr>
          <p:cNvPr id="3" name="İçerik Yer Tutucusu 2"/>
          <p:cNvSpPr>
            <a:spLocks noGrp="1"/>
          </p:cNvSpPr>
          <p:nvPr>
            <p:ph idx="1"/>
          </p:nvPr>
        </p:nvSpPr>
        <p:spPr/>
        <p:txBody>
          <a:bodyPr>
            <a:normAutofit lnSpcReduction="10000"/>
          </a:bodyPr>
          <a:lstStyle/>
          <a:p>
            <a:pPr marL="0" indent="0">
              <a:buNone/>
            </a:pPr>
            <a:r>
              <a:rPr lang="tr-TR" dirty="0"/>
              <a:t>E-sınav Başvuru Şartları</a:t>
            </a:r>
          </a:p>
          <a:p>
            <a:pPr lvl="1"/>
            <a:r>
              <a:rPr lang="tr-TR" dirty="0"/>
              <a:t>Kursiyerin teorik eğitimini tamamlamış olması.</a:t>
            </a:r>
          </a:p>
          <a:p>
            <a:pPr lvl="1"/>
            <a:r>
              <a:rPr lang="tr-TR" dirty="0"/>
              <a:t>Kursiyerin e-Sınav ücretinin yatırılmış olması.</a:t>
            </a:r>
          </a:p>
          <a:p>
            <a:pPr lvl="1"/>
            <a:r>
              <a:rPr lang="tr-TR" dirty="0"/>
              <a:t>Kursiyerin e-Sınav randevusunun alınmış olması.</a:t>
            </a:r>
          </a:p>
          <a:p>
            <a:pPr lvl="1"/>
            <a:r>
              <a:rPr lang="tr-TR" dirty="0"/>
              <a:t>Kursiyerin son katıldığı e-sınav uygulamasının üzerinden en az 15 (on beş) gün geçmiş olması,</a:t>
            </a:r>
          </a:p>
          <a:p>
            <a:pPr lvl="1"/>
            <a:endParaRPr lang="tr-TR" dirty="0"/>
          </a:p>
          <a:p>
            <a:pPr marL="62231" indent="0">
              <a:buNone/>
            </a:pPr>
            <a:r>
              <a:rPr lang="tr-TR" dirty="0"/>
              <a:t>e-Sınav Başvuru Ücreti ve Banka İşlemleri</a:t>
            </a:r>
          </a:p>
          <a:p>
            <a:pPr marL="955045" lvl="1" indent="-457200"/>
            <a:r>
              <a:rPr lang="tr-TR" dirty="0"/>
              <a:t>Sınav ücreti = 600,00 TL (2024 yılı için belirlenen fiyat)</a:t>
            </a:r>
          </a:p>
          <a:p>
            <a:pPr marL="955045" lvl="1" indent="-457200"/>
            <a:r>
              <a:rPr lang="tr-TR" dirty="0"/>
              <a:t>T.C. Ziraat Bankası / Türkiye Vakıflar Bankası / Türkiye Halk Bankası</a:t>
            </a:r>
          </a:p>
          <a:p>
            <a:pPr marL="497845" lvl="1" indent="0">
              <a:buNone/>
            </a:pPr>
            <a:r>
              <a:rPr lang="tr-TR" dirty="0"/>
              <a:t>Yanlış yatırılan ücret işlemlerinden aday sorumludur.</a:t>
            </a:r>
          </a:p>
        </p:txBody>
      </p:sp>
      <p:sp>
        <p:nvSpPr>
          <p:cNvPr id="4" name="Slayt Numarası Yer Tutucusu 3"/>
          <p:cNvSpPr>
            <a:spLocks noGrp="1"/>
          </p:cNvSpPr>
          <p:nvPr>
            <p:ph type="sldNum" sz="quarter" idx="12"/>
          </p:nvPr>
        </p:nvSpPr>
        <p:spPr/>
        <p:txBody>
          <a:bodyPr/>
          <a:lstStyle/>
          <a:p>
            <a:fld id="{2DEE5F98-4B2F-48CB-BA7E-61D40270C408}" type="slidenum">
              <a:rPr lang="tr-TR" smtClean="0"/>
              <a:pPr/>
              <a:t>9</a:t>
            </a:fld>
            <a:endParaRPr lang="tr-TR" dirty="0"/>
          </a:p>
        </p:txBody>
      </p:sp>
    </p:spTree>
    <p:extLst>
      <p:ext uri="{BB962C8B-B14F-4D97-AF65-F5344CB8AC3E}">
        <p14:creationId xmlns:p14="http://schemas.microsoft.com/office/powerpoint/2010/main" val="3625279589"/>
      </p:ext>
    </p:extLst>
  </p:cSld>
  <p:clrMapOvr>
    <a:masterClrMapping/>
  </p:clrMapOvr>
</p:sld>
</file>

<file path=ppt/theme/theme1.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4698</TotalTime>
  <Words>2461</Words>
  <Application>Microsoft Office PowerPoint</Application>
  <PresentationFormat>Özel</PresentationFormat>
  <Paragraphs>239</Paragraphs>
  <Slides>29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Courier New</vt:lpstr>
      <vt:lpstr>Times New Roman</vt:lpstr>
      <vt:lpstr>Ofis Teması</vt:lpstr>
      <vt:lpstr>E-sınav Uygulamalarına İlişkin Mevzuat</vt:lpstr>
      <vt:lpstr>KANUNLAR</vt:lpstr>
      <vt:lpstr>Yönerge ve Kılavuzlar</vt:lpstr>
      <vt:lpstr>Merkezi Sistem Sınav Yönergesi</vt:lpstr>
      <vt:lpstr>Merkezî Sistem Sınavlarının Esasları</vt:lpstr>
      <vt:lpstr>E-Sınav Bina Komisyonunun Oluşumu ve Görevleri</vt:lpstr>
      <vt:lpstr>Sınavlardan Yasaklama ve Sorumluluk</vt:lpstr>
      <vt:lpstr>MEB Motorlu Taşıt Sürücü Kursiyerleri e-Sınav Uygulama Kılavuzu - 2022</vt:lpstr>
      <vt:lpstr>MEB Motorlu Taşıt Sürücü Kursiyerleri e-Sınav Uygulama Kılavuzu</vt:lpstr>
      <vt:lpstr>MEB Motorlu Taşıt Sürücü Kursiyerleri e-Sınav Uygulama Kılavuzu</vt:lpstr>
      <vt:lpstr>Özel Motorlu Taşıt Sürücüleri Kursiyerleri Sınavı (MTSKS )</vt:lpstr>
      <vt:lpstr>E-Sınav</vt:lpstr>
      <vt:lpstr>E-Sınav</vt:lpstr>
      <vt:lpstr>E-Sınav</vt:lpstr>
      <vt:lpstr>E-sınav</vt:lpstr>
      <vt:lpstr>E-sınav</vt:lpstr>
      <vt:lpstr>E-sınav giriş belgesi</vt:lpstr>
      <vt:lpstr>E-sınav uygulaması</vt:lpstr>
      <vt:lpstr>E-sınav uygulaması</vt:lpstr>
      <vt:lpstr>PowerPoint Sunusu</vt:lpstr>
      <vt:lpstr>E-sınav uygulaması</vt:lpstr>
      <vt:lpstr>E-sınav uygulaması</vt:lpstr>
      <vt:lpstr>E-sınav uygulaması</vt:lpstr>
      <vt:lpstr>E-sınav uygulaması</vt:lpstr>
      <vt:lpstr>E-sınav uygulaması</vt:lpstr>
      <vt:lpstr>E-sınav uygulaması</vt:lpstr>
      <vt:lpstr>E-sınav uygulaması</vt:lpstr>
      <vt:lpstr>Sınavın geçersiz sayıldığı durumlar</vt:lpstr>
      <vt:lpstr>Sınav sonuçlarının bildirilmesi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Huseyin AYDIN</dc:creator>
  <cp:lastModifiedBy>Badi</cp:lastModifiedBy>
  <cp:revision>614</cp:revision>
  <cp:lastPrinted>2019-08-20T12:05:08Z</cp:lastPrinted>
  <dcterms:created xsi:type="dcterms:W3CDTF">2018-04-18T08:47:01Z</dcterms:created>
  <dcterms:modified xsi:type="dcterms:W3CDTF">2024-02-08T08:40:17Z</dcterms:modified>
</cp:coreProperties>
</file>