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0" r:id="rId2"/>
    <p:sldId id="298" r:id="rId3"/>
    <p:sldId id="299" r:id="rId4"/>
    <p:sldId id="300" r:id="rId5"/>
    <p:sldId id="301" r:id="rId6"/>
    <p:sldId id="302" r:id="rId7"/>
    <p:sldId id="303" r:id="rId8"/>
    <p:sldId id="304" r:id="rId9"/>
    <p:sldId id="306" r:id="rId10"/>
    <p:sldId id="308" r:id="rId11"/>
    <p:sldId id="309" r:id="rId12"/>
    <p:sldId id="312" r:id="rId13"/>
    <p:sldId id="313"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Orta Stil 1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Orta Stil 1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A111915-BE36-4E01-A7E5-04B1672EAD32}" styleName="Açık Stil 2 - Vurgu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E9639D4-E3E2-4D34-9284-5A2195B3D0D7}" styleName="Açık Stil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Açık Stil 2 - Vurgu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F2DE63D5-997A-4646-A377-4702673A728D}" styleName="Açık Stil 2 - Vurgu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Açık Stil 2 - Vurgu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Açık Stil 3 - Vurgu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59DE84D-9389-4D88-851B-654B6A501BAA}" type="datetimeFigureOut">
              <a:rPr lang="tr-TR" smtClean="0"/>
              <a:t>24.12.2014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2653BEE-D21E-4270-A95C-5B6907FA47F3}" type="slidenum">
              <a:rPr lang="tr-TR" smtClean="0"/>
              <a:t>‹#›</a:t>
            </a:fld>
            <a:endParaRPr lang="tr-TR"/>
          </a:p>
        </p:txBody>
      </p:sp>
    </p:spTree>
    <p:extLst>
      <p:ext uri="{BB962C8B-B14F-4D97-AF65-F5344CB8AC3E}">
        <p14:creationId xmlns:p14="http://schemas.microsoft.com/office/powerpoint/2010/main" val="109477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59DE84D-9389-4D88-851B-654B6A501BAA}" type="datetimeFigureOut">
              <a:rPr lang="tr-TR" smtClean="0"/>
              <a:t>24.12.2014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2653BEE-D21E-4270-A95C-5B6907FA47F3}" type="slidenum">
              <a:rPr lang="tr-TR" smtClean="0"/>
              <a:t>‹#›</a:t>
            </a:fld>
            <a:endParaRPr lang="tr-TR"/>
          </a:p>
        </p:txBody>
      </p:sp>
    </p:spTree>
    <p:extLst>
      <p:ext uri="{BB962C8B-B14F-4D97-AF65-F5344CB8AC3E}">
        <p14:creationId xmlns:p14="http://schemas.microsoft.com/office/powerpoint/2010/main" val="883486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59DE84D-9389-4D88-851B-654B6A501BAA}" type="datetimeFigureOut">
              <a:rPr lang="tr-TR" smtClean="0"/>
              <a:t>24.12.2014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2653BEE-D21E-4270-A95C-5B6907FA47F3}" type="slidenum">
              <a:rPr lang="tr-TR" smtClean="0"/>
              <a:t>‹#›</a:t>
            </a:fld>
            <a:endParaRPr lang="tr-TR"/>
          </a:p>
        </p:txBody>
      </p:sp>
    </p:spTree>
    <p:extLst>
      <p:ext uri="{BB962C8B-B14F-4D97-AF65-F5344CB8AC3E}">
        <p14:creationId xmlns:p14="http://schemas.microsoft.com/office/powerpoint/2010/main" val="2875112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59DE84D-9389-4D88-851B-654B6A501BAA}" type="datetimeFigureOut">
              <a:rPr lang="tr-TR" smtClean="0"/>
              <a:t>24.12.2014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2653BEE-D21E-4270-A95C-5B6907FA47F3}" type="slidenum">
              <a:rPr lang="tr-TR" smtClean="0"/>
              <a:t>‹#›</a:t>
            </a:fld>
            <a:endParaRPr lang="tr-TR"/>
          </a:p>
        </p:txBody>
      </p:sp>
    </p:spTree>
    <p:extLst>
      <p:ext uri="{BB962C8B-B14F-4D97-AF65-F5344CB8AC3E}">
        <p14:creationId xmlns:p14="http://schemas.microsoft.com/office/powerpoint/2010/main" val="1887695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59DE84D-9389-4D88-851B-654B6A501BAA}" type="datetimeFigureOut">
              <a:rPr lang="tr-TR" smtClean="0"/>
              <a:t>24.12.2014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2653BEE-D21E-4270-A95C-5B6907FA47F3}" type="slidenum">
              <a:rPr lang="tr-TR" smtClean="0"/>
              <a:t>‹#›</a:t>
            </a:fld>
            <a:endParaRPr lang="tr-TR"/>
          </a:p>
        </p:txBody>
      </p:sp>
    </p:spTree>
    <p:extLst>
      <p:ext uri="{BB962C8B-B14F-4D97-AF65-F5344CB8AC3E}">
        <p14:creationId xmlns:p14="http://schemas.microsoft.com/office/powerpoint/2010/main" val="303505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59DE84D-9389-4D88-851B-654B6A501BAA}" type="datetimeFigureOut">
              <a:rPr lang="tr-TR" smtClean="0"/>
              <a:t>24.12.2014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2653BEE-D21E-4270-A95C-5B6907FA47F3}" type="slidenum">
              <a:rPr lang="tr-TR" smtClean="0"/>
              <a:t>‹#›</a:t>
            </a:fld>
            <a:endParaRPr lang="tr-TR"/>
          </a:p>
        </p:txBody>
      </p:sp>
    </p:spTree>
    <p:extLst>
      <p:ext uri="{BB962C8B-B14F-4D97-AF65-F5344CB8AC3E}">
        <p14:creationId xmlns:p14="http://schemas.microsoft.com/office/powerpoint/2010/main" val="2153021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59DE84D-9389-4D88-851B-654B6A501BAA}" type="datetimeFigureOut">
              <a:rPr lang="tr-TR" smtClean="0"/>
              <a:t>24.12.2014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2653BEE-D21E-4270-A95C-5B6907FA47F3}" type="slidenum">
              <a:rPr lang="tr-TR" smtClean="0"/>
              <a:t>‹#›</a:t>
            </a:fld>
            <a:endParaRPr lang="tr-TR"/>
          </a:p>
        </p:txBody>
      </p:sp>
    </p:spTree>
    <p:extLst>
      <p:ext uri="{BB962C8B-B14F-4D97-AF65-F5344CB8AC3E}">
        <p14:creationId xmlns:p14="http://schemas.microsoft.com/office/powerpoint/2010/main" val="3947216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59DE84D-9389-4D88-851B-654B6A501BAA}" type="datetimeFigureOut">
              <a:rPr lang="tr-TR" smtClean="0"/>
              <a:t>24.12.2014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2653BEE-D21E-4270-A95C-5B6907FA47F3}" type="slidenum">
              <a:rPr lang="tr-TR" smtClean="0"/>
              <a:t>‹#›</a:t>
            </a:fld>
            <a:endParaRPr lang="tr-TR"/>
          </a:p>
        </p:txBody>
      </p:sp>
    </p:spTree>
    <p:extLst>
      <p:ext uri="{BB962C8B-B14F-4D97-AF65-F5344CB8AC3E}">
        <p14:creationId xmlns:p14="http://schemas.microsoft.com/office/powerpoint/2010/main" val="3034920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59DE84D-9389-4D88-851B-654B6A501BAA}" type="datetimeFigureOut">
              <a:rPr lang="tr-TR" smtClean="0"/>
              <a:t>24.12.2014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2653BEE-D21E-4270-A95C-5B6907FA47F3}" type="slidenum">
              <a:rPr lang="tr-TR" smtClean="0"/>
              <a:t>‹#›</a:t>
            </a:fld>
            <a:endParaRPr lang="tr-TR"/>
          </a:p>
        </p:txBody>
      </p:sp>
    </p:spTree>
    <p:extLst>
      <p:ext uri="{BB962C8B-B14F-4D97-AF65-F5344CB8AC3E}">
        <p14:creationId xmlns:p14="http://schemas.microsoft.com/office/powerpoint/2010/main" val="2792412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59DE84D-9389-4D88-851B-654B6A501BAA}" type="datetimeFigureOut">
              <a:rPr lang="tr-TR" smtClean="0"/>
              <a:t>24.12.2014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2653BEE-D21E-4270-A95C-5B6907FA47F3}" type="slidenum">
              <a:rPr lang="tr-TR" smtClean="0"/>
              <a:t>‹#›</a:t>
            </a:fld>
            <a:endParaRPr lang="tr-TR"/>
          </a:p>
        </p:txBody>
      </p:sp>
    </p:spTree>
    <p:extLst>
      <p:ext uri="{BB962C8B-B14F-4D97-AF65-F5344CB8AC3E}">
        <p14:creationId xmlns:p14="http://schemas.microsoft.com/office/powerpoint/2010/main" val="3208990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59DE84D-9389-4D88-851B-654B6A501BAA}" type="datetimeFigureOut">
              <a:rPr lang="tr-TR" smtClean="0"/>
              <a:t>24.12.2014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2653BEE-D21E-4270-A95C-5B6907FA47F3}" type="slidenum">
              <a:rPr lang="tr-TR" smtClean="0"/>
              <a:t>‹#›</a:t>
            </a:fld>
            <a:endParaRPr lang="tr-TR"/>
          </a:p>
        </p:txBody>
      </p:sp>
    </p:spTree>
    <p:extLst>
      <p:ext uri="{BB962C8B-B14F-4D97-AF65-F5344CB8AC3E}">
        <p14:creationId xmlns:p14="http://schemas.microsoft.com/office/powerpoint/2010/main" val="2847132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9DE84D-9389-4D88-851B-654B6A501BAA}" type="datetimeFigureOut">
              <a:rPr lang="tr-TR" smtClean="0"/>
              <a:t>24.12.2014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653BEE-D21E-4270-A95C-5B6907FA47F3}" type="slidenum">
              <a:rPr lang="tr-TR" smtClean="0"/>
              <a:t>‹#›</a:t>
            </a:fld>
            <a:endParaRPr lang="tr-TR"/>
          </a:p>
        </p:txBody>
      </p:sp>
    </p:spTree>
    <p:extLst>
      <p:ext uri="{BB962C8B-B14F-4D97-AF65-F5344CB8AC3E}">
        <p14:creationId xmlns:p14="http://schemas.microsoft.com/office/powerpoint/2010/main" val="2769225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8862" y="1308708"/>
            <a:ext cx="11418510" cy="3416320"/>
          </a:xfrm>
          <a:prstGeom prst="rect">
            <a:avLst/>
          </a:prstGeom>
        </p:spPr>
        <p:txBody>
          <a:bodyPr wrap="none">
            <a:spAutoFit/>
          </a:bodyPr>
          <a:lstStyle/>
          <a:p>
            <a:pPr algn="ctr"/>
            <a:r>
              <a:rPr lang="tr-TR" sz="7200" b="1" i="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ANADOLU BİTKİLERİ </a:t>
            </a:r>
          </a:p>
          <a:p>
            <a:pPr algn="ctr"/>
            <a:endParaRPr lang="tr-TR" sz="7200" b="1" i="1" dirty="0" smtClean="0">
              <a:solidFill>
                <a:srgbClr val="FF0000"/>
              </a:solidFill>
              <a:latin typeface="Verdana" panose="020B0604030504040204" pitchFamily="34" charset="0"/>
              <a:ea typeface="Verdana" panose="020B0604030504040204" pitchFamily="34" charset="0"/>
              <a:cs typeface="Verdana" panose="020B0604030504040204" pitchFamily="34" charset="0"/>
            </a:endParaRPr>
          </a:p>
          <a:p>
            <a:pPr algn="ctr"/>
            <a:r>
              <a:rPr lang="tr-TR" sz="7200" b="1" i="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EXPO’ DA</a:t>
            </a:r>
            <a:endParaRPr lang="tr-TR" sz="7200" b="1" i="1"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83889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82472" y="433907"/>
            <a:ext cx="11078970" cy="5262979"/>
          </a:xfrm>
          <a:prstGeom prst="rect">
            <a:avLst/>
          </a:prstGeom>
        </p:spPr>
        <p:txBody>
          <a:bodyPr wrap="square">
            <a:spAutoFit/>
          </a:bodyPr>
          <a:lstStyle/>
          <a:p>
            <a:r>
              <a:rPr lang="tr-TR" sz="2400" dirty="0">
                <a:ea typeface="Calibri"/>
                <a:cs typeface="Times New Roman"/>
              </a:rPr>
              <a:t>5. Kurutma işleminin bitip bitmediği, bitki örneğinin kuru ve sert olması ve kaldırıldığında eğilip bükülmemesiyle anlaşılabilir. Etli meyve veya etli yapraklar içeren bitki örneklerinin kurutulması çok daha uzun sürer. Bu tür bitki örneklerini küflenmeleri önlemek için etli kısımlarından boyuna keserek gazete kâğıtları arasında kurutmak gerekir. İyi kurutulmamış bitki örneklerinin kolay küfleneceği, bunun da tanımlanmalarını olanaksız hâle getireceği hatta diğer örnekleri de küflendireceği unutulmamalıdır. Soğanlı bitkilerin </a:t>
            </a:r>
            <a:r>
              <a:rPr lang="tr-TR" sz="2400" dirty="0">
                <a:solidFill>
                  <a:srgbClr val="000000"/>
                </a:solidFill>
                <a:ea typeface="Calibri"/>
                <a:cs typeface="Times New Roman"/>
              </a:rPr>
              <a:t>kurutulması ise güneş altında ve rüzgârlı bir yere asılarak yapılmalı ve yalnız soğan kısmı kurutulmalıdır. </a:t>
            </a:r>
            <a:endParaRPr lang="tr-TR" sz="2400" dirty="0" smtClean="0">
              <a:solidFill>
                <a:srgbClr val="000000"/>
              </a:solidFill>
              <a:ea typeface="Calibri"/>
              <a:cs typeface="Times New Roman"/>
            </a:endParaRPr>
          </a:p>
          <a:p>
            <a:endParaRPr lang="tr-TR" sz="2400" dirty="0" smtClean="0">
              <a:solidFill>
                <a:srgbClr val="000000"/>
              </a:solidFill>
              <a:ea typeface="Calibri"/>
              <a:cs typeface="Times New Roman"/>
            </a:endParaRPr>
          </a:p>
          <a:p>
            <a:r>
              <a:rPr lang="tr-TR" sz="2400" dirty="0" smtClean="0">
                <a:solidFill>
                  <a:srgbClr val="000000"/>
                </a:solidFill>
                <a:ea typeface="Calibri"/>
                <a:cs typeface="Times New Roman"/>
              </a:rPr>
              <a:t>Topladığınız </a:t>
            </a:r>
            <a:r>
              <a:rPr lang="tr-TR" sz="2400" dirty="0">
                <a:solidFill>
                  <a:srgbClr val="000000"/>
                </a:solidFill>
                <a:ea typeface="Calibri"/>
                <a:cs typeface="Times New Roman"/>
              </a:rPr>
              <a:t>bitkilerin meyve ve tohumları diğer kısımlarından (yaprak, çiçek gibi) farklı zamanlarda gelişecektir. Bu kısımlar ise geliştikleri zaman içinde toplanarak kurutulmalı ve kurutma işlemi bittikten sonra ait oldukları bitki örnekleri ile aynı gazete kâğıdı arasına koyulmalıdır. </a:t>
            </a:r>
          </a:p>
          <a:p>
            <a:endParaRPr lang="tr-TR" sz="2400" dirty="0"/>
          </a:p>
        </p:txBody>
      </p:sp>
    </p:spTree>
    <p:extLst>
      <p:ext uri="{BB962C8B-B14F-4D97-AF65-F5344CB8AC3E}">
        <p14:creationId xmlns:p14="http://schemas.microsoft.com/office/powerpoint/2010/main" val="445249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73290" y="301667"/>
            <a:ext cx="11072242" cy="6532879"/>
          </a:xfrm>
          <a:prstGeom prst="rect">
            <a:avLst/>
          </a:prstGeom>
        </p:spPr>
        <p:txBody>
          <a:bodyPr wrap="square">
            <a:spAutoFit/>
          </a:bodyPr>
          <a:lstStyle/>
          <a:p>
            <a:pPr marL="95250">
              <a:lnSpc>
                <a:spcPct val="107000"/>
              </a:lnSpc>
              <a:spcAft>
                <a:spcPts val="1000"/>
              </a:spcAft>
            </a:pPr>
            <a:r>
              <a:rPr lang="tr-TR" sz="2400" dirty="0" smtClean="0">
                <a:solidFill>
                  <a:srgbClr val="000000"/>
                </a:solidFill>
                <a:ea typeface="Calibri"/>
                <a:cs typeface="Times New Roman"/>
              </a:rPr>
              <a:t>6</a:t>
            </a:r>
            <a:r>
              <a:rPr lang="tr-TR" sz="2400" dirty="0">
                <a:solidFill>
                  <a:srgbClr val="000000"/>
                </a:solidFill>
                <a:ea typeface="Calibri"/>
                <a:cs typeface="Times New Roman"/>
              </a:rPr>
              <a:t>. Kurutulan </a:t>
            </a:r>
            <a:r>
              <a:rPr lang="tr-TR" sz="2400" dirty="0" smtClean="0">
                <a:solidFill>
                  <a:srgbClr val="000000"/>
                </a:solidFill>
                <a:ea typeface="Calibri"/>
                <a:cs typeface="Times New Roman"/>
              </a:rPr>
              <a:t>bitkilerin değerlendirilmesi </a:t>
            </a:r>
            <a:r>
              <a:rPr lang="tr-TR" sz="2400" dirty="0">
                <a:solidFill>
                  <a:srgbClr val="000000"/>
                </a:solidFill>
                <a:ea typeface="Calibri"/>
                <a:cs typeface="Times New Roman"/>
              </a:rPr>
              <a:t>için Görsel 5- 6 ve 7’ de gösterilen nitelikte olması gerekir. Bitki örnekleri, üzerlerine koyuldukları kâğıtlara </a:t>
            </a:r>
            <a:r>
              <a:rPr lang="tr-TR" sz="2400" b="1" dirty="0">
                <a:solidFill>
                  <a:srgbClr val="000000"/>
                </a:solidFill>
                <a:ea typeface="Calibri"/>
                <a:cs typeface="Times New Roman"/>
              </a:rPr>
              <a:t>yapıştırılmamalı </a:t>
            </a:r>
            <a:r>
              <a:rPr lang="tr-TR" sz="2400" dirty="0">
                <a:solidFill>
                  <a:srgbClr val="000000"/>
                </a:solidFill>
                <a:ea typeface="Calibri"/>
                <a:cs typeface="Times New Roman"/>
              </a:rPr>
              <a:t>ve</a:t>
            </a:r>
            <a:r>
              <a:rPr lang="tr-TR" sz="2400" b="1" dirty="0">
                <a:solidFill>
                  <a:srgbClr val="000000"/>
                </a:solidFill>
                <a:ea typeface="Calibri"/>
                <a:cs typeface="Times New Roman"/>
              </a:rPr>
              <a:t> </a:t>
            </a:r>
            <a:r>
              <a:rPr lang="tr-TR" sz="2400" dirty="0">
                <a:solidFill>
                  <a:srgbClr val="000000"/>
                </a:solidFill>
                <a:ea typeface="Calibri"/>
                <a:cs typeface="Times New Roman"/>
              </a:rPr>
              <a:t>Görsel 8’ deki gibi dolap veya benzeri ortamlarda gönderme tarihine kadar kurallara uygun şekilde korunmalıdır</a:t>
            </a:r>
            <a:r>
              <a:rPr lang="tr-TR" sz="2400" dirty="0" smtClean="0">
                <a:solidFill>
                  <a:srgbClr val="000000"/>
                </a:solidFill>
                <a:ea typeface="Calibri"/>
                <a:cs typeface="Times New Roman"/>
              </a:rPr>
              <a:t>.</a:t>
            </a:r>
          </a:p>
          <a:p>
            <a:pPr marL="95250">
              <a:lnSpc>
                <a:spcPct val="107000"/>
              </a:lnSpc>
              <a:spcAft>
                <a:spcPts val="1000"/>
              </a:spcAft>
            </a:pPr>
            <a:r>
              <a:rPr lang="tr-TR" sz="2400" dirty="0">
                <a:ea typeface="Calibri"/>
                <a:cs typeface="Times New Roman"/>
              </a:rPr>
              <a:t>7. Bitkilerin doğadaki fotoğraflarının çekilmesinin yanı sıra yapılan </a:t>
            </a:r>
            <a:r>
              <a:rPr lang="tr-TR" sz="2400" b="1" dirty="0">
                <a:ea typeface="Calibri"/>
                <a:cs typeface="Times New Roman"/>
              </a:rPr>
              <a:t>çalışmaların da</a:t>
            </a:r>
            <a:r>
              <a:rPr lang="tr-TR" sz="2400" dirty="0">
                <a:ea typeface="Calibri"/>
                <a:cs typeface="Times New Roman"/>
              </a:rPr>
              <a:t> </a:t>
            </a:r>
            <a:r>
              <a:rPr lang="tr-TR" sz="2400" b="1" dirty="0">
                <a:ea typeface="Calibri"/>
                <a:cs typeface="Times New Roman"/>
              </a:rPr>
              <a:t>videoya kaydedilmesi unutulmamalıdır.</a:t>
            </a:r>
            <a:r>
              <a:rPr lang="tr-TR" sz="2400" dirty="0">
                <a:ea typeface="Calibri"/>
                <a:cs typeface="Times New Roman"/>
              </a:rPr>
              <a:t> Fotoğraflar, bitkilerin yaprak, çiçek ve gövdesini hem ayrı ayrı hem de hepsini birden kapsayacak şekilde olmalıdır. Bunun yanı sıra bitkilerin yetiştiği ortamların (habitatın) fotoğrafları da </a:t>
            </a:r>
            <a:r>
              <a:rPr lang="tr-TR" sz="2400" dirty="0">
                <a:solidFill>
                  <a:srgbClr val="000000"/>
                </a:solidFill>
                <a:ea typeface="Calibri"/>
                <a:cs typeface="Times New Roman"/>
              </a:rPr>
              <a:t>çekilmelidir.</a:t>
            </a:r>
            <a:r>
              <a:rPr lang="tr-TR" sz="2400" dirty="0">
                <a:solidFill>
                  <a:srgbClr val="FF0000"/>
                </a:solidFill>
                <a:ea typeface="Calibri"/>
                <a:cs typeface="Times New Roman"/>
              </a:rPr>
              <a:t> </a:t>
            </a:r>
            <a:endParaRPr lang="tr-TR" sz="2400" dirty="0" smtClean="0">
              <a:solidFill>
                <a:srgbClr val="FF0000"/>
              </a:solidFill>
              <a:ea typeface="Calibri"/>
              <a:cs typeface="Times New Roman"/>
            </a:endParaRPr>
          </a:p>
          <a:p>
            <a:pPr marL="95250">
              <a:lnSpc>
                <a:spcPct val="107000"/>
              </a:lnSpc>
              <a:spcAft>
                <a:spcPts val="1000"/>
              </a:spcAft>
            </a:pPr>
            <a:r>
              <a:rPr lang="tr-TR" sz="2400" dirty="0">
                <a:solidFill>
                  <a:srgbClr val="000000"/>
                </a:solidFill>
                <a:ea typeface="Calibri"/>
                <a:cs typeface="Times New Roman"/>
              </a:rPr>
              <a:t>Video kayıtları ise çalışmalarınızın her aşamasını (bitkileri toplama, kurutma preslerini hazırlama, kaynak kişilerle bitkiler hakkında görüşmeler yapma vs.) kapsamalıdır. Bitkilerle ilgili çekilen fotoğraflar jüri tarafından bitkilerin değerlendirilmesi sırasında kullanılacaktır. Videolar ise yarışma sonucunda düzenlenecek ödül töreninin sunumunda kullanılacaktır. </a:t>
            </a:r>
            <a:endParaRPr lang="tr-TR" sz="2400" dirty="0">
              <a:ea typeface="Calibri"/>
              <a:cs typeface="Times New Roman"/>
            </a:endParaRPr>
          </a:p>
          <a:p>
            <a:pPr marL="95250">
              <a:lnSpc>
                <a:spcPct val="107000"/>
              </a:lnSpc>
              <a:spcAft>
                <a:spcPts val="1000"/>
              </a:spcAft>
            </a:pPr>
            <a:endParaRPr lang="tr-TR" sz="2400" dirty="0">
              <a:ea typeface="Calibri"/>
              <a:cs typeface="Times New Roman"/>
            </a:endParaRPr>
          </a:p>
          <a:p>
            <a:pPr marL="95250">
              <a:lnSpc>
                <a:spcPct val="107000"/>
              </a:lnSpc>
              <a:spcAft>
                <a:spcPts val="1000"/>
              </a:spcAft>
            </a:pPr>
            <a:endParaRPr lang="tr-TR" sz="2400" dirty="0">
              <a:ea typeface="Calibri"/>
              <a:cs typeface="Times New Roman"/>
            </a:endParaRPr>
          </a:p>
        </p:txBody>
      </p:sp>
    </p:spTree>
    <p:extLst>
      <p:ext uri="{BB962C8B-B14F-4D97-AF65-F5344CB8AC3E}">
        <p14:creationId xmlns:p14="http://schemas.microsoft.com/office/powerpoint/2010/main" val="3232087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41528" y="492854"/>
            <a:ext cx="10991126" cy="6038897"/>
          </a:xfrm>
          <a:prstGeom prst="rect">
            <a:avLst/>
          </a:prstGeom>
        </p:spPr>
        <p:txBody>
          <a:bodyPr wrap="square">
            <a:spAutoFit/>
          </a:bodyPr>
          <a:lstStyle/>
          <a:p>
            <a:pPr marL="180340">
              <a:lnSpc>
                <a:spcPct val="107000"/>
              </a:lnSpc>
              <a:spcAft>
                <a:spcPts val="800"/>
              </a:spcAft>
            </a:pPr>
            <a:r>
              <a:rPr lang="tr-TR" sz="2400" b="1" dirty="0">
                <a:ea typeface="Calibri"/>
                <a:cs typeface="Times New Roman"/>
              </a:rPr>
              <a:t>Kurutulmuş Bitki Örneklerini Nasıl Göndermelisiniz?</a:t>
            </a:r>
            <a:endParaRPr lang="tr-TR" sz="2400" dirty="0">
              <a:ea typeface="Calibri"/>
              <a:cs typeface="Times New Roman"/>
            </a:endParaRPr>
          </a:p>
          <a:p>
            <a:pPr>
              <a:lnSpc>
                <a:spcPct val="107000"/>
              </a:lnSpc>
              <a:spcAft>
                <a:spcPts val="800"/>
              </a:spcAft>
            </a:pPr>
            <a:r>
              <a:rPr lang="tr-TR" sz="2400" dirty="0">
                <a:solidFill>
                  <a:srgbClr val="000000"/>
                </a:solidFill>
                <a:ea typeface="Calibri"/>
                <a:cs typeface="Times New Roman"/>
              </a:rPr>
              <a:t> </a:t>
            </a:r>
            <a:endParaRPr lang="tr-TR" sz="2400" dirty="0" smtClean="0">
              <a:solidFill>
                <a:srgbClr val="000000"/>
              </a:solidFill>
              <a:ea typeface="Calibri"/>
              <a:cs typeface="Times New Roman"/>
            </a:endParaRPr>
          </a:p>
          <a:p>
            <a:pPr>
              <a:lnSpc>
                <a:spcPct val="107000"/>
              </a:lnSpc>
              <a:spcAft>
                <a:spcPts val="800"/>
              </a:spcAft>
            </a:pPr>
            <a:r>
              <a:rPr lang="tr-TR" sz="2400" dirty="0" smtClean="0">
                <a:solidFill>
                  <a:srgbClr val="000000"/>
                </a:solidFill>
                <a:ea typeface="Calibri"/>
                <a:cs typeface="Times New Roman"/>
              </a:rPr>
              <a:t>Kuruttuğunuz </a:t>
            </a:r>
            <a:r>
              <a:rPr lang="tr-TR" sz="2400" dirty="0" smtClean="0">
                <a:solidFill>
                  <a:srgbClr val="000000"/>
                </a:solidFill>
                <a:ea typeface="Calibri"/>
                <a:cs typeface="Times New Roman"/>
              </a:rPr>
              <a:t>her bir bitki örneğiyle ilgili bilgileri kaydettiğiniz “ Yarışma Bilgi </a:t>
            </a:r>
            <a:r>
              <a:rPr lang="tr-TR" sz="2400" dirty="0" err="1" smtClean="0">
                <a:solidFill>
                  <a:srgbClr val="000000"/>
                </a:solidFill>
                <a:ea typeface="Calibri"/>
                <a:cs typeface="Times New Roman"/>
              </a:rPr>
              <a:t>Form”larının</a:t>
            </a:r>
            <a:r>
              <a:rPr lang="tr-TR" sz="2400" dirty="0" smtClean="0">
                <a:solidFill>
                  <a:srgbClr val="000000"/>
                </a:solidFill>
                <a:ea typeface="Calibri"/>
                <a:cs typeface="Times New Roman"/>
              </a:rPr>
              <a:t> (YBF) birer çıktısını alınız.</a:t>
            </a:r>
            <a:r>
              <a:rPr lang="tr-TR" sz="2400" dirty="0" smtClean="0">
                <a:ea typeface="Calibri"/>
                <a:cs typeface="Times New Roman"/>
              </a:rPr>
              <a:t> </a:t>
            </a:r>
          </a:p>
          <a:p>
            <a:pPr>
              <a:lnSpc>
                <a:spcPct val="107000"/>
              </a:lnSpc>
              <a:spcAft>
                <a:spcPts val="800"/>
              </a:spcAft>
            </a:pPr>
            <a:endParaRPr lang="tr-TR" sz="2400" dirty="0" smtClean="0">
              <a:ea typeface="Calibri"/>
              <a:cs typeface="Times New Roman"/>
            </a:endParaRPr>
          </a:p>
          <a:p>
            <a:pPr>
              <a:lnSpc>
                <a:spcPct val="107000"/>
              </a:lnSpc>
              <a:spcAft>
                <a:spcPts val="800"/>
              </a:spcAft>
            </a:pPr>
            <a:r>
              <a:rPr lang="tr-TR" sz="2400" dirty="0" smtClean="0">
                <a:solidFill>
                  <a:srgbClr val="000000"/>
                </a:solidFill>
                <a:ea typeface="Calibri"/>
                <a:cs typeface="Times New Roman"/>
              </a:rPr>
              <a:t>     Kurutulmuş her b</a:t>
            </a:r>
            <a:r>
              <a:rPr lang="tr-TR" sz="2400" dirty="0" smtClean="0">
                <a:ea typeface="Calibri"/>
                <a:cs typeface="Times New Roman"/>
              </a:rPr>
              <a:t>itki örneğini </a:t>
            </a:r>
            <a:r>
              <a:rPr lang="tr-TR" sz="2400" dirty="0" err="1" smtClean="0">
                <a:ea typeface="Calibri"/>
                <a:cs typeface="Times New Roman"/>
              </a:rPr>
              <a:t>YBF’de</a:t>
            </a:r>
            <a:r>
              <a:rPr lang="tr-TR" sz="2400" dirty="0" smtClean="0">
                <a:ea typeface="Calibri"/>
                <a:cs typeface="Times New Roman"/>
              </a:rPr>
              <a:t> numarası yazılı olan çıktısı üzerine, bükülüp kırılması önlenecek şekilde yerleştirerek gazete kâğıtlarının arasına koyunuz. Bitkinin yöredeki adı, kullanım amaçları vs. bu numaralara bakılarak değerlendirileceğinden bu konuya özen gösterilmelidir. Bitki örneklerinin hepsi aynı şekilde üst üste yerleştirildikten sonra en üste öğrenci, öğretmen ve kaynak kişilerle ilgili YBF çıktıları koyulmalıdır. Daha sonra gazete kâğıtlarının alt ve üst kısmına destek oluşturması amacıyla biraz daha büyük boyutta mukavva koyularak bağlanıp paketlenmelidir. Paketleme işleminde hava almayan naylon ambalajlar kullanılmamalıdır.</a:t>
            </a:r>
          </a:p>
          <a:p>
            <a:pPr>
              <a:lnSpc>
                <a:spcPct val="107000"/>
              </a:lnSpc>
              <a:spcAft>
                <a:spcPts val="800"/>
              </a:spcAft>
            </a:pPr>
            <a:endParaRPr lang="tr-TR" dirty="0">
              <a:ea typeface="Calibri"/>
              <a:cs typeface="Times New Roman"/>
            </a:endParaRPr>
          </a:p>
        </p:txBody>
      </p:sp>
    </p:spTree>
    <p:extLst>
      <p:ext uri="{BB962C8B-B14F-4D97-AF65-F5344CB8AC3E}">
        <p14:creationId xmlns:p14="http://schemas.microsoft.com/office/powerpoint/2010/main" val="2238547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8698" y="834341"/>
            <a:ext cx="11088198" cy="4747005"/>
          </a:xfrm>
          <a:prstGeom prst="rect">
            <a:avLst/>
          </a:prstGeom>
        </p:spPr>
        <p:txBody>
          <a:bodyPr wrap="square">
            <a:spAutoFit/>
          </a:bodyPr>
          <a:lstStyle/>
          <a:p>
            <a:pPr>
              <a:lnSpc>
                <a:spcPct val="107000"/>
              </a:lnSpc>
              <a:spcAft>
                <a:spcPts val="800"/>
              </a:spcAft>
            </a:pPr>
            <a:endParaRPr lang="tr-TR" sz="2400" dirty="0" smtClean="0">
              <a:solidFill>
                <a:srgbClr val="000000"/>
              </a:solidFill>
              <a:ea typeface="Calibri"/>
              <a:cs typeface="Times New Roman"/>
            </a:endParaRPr>
          </a:p>
          <a:p>
            <a:pPr>
              <a:lnSpc>
                <a:spcPct val="107000"/>
              </a:lnSpc>
              <a:spcAft>
                <a:spcPts val="800"/>
              </a:spcAft>
            </a:pPr>
            <a:r>
              <a:rPr lang="tr-TR" sz="2400" dirty="0" smtClean="0">
                <a:solidFill>
                  <a:srgbClr val="000000"/>
                </a:solidFill>
                <a:ea typeface="Calibri"/>
                <a:cs typeface="Times New Roman"/>
              </a:rPr>
              <a:t>        Paketlenen </a:t>
            </a:r>
            <a:r>
              <a:rPr lang="tr-TR" sz="2400" dirty="0">
                <a:solidFill>
                  <a:srgbClr val="000000"/>
                </a:solidFill>
                <a:ea typeface="Calibri"/>
                <a:cs typeface="Times New Roman"/>
              </a:rPr>
              <a:t>bitki örneklerinin </a:t>
            </a:r>
            <a:r>
              <a:rPr lang="tr-TR" sz="2400" b="1" dirty="0">
                <a:solidFill>
                  <a:srgbClr val="000000"/>
                </a:solidFill>
                <a:ea typeface="Calibri"/>
                <a:cs typeface="Times New Roman"/>
              </a:rPr>
              <a:t>21-30 Eylül 2015</a:t>
            </a:r>
            <a:r>
              <a:rPr lang="tr-TR" sz="2400" dirty="0">
                <a:solidFill>
                  <a:srgbClr val="000000"/>
                </a:solidFill>
                <a:ea typeface="Calibri"/>
                <a:cs typeface="Times New Roman"/>
              </a:rPr>
              <a:t> tarihleri arasında aşağıda belirtilen adrese kargo veya PTT aracılığıyla gönderilmesi gerekmektedir. (PTT’ </a:t>
            </a:r>
            <a:r>
              <a:rPr lang="tr-TR" sz="2400" dirty="0" err="1">
                <a:solidFill>
                  <a:srgbClr val="000000"/>
                </a:solidFill>
                <a:ea typeface="Calibri"/>
                <a:cs typeface="Times New Roman"/>
              </a:rPr>
              <a:t>nin</a:t>
            </a:r>
            <a:r>
              <a:rPr lang="tr-TR" sz="2400" dirty="0">
                <a:solidFill>
                  <a:srgbClr val="000000"/>
                </a:solidFill>
                <a:ea typeface="Calibri"/>
                <a:cs typeface="Times New Roman"/>
              </a:rPr>
              <a:t> koli kutularının kullanılması durumunda ayrıca mukavva koyulmasına gerek yoktur.). Bu tarihlerden önce veya sonra gönderilecek bitki örnekleri değerlendirmeye alınmayacaktır. Taşınma sırasında bitkilerde oluşabilecek zararların en aza indirilmesi bakımından paketlerinizin “kırılacak eşya” uyarısı ile taşınması tercih edilmelidir.</a:t>
            </a:r>
            <a:r>
              <a:rPr lang="tr-TR" sz="2400" dirty="0">
                <a:ea typeface="Calibri"/>
                <a:cs typeface="Times New Roman"/>
              </a:rPr>
              <a:t> </a:t>
            </a:r>
          </a:p>
          <a:p>
            <a:pPr indent="-180340">
              <a:lnSpc>
                <a:spcPct val="107000"/>
              </a:lnSpc>
              <a:spcAft>
                <a:spcPts val="800"/>
              </a:spcAft>
            </a:pPr>
            <a:r>
              <a:rPr lang="tr-TR" sz="2400" b="1" dirty="0">
                <a:ea typeface="Calibri"/>
                <a:cs typeface="Times New Roman"/>
              </a:rPr>
              <a:t>           </a:t>
            </a:r>
            <a:r>
              <a:rPr lang="tr-TR" sz="2400" dirty="0">
                <a:ea typeface="Calibri"/>
                <a:cs typeface="Times New Roman"/>
              </a:rPr>
              <a:t> </a:t>
            </a:r>
          </a:p>
          <a:p>
            <a:pPr indent="-180340">
              <a:lnSpc>
                <a:spcPct val="107000"/>
              </a:lnSpc>
              <a:spcAft>
                <a:spcPts val="800"/>
              </a:spcAft>
            </a:pPr>
            <a:r>
              <a:rPr lang="tr-TR" sz="2400" dirty="0" smtClean="0">
                <a:ea typeface="Calibri"/>
                <a:cs typeface="Times New Roman"/>
              </a:rPr>
              <a:t> </a:t>
            </a:r>
            <a:r>
              <a:rPr lang="tr-TR" sz="2400" dirty="0">
                <a:ea typeface="Calibri"/>
                <a:cs typeface="Times New Roman"/>
              </a:rPr>
              <a:t>Bitki örneklerin gönderileceği adres</a:t>
            </a:r>
            <a:r>
              <a:rPr lang="tr-TR" sz="2400" b="1" i="1" dirty="0">
                <a:ea typeface="Calibri"/>
                <a:cs typeface="Times New Roman"/>
              </a:rPr>
              <a:t>: Özel </a:t>
            </a:r>
            <a:r>
              <a:rPr lang="tr-TR" sz="2400" b="1" i="1" dirty="0" err="1">
                <a:ea typeface="Calibri"/>
                <a:cs typeface="Times New Roman"/>
              </a:rPr>
              <a:t>Bilfen</a:t>
            </a:r>
            <a:r>
              <a:rPr lang="tr-TR" sz="2400" b="1" i="1" dirty="0">
                <a:ea typeface="Calibri"/>
                <a:cs typeface="Times New Roman"/>
              </a:rPr>
              <a:t> Antalya Anadolu ve  Fen Lisesi, Çağlayan mahallesi, 2030. Sokak, Numara 38,</a:t>
            </a:r>
            <a:r>
              <a:rPr lang="tr-TR" sz="2400" dirty="0">
                <a:ea typeface="Calibri"/>
                <a:cs typeface="Times New Roman"/>
              </a:rPr>
              <a:t>  </a:t>
            </a:r>
            <a:r>
              <a:rPr lang="tr-TR" sz="2400" b="1" i="1" dirty="0">
                <a:ea typeface="Calibri"/>
                <a:cs typeface="Times New Roman"/>
              </a:rPr>
              <a:t>Posta kodu: 07230  </a:t>
            </a:r>
            <a:r>
              <a:rPr lang="tr-TR" sz="2400" b="1" i="1" dirty="0" err="1">
                <a:ea typeface="Calibri"/>
                <a:cs typeface="Times New Roman"/>
              </a:rPr>
              <a:t>Muratpaşa</a:t>
            </a:r>
            <a:r>
              <a:rPr lang="tr-TR" sz="2400" b="1" i="1" dirty="0">
                <a:ea typeface="Calibri"/>
                <a:cs typeface="Times New Roman"/>
              </a:rPr>
              <a:t> / Antalya</a:t>
            </a:r>
            <a:endParaRPr lang="tr-TR" sz="2400" dirty="0">
              <a:ea typeface="Calibri"/>
              <a:cs typeface="Times New Roman"/>
            </a:endParaRPr>
          </a:p>
        </p:txBody>
      </p:sp>
    </p:spTree>
    <p:extLst>
      <p:ext uri="{BB962C8B-B14F-4D97-AF65-F5344CB8AC3E}">
        <p14:creationId xmlns:p14="http://schemas.microsoft.com/office/powerpoint/2010/main" val="2967504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91164" y="553140"/>
            <a:ext cx="6533883" cy="5648982"/>
          </a:xfrm>
          <a:prstGeom prst="rect">
            <a:avLst/>
          </a:prstGeom>
        </p:spPr>
        <p:txBody>
          <a:bodyPr wrap="square">
            <a:spAutoFit/>
          </a:bodyPr>
          <a:lstStyle/>
          <a:p>
            <a:pPr>
              <a:lnSpc>
                <a:spcPct val="107000"/>
              </a:lnSpc>
              <a:spcAft>
                <a:spcPts val="800"/>
              </a:spcAft>
            </a:pPr>
            <a:r>
              <a:rPr lang="tr-TR" sz="2500" b="1" dirty="0">
                <a:ea typeface="Calibri"/>
                <a:cs typeface="Times New Roman"/>
              </a:rPr>
              <a:t>Çalışmaya Nasıl Başlamalısınız?</a:t>
            </a:r>
            <a:endParaRPr lang="tr-TR" sz="2500" dirty="0">
              <a:ea typeface="Calibri"/>
              <a:cs typeface="Times New Roman"/>
            </a:endParaRPr>
          </a:p>
          <a:p>
            <a:pPr>
              <a:lnSpc>
                <a:spcPct val="107000"/>
              </a:lnSpc>
              <a:spcAft>
                <a:spcPts val="800"/>
              </a:spcAft>
            </a:pPr>
            <a:r>
              <a:rPr lang="tr-TR" sz="2500" b="1" dirty="0">
                <a:solidFill>
                  <a:srgbClr val="FF0000"/>
                </a:solidFill>
                <a:ea typeface="Calibri"/>
                <a:cs typeface="Times New Roman"/>
              </a:rPr>
              <a:t> </a:t>
            </a:r>
            <a:r>
              <a:rPr lang="tr-TR" sz="2500" dirty="0">
                <a:ea typeface="Calibri"/>
                <a:cs typeface="Times New Roman"/>
              </a:rPr>
              <a:t>       İlk olarak yarışmanın bütün aşamalarında size rehberlik edebilecek okulunuzdaki biyoloji öğretmenlerinden biriyle çalışmaya başlamalısınız.</a:t>
            </a:r>
          </a:p>
          <a:p>
            <a:pPr>
              <a:lnSpc>
                <a:spcPct val="107000"/>
              </a:lnSpc>
              <a:spcAft>
                <a:spcPts val="800"/>
              </a:spcAft>
            </a:pPr>
            <a:r>
              <a:rPr lang="tr-TR" sz="2500" dirty="0">
                <a:ea typeface="Calibri"/>
                <a:cs typeface="Times New Roman"/>
              </a:rPr>
              <a:t>       Yarışmaya katılmaya karar verdiğinizde yörenizdeki bitkiler hakkında size bilgi aktarabilecek, tercihen bu bitkileri bizzat kullanmış kişileri bulmalısınız. Bu yarışma tamamen insanların tecrübeye dayalı bilgilerini derlemeyi amaçladığından toplayacağınız bitkilerle ilgili bilgileri verecek kişiler kendi yörenizden olmalıdır. </a:t>
            </a:r>
          </a:p>
        </p:txBody>
      </p:sp>
      <p:pic>
        <p:nvPicPr>
          <p:cNvPr id="7170" name="Picture 2" descr="D:\Users\sendemert\Desktop\DOĞA RESİMLERİ\Cylamen_cilicicum_var._intaminatum_3.jpg"/>
          <p:cNvPicPr>
            <a:picLocks noChangeAspect="1" noChangeArrowheads="1"/>
          </p:cNvPicPr>
          <p:nvPr/>
        </p:nvPicPr>
        <p:blipFill rotWithShape="1">
          <a:blip r:embed="rId2">
            <a:extLst>
              <a:ext uri="{28A0092B-C50C-407E-A947-70E740481C1C}">
                <a14:useLocalDpi xmlns:a14="http://schemas.microsoft.com/office/drawing/2010/main" val="0"/>
              </a:ext>
            </a:extLst>
          </a:blip>
          <a:srcRect b="6420"/>
          <a:stretch/>
        </p:blipFill>
        <p:spPr bwMode="auto">
          <a:xfrm>
            <a:off x="7510351" y="553140"/>
            <a:ext cx="3943461" cy="4920381"/>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8605140" y="5626925"/>
            <a:ext cx="1882247" cy="369332"/>
          </a:xfrm>
          <a:prstGeom prst="rect">
            <a:avLst/>
          </a:prstGeom>
        </p:spPr>
        <p:txBody>
          <a:bodyPr wrap="none">
            <a:spAutoFit/>
          </a:bodyPr>
          <a:lstStyle/>
          <a:p>
            <a:r>
              <a:rPr lang="tr-TR" b="1" i="1" dirty="0" err="1" smtClean="0"/>
              <a:t>Cylamen</a:t>
            </a:r>
            <a:r>
              <a:rPr lang="tr-TR" b="1" i="1" dirty="0" smtClean="0"/>
              <a:t> </a:t>
            </a:r>
            <a:r>
              <a:rPr lang="tr-TR" b="1" i="1" dirty="0" err="1" smtClean="0"/>
              <a:t>cilicicum</a:t>
            </a:r>
            <a:endParaRPr lang="tr-TR" dirty="0"/>
          </a:p>
        </p:txBody>
      </p:sp>
    </p:spTree>
    <p:extLst>
      <p:ext uri="{BB962C8B-B14F-4D97-AF65-F5344CB8AC3E}">
        <p14:creationId xmlns:p14="http://schemas.microsoft.com/office/powerpoint/2010/main" val="3907329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3893" y="404027"/>
            <a:ext cx="10977093" cy="6512552"/>
          </a:xfrm>
          <a:prstGeom prst="rect">
            <a:avLst/>
          </a:prstGeom>
        </p:spPr>
        <p:txBody>
          <a:bodyPr wrap="square">
            <a:spAutoFit/>
          </a:bodyPr>
          <a:lstStyle/>
          <a:p>
            <a:r>
              <a:rPr lang="tr-TR" dirty="0">
                <a:solidFill>
                  <a:srgbClr val="000000"/>
                </a:solidFill>
                <a:latin typeface="Verdana"/>
                <a:ea typeface="Calibri"/>
                <a:cs typeface="Times New Roman"/>
              </a:rPr>
              <a:t> </a:t>
            </a:r>
            <a:r>
              <a:rPr lang="tr-TR" sz="2300" dirty="0">
                <a:solidFill>
                  <a:srgbClr val="000000"/>
                </a:solidFill>
                <a:ea typeface="Calibri"/>
                <a:cs typeface="Times New Roman"/>
              </a:rPr>
              <a:t>Size bitkiler hakkında bilgi aktarabilecek kişi veya kişilerle görüşerek yörenizde çeşitli amaçlarla yararlanılan bitkilerden, soğanlı bitkilerden ve zehirli oldukları bilinen bitkilerden hangilerinin doğada bulunabileceklerini belirlemeye çalışınız. </a:t>
            </a:r>
            <a:endParaRPr lang="tr-TR" sz="2300" dirty="0" smtClean="0">
              <a:solidFill>
                <a:srgbClr val="000000"/>
              </a:solidFill>
              <a:ea typeface="Calibri"/>
              <a:cs typeface="Times New Roman"/>
            </a:endParaRPr>
          </a:p>
          <a:p>
            <a:endParaRPr lang="tr-TR" sz="2300" dirty="0">
              <a:solidFill>
                <a:srgbClr val="000000"/>
              </a:solidFill>
              <a:ea typeface="Calibri"/>
              <a:cs typeface="Times New Roman"/>
            </a:endParaRPr>
          </a:p>
          <a:p>
            <a:r>
              <a:rPr lang="tr-TR" sz="2300" dirty="0" smtClean="0">
                <a:solidFill>
                  <a:srgbClr val="000000"/>
                </a:solidFill>
                <a:ea typeface="Calibri"/>
                <a:cs typeface="Times New Roman"/>
              </a:rPr>
              <a:t>Ayrıca </a:t>
            </a:r>
            <a:r>
              <a:rPr lang="tr-TR" sz="2300" dirty="0">
                <a:solidFill>
                  <a:srgbClr val="000000"/>
                </a:solidFill>
                <a:ea typeface="Calibri"/>
                <a:cs typeface="Times New Roman"/>
              </a:rPr>
              <a:t>bu bitki çeşitlerinin hangi mevsimlerde geliştiğini, yaprak ve çiçeklerini hangi zamanlarda oluşturduklarını öğrenerek not alınız. Aldığınız notlar hangi bitki çeşitlerini hangi zaman aralıklarında, nereden temin edeceğiniz konusunda plan yapmanıza yardımcı olacaktır. </a:t>
            </a:r>
            <a:endParaRPr lang="tr-TR" sz="2300" dirty="0" smtClean="0">
              <a:solidFill>
                <a:srgbClr val="000000"/>
              </a:solidFill>
              <a:ea typeface="Calibri"/>
              <a:cs typeface="Times New Roman"/>
            </a:endParaRPr>
          </a:p>
          <a:p>
            <a:pPr>
              <a:lnSpc>
                <a:spcPct val="107000"/>
              </a:lnSpc>
              <a:spcAft>
                <a:spcPts val="800"/>
              </a:spcAft>
            </a:pPr>
            <a:r>
              <a:rPr lang="tr-TR" sz="2300" b="1" dirty="0">
                <a:ea typeface="Calibri"/>
                <a:cs typeface="Times New Roman"/>
              </a:rPr>
              <a:t>Hangi hastalığa hangi bitkiler iyi gelir, hangi bitkilerden hangi süs eşyası yapılır?” sorusundan değil,  “Yöremizde hangi bitkileri hangi amaçlarla kullanıyoruz, ayrıca yöremizde zehirli ve soğanlı bitkiler var mı?“ </a:t>
            </a:r>
            <a:r>
              <a:rPr lang="tr-TR" sz="2300" dirty="0">
                <a:ea typeface="Calibri"/>
                <a:cs typeface="Times New Roman"/>
              </a:rPr>
              <a:t>sorusundan yola çıkarak hazırlık yapmalısınız. </a:t>
            </a:r>
          </a:p>
          <a:p>
            <a:pPr>
              <a:lnSpc>
                <a:spcPct val="107000"/>
              </a:lnSpc>
              <a:spcAft>
                <a:spcPts val="800"/>
              </a:spcAft>
            </a:pPr>
            <a:r>
              <a:rPr lang="tr-TR" sz="2300" dirty="0">
                <a:ea typeface="Calibri"/>
                <a:cs typeface="Times New Roman"/>
              </a:rPr>
              <a:t>    Toplayacağınız bitki çeşitlerinin özellikleri ve yararlanma şekilleri ile ilgili bilgileri (Yarışma Bilgi Formunda istenen bilgiler olmalıdır.) bir deftere not alınız. Aynı bitki hakkında değişik bilgiler olabileceğini düşünerek farklı kişilerle de görüşünüz. Özellikle kullanılma amacı ve kullanım şekline ait bölümlerde size bilgi veren kişilerin kullandığı sözcükleri değiştirmeden yazmaya özen gösteriniz. </a:t>
            </a:r>
          </a:p>
          <a:p>
            <a:endParaRPr lang="tr-TR" sz="2300" dirty="0"/>
          </a:p>
        </p:txBody>
      </p:sp>
    </p:spTree>
    <p:extLst>
      <p:ext uri="{BB962C8B-B14F-4D97-AF65-F5344CB8AC3E}">
        <p14:creationId xmlns:p14="http://schemas.microsoft.com/office/powerpoint/2010/main" val="2290548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78287" y="1347007"/>
            <a:ext cx="11260427" cy="4249240"/>
          </a:xfrm>
          <a:prstGeom prst="rect">
            <a:avLst/>
          </a:prstGeom>
        </p:spPr>
        <p:txBody>
          <a:bodyPr wrap="square">
            <a:spAutoFit/>
          </a:bodyPr>
          <a:lstStyle/>
          <a:p>
            <a:pPr>
              <a:lnSpc>
                <a:spcPct val="107000"/>
              </a:lnSpc>
              <a:spcAft>
                <a:spcPts val="800"/>
              </a:spcAft>
            </a:pPr>
            <a:r>
              <a:rPr lang="tr-TR" sz="2400" b="1" dirty="0">
                <a:ea typeface="Calibri"/>
                <a:cs typeface="Times New Roman"/>
              </a:rPr>
              <a:t>“ Hangi hastalığa hangi bitkiler iyi gelir, hangi bitkilerden hangi süs eşyası yapılır?” sorusundan değil,  “Yöremizde hangi bitkileri hangi amaçlarla kullanıyoruz, ayrıca yöremizde zehirli ve soğanlı bitkiler var mı?“ </a:t>
            </a:r>
            <a:r>
              <a:rPr lang="tr-TR" sz="2400" dirty="0">
                <a:ea typeface="Calibri"/>
                <a:cs typeface="Times New Roman"/>
              </a:rPr>
              <a:t>sorusundan yola çıkarak hazırlık yapmalısınız. </a:t>
            </a:r>
          </a:p>
          <a:p>
            <a:pPr>
              <a:lnSpc>
                <a:spcPct val="107000"/>
              </a:lnSpc>
              <a:spcAft>
                <a:spcPts val="800"/>
              </a:spcAft>
            </a:pPr>
            <a:r>
              <a:rPr lang="tr-TR" sz="2400" dirty="0">
                <a:ea typeface="Calibri"/>
                <a:cs typeface="Times New Roman"/>
              </a:rPr>
              <a:t> </a:t>
            </a:r>
          </a:p>
          <a:p>
            <a:pPr>
              <a:lnSpc>
                <a:spcPct val="107000"/>
              </a:lnSpc>
              <a:spcAft>
                <a:spcPts val="800"/>
              </a:spcAft>
            </a:pPr>
            <a:r>
              <a:rPr lang="tr-TR" sz="2400" dirty="0" smtClean="0">
                <a:ea typeface="Calibri"/>
                <a:cs typeface="Times New Roman"/>
              </a:rPr>
              <a:t>Toplayacağınız </a:t>
            </a:r>
            <a:r>
              <a:rPr lang="tr-TR" sz="2400" dirty="0">
                <a:ea typeface="Calibri"/>
                <a:cs typeface="Times New Roman"/>
              </a:rPr>
              <a:t>bitki çeşitlerinin özellikleri ve yararlanma şekilleri ile ilgili bilgileri (Yarışma Bilgi Formunda istenen bilgiler olmalıdır</a:t>
            </a:r>
            <a:r>
              <a:rPr lang="tr-TR" sz="2400" dirty="0" smtClean="0">
                <a:ea typeface="Calibri"/>
                <a:cs typeface="Times New Roman"/>
              </a:rPr>
              <a:t>.) </a:t>
            </a:r>
            <a:r>
              <a:rPr lang="tr-TR" sz="2400" dirty="0">
                <a:ea typeface="Calibri"/>
                <a:cs typeface="Times New Roman"/>
              </a:rPr>
              <a:t>bir deftere not alınız. Aynı bitki hakkında değişik bilgiler olabileceğini düşünerek farklı kişilerle de görüşünüz. Özellikle kullanılma amacı ve kullanım şekline ait bölümlerde size bilgi veren kişilerin kullandığı sözcükleri değiştirmeden yazmaya özen gösteriniz. </a:t>
            </a:r>
          </a:p>
        </p:txBody>
      </p:sp>
    </p:spTree>
    <p:extLst>
      <p:ext uri="{BB962C8B-B14F-4D97-AF65-F5344CB8AC3E}">
        <p14:creationId xmlns:p14="http://schemas.microsoft.com/office/powerpoint/2010/main" val="3423729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43944" y="780646"/>
            <a:ext cx="11359166" cy="4249240"/>
          </a:xfrm>
          <a:prstGeom prst="rect">
            <a:avLst/>
          </a:prstGeom>
        </p:spPr>
        <p:txBody>
          <a:bodyPr wrap="square">
            <a:spAutoFit/>
          </a:bodyPr>
          <a:lstStyle/>
          <a:p>
            <a:pPr>
              <a:lnSpc>
                <a:spcPct val="107000"/>
              </a:lnSpc>
              <a:spcAft>
                <a:spcPts val="800"/>
              </a:spcAft>
            </a:pPr>
            <a:r>
              <a:rPr lang="tr-TR" sz="2400" b="1" dirty="0">
                <a:ea typeface="Calibri"/>
                <a:cs typeface="Times New Roman"/>
              </a:rPr>
              <a:t>Bitki Örneklerini Nasıl Toplamalısınız?  </a:t>
            </a:r>
            <a:endParaRPr lang="tr-TR" sz="2400" b="1" dirty="0" smtClean="0">
              <a:ea typeface="Calibri"/>
              <a:cs typeface="Times New Roman"/>
            </a:endParaRPr>
          </a:p>
          <a:p>
            <a:pPr>
              <a:lnSpc>
                <a:spcPct val="107000"/>
              </a:lnSpc>
              <a:spcAft>
                <a:spcPts val="800"/>
              </a:spcAft>
            </a:pPr>
            <a:endParaRPr lang="tr-TR" sz="2400" dirty="0">
              <a:ea typeface="Calibri"/>
              <a:cs typeface="Times New Roman"/>
            </a:endParaRPr>
          </a:p>
          <a:p>
            <a:pPr>
              <a:lnSpc>
                <a:spcPct val="107000"/>
              </a:lnSpc>
            </a:pPr>
            <a:r>
              <a:rPr lang="tr-TR" sz="2400" dirty="0">
                <a:ea typeface="Calibri"/>
                <a:cs typeface="Times New Roman"/>
              </a:rPr>
              <a:t>      Bitkiler toplanırken bitkilere ait yapıların (dal, yaprak, gövde, çiçek gibi) kesilmesi, sökülmesi, taşınması ve korunması için kısa saplı kazma, bahçe bıçağı veya budama makası, bahçıvan eldiveni, gazete kâğıtları, naylon poşet gibi malzemelerle birlikte bitkilerin kurutulacak kısımlarının fotoğraflarını çekmek üzere kamera, yoksa cep telefonu bulundurulmalıdır</a:t>
            </a:r>
            <a:r>
              <a:rPr lang="tr-TR" sz="2400" dirty="0" smtClean="0">
                <a:ea typeface="Calibri"/>
                <a:cs typeface="Times New Roman"/>
              </a:rPr>
              <a:t>.</a:t>
            </a:r>
            <a:r>
              <a:rPr lang="tr-TR" sz="2400" dirty="0">
                <a:ea typeface="Calibri"/>
                <a:cs typeface="Times New Roman"/>
              </a:rPr>
              <a:t> </a:t>
            </a:r>
            <a:endParaRPr lang="tr-TR" sz="2400" dirty="0" smtClean="0">
              <a:ea typeface="Calibri"/>
              <a:cs typeface="Times New Roman"/>
            </a:endParaRPr>
          </a:p>
          <a:p>
            <a:pPr>
              <a:lnSpc>
                <a:spcPct val="107000"/>
              </a:lnSpc>
            </a:pPr>
            <a:endParaRPr lang="tr-TR" sz="2400" dirty="0">
              <a:ea typeface="Calibri"/>
              <a:cs typeface="Times New Roman"/>
            </a:endParaRPr>
          </a:p>
          <a:p>
            <a:pPr>
              <a:lnSpc>
                <a:spcPct val="107000"/>
              </a:lnSpc>
            </a:pPr>
            <a:r>
              <a:rPr lang="tr-TR" sz="2400" dirty="0" smtClean="0">
                <a:ea typeface="Calibri"/>
                <a:cs typeface="Times New Roman"/>
              </a:rPr>
              <a:t>Bitki </a:t>
            </a:r>
            <a:r>
              <a:rPr lang="tr-TR" sz="2400" dirty="0">
                <a:ea typeface="Calibri"/>
                <a:cs typeface="Times New Roman"/>
              </a:rPr>
              <a:t>örnekleri </a:t>
            </a:r>
            <a:r>
              <a:rPr lang="tr-TR" sz="2400" dirty="0">
                <a:ea typeface="Calibri"/>
                <a:cs typeface="Arial"/>
              </a:rPr>
              <a:t>yağışsız ve güneşli havada toplanmalıdır. Çünkü uygun olmayan hava koşullarında toplanan bitki örneklerinin korunması güçtür</a:t>
            </a:r>
            <a:r>
              <a:rPr lang="tr-TR" sz="2400" dirty="0" smtClean="0">
                <a:ea typeface="Calibri"/>
                <a:cs typeface="Arial"/>
              </a:rPr>
              <a:t>.</a:t>
            </a:r>
            <a:endParaRPr lang="tr-TR" sz="2400" dirty="0">
              <a:ea typeface="Calibri"/>
              <a:cs typeface="Times New Roman"/>
            </a:endParaRPr>
          </a:p>
        </p:txBody>
      </p:sp>
    </p:spTree>
    <p:extLst>
      <p:ext uri="{BB962C8B-B14F-4D97-AF65-F5344CB8AC3E}">
        <p14:creationId xmlns:p14="http://schemas.microsoft.com/office/powerpoint/2010/main" val="2373206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86365" y="280822"/>
            <a:ext cx="11462197" cy="5481372"/>
          </a:xfrm>
          <a:prstGeom prst="rect">
            <a:avLst/>
          </a:prstGeom>
        </p:spPr>
        <p:txBody>
          <a:bodyPr wrap="square">
            <a:spAutoFit/>
          </a:bodyPr>
          <a:lstStyle/>
          <a:p>
            <a:pPr>
              <a:lnSpc>
                <a:spcPct val="107000"/>
              </a:lnSpc>
              <a:spcAft>
                <a:spcPts val="0"/>
              </a:spcAft>
            </a:pPr>
            <a:endParaRPr lang="tr-TR" sz="2400" dirty="0" smtClean="0">
              <a:ea typeface="Calibri"/>
              <a:cs typeface="Arial"/>
            </a:endParaRPr>
          </a:p>
          <a:p>
            <a:pPr>
              <a:lnSpc>
                <a:spcPct val="107000"/>
              </a:lnSpc>
              <a:spcAft>
                <a:spcPts val="0"/>
              </a:spcAft>
            </a:pPr>
            <a:endParaRPr lang="tr-TR" sz="2400" dirty="0">
              <a:ea typeface="Calibri"/>
              <a:cs typeface="Arial"/>
            </a:endParaRPr>
          </a:p>
          <a:p>
            <a:pPr>
              <a:lnSpc>
                <a:spcPct val="107000"/>
              </a:lnSpc>
              <a:spcAft>
                <a:spcPts val="0"/>
              </a:spcAft>
            </a:pPr>
            <a:r>
              <a:rPr lang="tr-TR" sz="2400" dirty="0" smtClean="0">
                <a:ea typeface="Calibri"/>
                <a:cs typeface="Arial"/>
              </a:rPr>
              <a:t>Bitki </a:t>
            </a:r>
            <a:r>
              <a:rPr lang="tr-TR" sz="2400" dirty="0">
                <a:ea typeface="Calibri"/>
                <a:cs typeface="Arial"/>
              </a:rPr>
              <a:t>örneklerinin kurutulması sırasında bozulmalar oluşabilir. Bu sorun aynı bitki örneğinden birkaç tane kurutularak içlerinden en iyi olanının seçilmesi ile çözülebilir. Bu nedenle aynı bitkinin kurutulacak kısımlarından birden fazla toplanması yararlı olur.</a:t>
            </a:r>
            <a:endParaRPr lang="tr-TR" sz="2000" dirty="0">
              <a:ea typeface="Calibri"/>
              <a:cs typeface="Times New Roman"/>
            </a:endParaRPr>
          </a:p>
          <a:p>
            <a:pPr>
              <a:lnSpc>
                <a:spcPct val="107000"/>
              </a:lnSpc>
              <a:spcAft>
                <a:spcPts val="0"/>
              </a:spcAft>
            </a:pPr>
            <a:r>
              <a:rPr lang="tr-TR" sz="2400" dirty="0">
                <a:ea typeface="Calibri"/>
                <a:cs typeface="Arial"/>
              </a:rPr>
              <a:t>     </a:t>
            </a:r>
            <a:endParaRPr lang="tr-TR" sz="2400" dirty="0" smtClean="0">
              <a:ea typeface="Calibri"/>
              <a:cs typeface="Arial"/>
            </a:endParaRPr>
          </a:p>
          <a:p>
            <a:pPr>
              <a:lnSpc>
                <a:spcPct val="107000"/>
              </a:lnSpc>
              <a:spcAft>
                <a:spcPts val="0"/>
              </a:spcAft>
            </a:pPr>
            <a:r>
              <a:rPr lang="tr-TR" sz="2400" dirty="0" smtClean="0">
                <a:ea typeface="Calibri"/>
                <a:cs typeface="Arial"/>
              </a:rPr>
              <a:t> </a:t>
            </a:r>
            <a:r>
              <a:rPr lang="tr-TR" sz="2400" dirty="0">
                <a:ea typeface="Calibri"/>
                <a:cs typeface="Arial"/>
              </a:rPr>
              <a:t>Toplanacak bitkilerin toprak altı kısmında bulunabilecek çamur ve tozlar temizlenmeli ve bitkiler daha sonra kurutulmalıdır. Bu işlem yapılırken gerekmedikçe su </a:t>
            </a:r>
            <a:r>
              <a:rPr lang="tr-TR" sz="2400" dirty="0" smtClean="0">
                <a:ea typeface="Calibri"/>
                <a:cs typeface="Arial"/>
              </a:rPr>
              <a:t>kullanılmamalıdır.</a:t>
            </a:r>
            <a:endParaRPr lang="tr-TR" sz="2000" dirty="0">
              <a:ea typeface="Calibri"/>
              <a:cs typeface="Times New Roman"/>
            </a:endParaRPr>
          </a:p>
          <a:p>
            <a:pPr>
              <a:lnSpc>
                <a:spcPct val="107000"/>
              </a:lnSpc>
              <a:spcAft>
                <a:spcPts val="0"/>
              </a:spcAft>
            </a:pPr>
            <a:endParaRPr lang="tr-TR" sz="2000" dirty="0">
              <a:ea typeface="Calibri"/>
              <a:cs typeface="Times New Roman"/>
            </a:endParaRPr>
          </a:p>
          <a:p>
            <a:pPr>
              <a:lnSpc>
                <a:spcPct val="107000"/>
              </a:lnSpc>
              <a:spcAft>
                <a:spcPts val="0"/>
              </a:spcAft>
            </a:pPr>
            <a:r>
              <a:rPr lang="tr-TR" sz="2400" dirty="0" smtClean="0">
                <a:ea typeface="Calibri"/>
                <a:cs typeface="Arial"/>
              </a:rPr>
              <a:t>Toplanan </a:t>
            </a:r>
            <a:r>
              <a:rPr lang="tr-TR" sz="2400" dirty="0">
                <a:ea typeface="Calibri"/>
                <a:cs typeface="Arial"/>
              </a:rPr>
              <a:t>bitki örneklerinde hastalık veya böceklerin sebebiyet olduğu bozulmalar  olmamalıdır.</a:t>
            </a:r>
            <a:r>
              <a:rPr lang="tr-TR" sz="2400" dirty="0">
                <a:ea typeface="Calibri"/>
                <a:cs typeface="Times New Roman"/>
              </a:rPr>
              <a:t> </a:t>
            </a:r>
            <a:endParaRPr lang="tr-TR" sz="2000" dirty="0">
              <a:ea typeface="Calibri"/>
              <a:cs typeface="Times New Roman"/>
            </a:endParaRPr>
          </a:p>
          <a:p>
            <a:endParaRPr lang="tr-TR" sz="2400" dirty="0" smtClean="0">
              <a:ea typeface="Calibri"/>
              <a:cs typeface="Times New Roman"/>
            </a:endParaRPr>
          </a:p>
          <a:p>
            <a:r>
              <a:rPr lang="tr-TR" sz="2400" dirty="0" smtClean="0">
                <a:ea typeface="Calibri"/>
                <a:cs typeface="Times New Roman"/>
              </a:rPr>
              <a:t>Bitkiler</a:t>
            </a:r>
            <a:r>
              <a:rPr lang="tr-TR" sz="2400" dirty="0">
                <a:ea typeface="Calibri"/>
                <a:cs typeface="Times New Roman"/>
              </a:rPr>
              <a:t>, bitkilerle ilgili bilgileri aktaracak kaynak kişi veya kişilerle birlikte çiçekli oldukları dönemlerde toplanmalıdır.</a:t>
            </a:r>
            <a:endParaRPr lang="tr-TR" sz="2400" dirty="0"/>
          </a:p>
        </p:txBody>
      </p:sp>
    </p:spTree>
    <p:extLst>
      <p:ext uri="{BB962C8B-B14F-4D97-AF65-F5344CB8AC3E}">
        <p14:creationId xmlns:p14="http://schemas.microsoft.com/office/powerpoint/2010/main" val="3361793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36728" y="239665"/>
            <a:ext cx="11540623" cy="5457904"/>
          </a:xfrm>
          <a:prstGeom prst="rect">
            <a:avLst/>
          </a:prstGeom>
        </p:spPr>
        <p:txBody>
          <a:bodyPr wrap="square">
            <a:spAutoFit/>
          </a:bodyPr>
          <a:lstStyle/>
          <a:p>
            <a:pPr>
              <a:spcAft>
                <a:spcPts val="800"/>
              </a:spcAft>
            </a:pPr>
            <a:r>
              <a:rPr lang="tr-TR" sz="2400" b="1" dirty="0" smtClean="0">
                <a:ea typeface="Calibri"/>
                <a:cs typeface="Times New Roman"/>
              </a:rPr>
              <a:t>Topladığınız </a:t>
            </a:r>
            <a:r>
              <a:rPr lang="tr-TR" sz="2400" b="1" dirty="0">
                <a:ea typeface="Calibri"/>
                <a:cs typeface="Times New Roman"/>
              </a:rPr>
              <a:t>Bitki Örneklerini </a:t>
            </a:r>
            <a:r>
              <a:rPr lang="tr-TR" sz="2400" b="1" dirty="0" smtClean="0">
                <a:ea typeface="Calibri"/>
                <a:cs typeface="Times New Roman"/>
              </a:rPr>
              <a:t>Nasıl Kurutmalısınız?</a:t>
            </a:r>
            <a:endParaRPr lang="tr-TR" sz="2400" dirty="0">
              <a:ea typeface="Calibri"/>
              <a:cs typeface="Times New Roman"/>
            </a:endParaRPr>
          </a:p>
          <a:p>
            <a:pPr>
              <a:spcAft>
                <a:spcPts val="800"/>
              </a:spcAft>
            </a:pPr>
            <a:endParaRPr lang="tr-TR" sz="2400" dirty="0">
              <a:ea typeface="Calibri"/>
              <a:cs typeface="Times New Roman"/>
            </a:endParaRPr>
          </a:p>
          <a:p>
            <a:pPr>
              <a:spcAft>
                <a:spcPts val="800"/>
              </a:spcAft>
            </a:pPr>
            <a:r>
              <a:rPr lang="tr-TR" sz="2400" dirty="0" smtClean="0">
                <a:ea typeface="Calibri"/>
                <a:cs typeface="Times New Roman"/>
              </a:rPr>
              <a:t> </a:t>
            </a:r>
            <a:r>
              <a:rPr lang="tr-TR" sz="2400" dirty="0">
                <a:ea typeface="Calibri"/>
                <a:cs typeface="Times New Roman"/>
              </a:rPr>
              <a:t>Toplanacak bitki örneklerinin tanımlanabilmesi yani bilimsel adlarının saptanabilmesi, kurallara uygun şekilde kurutulmuş olmalarına bağlıdır. Bitki örneklerinin değerlendirmeye alınabilmesi için aşağıdaki kurallara uyulması gerekir</a:t>
            </a:r>
            <a:r>
              <a:rPr lang="tr-TR" sz="2400" dirty="0" smtClean="0">
                <a:ea typeface="Calibri"/>
                <a:cs typeface="Times New Roman"/>
              </a:rPr>
              <a:t>:</a:t>
            </a:r>
            <a:endParaRPr lang="tr-TR" sz="2400" dirty="0">
              <a:ea typeface="Calibri"/>
              <a:cs typeface="Times New Roman"/>
            </a:endParaRPr>
          </a:p>
          <a:p>
            <a:pPr>
              <a:spcAft>
                <a:spcPts val="1000"/>
              </a:spcAft>
            </a:pPr>
            <a:endParaRPr lang="tr-TR" sz="2400" dirty="0" smtClean="0">
              <a:solidFill>
                <a:srgbClr val="000000"/>
              </a:solidFill>
              <a:ea typeface="Calibri"/>
              <a:cs typeface="Times New Roman"/>
            </a:endParaRPr>
          </a:p>
          <a:p>
            <a:pPr>
              <a:spcAft>
                <a:spcPts val="1000"/>
              </a:spcAft>
            </a:pPr>
            <a:endParaRPr lang="tr-TR" sz="2400" dirty="0">
              <a:solidFill>
                <a:srgbClr val="000000"/>
              </a:solidFill>
              <a:ea typeface="Calibri"/>
              <a:cs typeface="Times New Roman"/>
            </a:endParaRPr>
          </a:p>
          <a:p>
            <a:pPr>
              <a:spcAft>
                <a:spcPts val="1000"/>
              </a:spcAft>
            </a:pPr>
            <a:r>
              <a:rPr lang="tr-TR" sz="2400" dirty="0" smtClean="0">
                <a:solidFill>
                  <a:srgbClr val="000000"/>
                </a:solidFill>
                <a:ea typeface="Calibri"/>
                <a:cs typeface="Times New Roman"/>
              </a:rPr>
              <a:t>1</a:t>
            </a:r>
            <a:r>
              <a:rPr lang="tr-TR" sz="2400" dirty="0">
                <a:solidFill>
                  <a:srgbClr val="000000"/>
                </a:solidFill>
                <a:ea typeface="Calibri"/>
                <a:cs typeface="Times New Roman"/>
              </a:rPr>
              <a:t>. Kurutacağınız bitki örneği, çalı veya ağaç grubundan ise </a:t>
            </a:r>
            <a:r>
              <a:rPr lang="tr-TR" sz="2400" b="1" u="sng" dirty="0">
                <a:solidFill>
                  <a:srgbClr val="000000"/>
                </a:solidFill>
                <a:ea typeface="Calibri"/>
                <a:cs typeface="Times New Roman"/>
              </a:rPr>
              <a:t>yapraklı ve çiçekli bir dal;</a:t>
            </a:r>
            <a:r>
              <a:rPr lang="tr-TR" sz="2400" dirty="0">
                <a:solidFill>
                  <a:srgbClr val="000000"/>
                </a:solidFill>
                <a:ea typeface="Calibri"/>
                <a:cs typeface="Times New Roman"/>
              </a:rPr>
              <a:t> otsu bitki grubundan ise </a:t>
            </a:r>
            <a:r>
              <a:rPr lang="tr-TR" sz="2400" b="1" u="sng" dirty="0">
                <a:solidFill>
                  <a:srgbClr val="000000"/>
                </a:solidFill>
                <a:ea typeface="Calibri"/>
                <a:cs typeface="Times New Roman"/>
              </a:rPr>
              <a:t>yapraklı ve çiçekli bir otsu gövde parçası</a:t>
            </a:r>
            <a:r>
              <a:rPr lang="tr-TR" sz="2400" dirty="0">
                <a:solidFill>
                  <a:srgbClr val="000000"/>
                </a:solidFill>
                <a:ea typeface="Calibri"/>
                <a:cs typeface="Times New Roman"/>
              </a:rPr>
              <a:t> şeklinde olmalıdır. Bitkinin sadece yaprakları, sadece çiçekleri veya sadece meyveleri yeterli değildir. </a:t>
            </a:r>
            <a:r>
              <a:rPr lang="tr-TR" sz="2400" b="1" u="sng" dirty="0">
                <a:solidFill>
                  <a:srgbClr val="000000"/>
                </a:solidFill>
                <a:ea typeface="Calibri"/>
                <a:cs typeface="Times New Roman"/>
              </a:rPr>
              <a:t>Tek bir yaprak</a:t>
            </a:r>
            <a:r>
              <a:rPr lang="tr-TR" sz="2400" b="1" dirty="0">
                <a:solidFill>
                  <a:srgbClr val="000000"/>
                </a:solidFill>
                <a:ea typeface="Calibri"/>
                <a:cs typeface="Times New Roman"/>
              </a:rPr>
              <a:t>,</a:t>
            </a:r>
            <a:r>
              <a:rPr lang="tr-TR" sz="2400" dirty="0">
                <a:solidFill>
                  <a:srgbClr val="000000"/>
                </a:solidFill>
                <a:ea typeface="Calibri"/>
                <a:cs typeface="Times New Roman"/>
              </a:rPr>
              <a:t> </a:t>
            </a:r>
            <a:r>
              <a:rPr lang="tr-TR" sz="2400" b="1" u="sng" dirty="0">
                <a:solidFill>
                  <a:srgbClr val="000000"/>
                </a:solidFill>
                <a:ea typeface="Calibri"/>
                <a:cs typeface="Times New Roman"/>
              </a:rPr>
              <a:t>tek bir çiçek</a:t>
            </a:r>
            <a:r>
              <a:rPr lang="tr-TR" sz="2400" dirty="0">
                <a:solidFill>
                  <a:srgbClr val="000000"/>
                </a:solidFill>
                <a:ea typeface="Calibri"/>
                <a:cs typeface="Times New Roman"/>
              </a:rPr>
              <a:t> ya da </a:t>
            </a:r>
            <a:r>
              <a:rPr lang="tr-TR" sz="2400" b="1" u="sng" dirty="0">
                <a:solidFill>
                  <a:srgbClr val="000000"/>
                </a:solidFill>
                <a:ea typeface="Calibri"/>
                <a:cs typeface="Times New Roman"/>
              </a:rPr>
              <a:t>tek bir kök  değerlendirmeye alınmayacaktır.</a:t>
            </a:r>
            <a:r>
              <a:rPr lang="tr-TR" sz="2400" dirty="0">
                <a:solidFill>
                  <a:srgbClr val="000000"/>
                </a:solidFill>
                <a:ea typeface="Calibri"/>
                <a:cs typeface="Times New Roman"/>
              </a:rPr>
              <a:t> Bitkiler olabildiğince tam olarak (kök, yaprak, çiçek) ve birbirinden ayrılmadan aynı gazete kâğıdı arasında kurutulmalıdır. </a:t>
            </a:r>
            <a:endParaRPr lang="tr-TR" sz="2400" dirty="0"/>
          </a:p>
        </p:txBody>
      </p:sp>
    </p:spTree>
    <p:extLst>
      <p:ext uri="{BB962C8B-B14F-4D97-AF65-F5344CB8AC3E}">
        <p14:creationId xmlns:p14="http://schemas.microsoft.com/office/powerpoint/2010/main" val="3085372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36726" y="592993"/>
            <a:ext cx="11373201" cy="6137706"/>
          </a:xfrm>
          <a:prstGeom prst="rect">
            <a:avLst/>
          </a:prstGeom>
        </p:spPr>
        <p:txBody>
          <a:bodyPr wrap="square">
            <a:spAutoFit/>
          </a:bodyPr>
          <a:lstStyle/>
          <a:p>
            <a:pPr>
              <a:lnSpc>
                <a:spcPct val="107000"/>
              </a:lnSpc>
              <a:spcAft>
                <a:spcPts val="1000"/>
              </a:spcAft>
            </a:pPr>
            <a:r>
              <a:rPr lang="tr-TR" sz="2400" dirty="0" smtClean="0">
                <a:solidFill>
                  <a:srgbClr val="000000"/>
                </a:solidFill>
                <a:ea typeface="Calibri"/>
                <a:cs typeface="Times New Roman"/>
              </a:rPr>
              <a:t>2. Kurutma </a:t>
            </a:r>
            <a:r>
              <a:rPr lang="tr-TR" sz="2400" dirty="0">
                <a:solidFill>
                  <a:srgbClr val="000000"/>
                </a:solidFill>
                <a:ea typeface="Calibri"/>
                <a:cs typeface="Times New Roman"/>
              </a:rPr>
              <a:t>işleminde bitki örneği (</a:t>
            </a:r>
            <a:r>
              <a:rPr lang="tr-TR" sz="2400" b="1" u="sng" dirty="0">
                <a:solidFill>
                  <a:srgbClr val="000000"/>
                </a:solidFill>
                <a:ea typeface="Calibri"/>
                <a:cs typeface="Times New Roman"/>
              </a:rPr>
              <a:t>yapraklı ve çiçekli bir dal </a:t>
            </a:r>
            <a:r>
              <a:rPr lang="tr-TR" sz="2400" dirty="0">
                <a:solidFill>
                  <a:srgbClr val="000000"/>
                </a:solidFill>
                <a:ea typeface="Calibri"/>
                <a:cs typeface="Times New Roman"/>
              </a:rPr>
              <a:t>veya  </a:t>
            </a:r>
            <a:r>
              <a:rPr lang="tr-TR" sz="2400" b="1" u="sng" dirty="0">
                <a:solidFill>
                  <a:srgbClr val="000000"/>
                </a:solidFill>
                <a:ea typeface="Calibri"/>
                <a:cs typeface="Times New Roman"/>
              </a:rPr>
              <a:t>yapraklı ve çiçekli otsu bir gövde parçası)</a:t>
            </a:r>
            <a:r>
              <a:rPr lang="tr-TR" sz="2400" dirty="0">
                <a:solidFill>
                  <a:srgbClr val="000000"/>
                </a:solidFill>
                <a:ea typeface="Calibri"/>
                <a:cs typeface="Times New Roman"/>
              </a:rPr>
              <a:t> bütün olarak gazete kâğıtlarının arasına koyularak kurutulmalıdır </a:t>
            </a:r>
            <a:r>
              <a:rPr lang="tr-TR" sz="2400" dirty="0" smtClean="0">
                <a:solidFill>
                  <a:srgbClr val="000000"/>
                </a:solidFill>
                <a:ea typeface="Calibri"/>
                <a:cs typeface="Times New Roman"/>
              </a:rPr>
              <a:t>. </a:t>
            </a:r>
          </a:p>
          <a:p>
            <a:pPr>
              <a:lnSpc>
                <a:spcPct val="107000"/>
              </a:lnSpc>
              <a:spcAft>
                <a:spcPts val="1000"/>
              </a:spcAft>
            </a:pPr>
            <a:r>
              <a:rPr lang="tr-TR" sz="2400" dirty="0" smtClean="0">
                <a:solidFill>
                  <a:srgbClr val="000000"/>
                </a:solidFill>
                <a:ea typeface="Calibri"/>
                <a:cs typeface="Times New Roman"/>
              </a:rPr>
              <a:t> Kurutma </a:t>
            </a:r>
            <a:r>
              <a:rPr lang="tr-TR" sz="2400" dirty="0">
                <a:solidFill>
                  <a:srgbClr val="000000"/>
                </a:solidFill>
                <a:ea typeface="Calibri"/>
                <a:cs typeface="Times New Roman"/>
              </a:rPr>
              <a:t>işlemleri sırasında bitkilerin karıştırılmasını önlemek için Yarışma Başvuru Formundaki(YBF)  </a:t>
            </a:r>
            <a:r>
              <a:rPr lang="tr-TR" sz="2400" b="1" dirty="0">
                <a:solidFill>
                  <a:srgbClr val="000000"/>
                </a:solidFill>
                <a:ea typeface="Calibri"/>
                <a:cs typeface="Times New Roman"/>
              </a:rPr>
              <a:t>bitki örneği numarası</a:t>
            </a:r>
            <a:r>
              <a:rPr lang="tr-TR" sz="2400" dirty="0">
                <a:solidFill>
                  <a:srgbClr val="000000"/>
                </a:solidFill>
                <a:ea typeface="Calibri"/>
                <a:cs typeface="Times New Roman"/>
              </a:rPr>
              <a:t> bitkilerin aralarına koyuldukları gazetelerin kenarlarına yazılmalıdır. Su emmeyen parlak dergi sayfaları kurutma işleminde </a:t>
            </a:r>
            <a:r>
              <a:rPr lang="tr-TR" sz="2400" b="1" dirty="0">
                <a:solidFill>
                  <a:srgbClr val="000000"/>
                </a:solidFill>
                <a:ea typeface="Calibri"/>
                <a:cs typeface="Times New Roman"/>
              </a:rPr>
              <a:t>kullanılmamalıdır.</a:t>
            </a:r>
            <a:r>
              <a:rPr lang="tr-TR" sz="2400" dirty="0">
                <a:solidFill>
                  <a:srgbClr val="000000"/>
                </a:solidFill>
                <a:ea typeface="Calibri"/>
                <a:cs typeface="Times New Roman"/>
              </a:rPr>
              <a:t> </a:t>
            </a:r>
            <a:endParaRPr lang="tr-TR" sz="2400" dirty="0" smtClean="0">
              <a:solidFill>
                <a:srgbClr val="000000"/>
              </a:solidFill>
              <a:ea typeface="Calibri"/>
              <a:cs typeface="Times New Roman"/>
            </a:endParaRPr>
          </a:p>
          <a:p>
            <a:pPr>
              <a:lnSpc>
                <a:spcPct val="107000"/>
              </a:lnSpc>
              <a:spcAft>
                <a:spcPts val="1000"/>
              </a:spcAft>
            </a:pPr>
            <a:r>
              <a:rPr lang="tr-TR" sz="2400" dirty="0" smtClean="0">
                <a:solidFill>
                  <a:srgbClr val="000000"/>
                </a:solidFill>
                <a:ea typeface="Calibri"/>
                <a:cs typeface="Times New Roman"/>
              </a:rPr>
              <a:t>Bitki </a:t>
            </a:r>
            <a:r>
              <a:rPr lang="tr-TR" sz="2400" dirty="0">
                <a:solidFill>
                  <a:srgbClr val="000000"/>
                </a:solidFill>
                <a:ea typeface="Calibri"/>
                <a:cs typeface="Times New Roman"/>
              </a:rPr>
              <a:t>örneğinin boyutları gazete kâğıtlarının arasına sığmayacak büyüklükte ise bitki örneği,   </a:t>
            </a:r>
            <a:r>
              <a:rPr lang="tr-TR" sz="2400" dirty="0" smtClean="0">
                <a:solidFill>
                  <a:srgbClr val="000000"/>
                </a:solidFill>
                <a:ea typeface="Calibri"/>
                <a:cs typeface="Times New Roman"/>
              </a:rPr>
              <a:t>             </a:t>
            </a:r>
            <a:r>
              <a:rPr lang="tr-TR" sz="2400" b="1" dirty="0" smtClean="0">
                <a:solidFill>
                  <a:srgbClr val="000000"/>
                </a:solidFill>
                <a:ea typeface="Calibri"/>
                <a:cs typeface="Times New Roman"/>
              </a:rPr>
              <a:t>V</a:t>
            </a:r>
            <a:r>
              <a:rPr lang="tr-TR" sz="2400" dirty="0">
                <a:solidFill>
                  <a:srgbClr val="000000"/>
                </a:solidFill>
                <a:ea typeface="Calibri"/>
                <a:cs typeface="Times New Roman"/>
              </a:rPr>
              <a:t>, </a:t>
            </a:r>
            <a:r>
              <a:rPr lang="tr-TR" sz="2400" b="1" dirty="0">
                <a:solidFill>
                  <a:srgbClr val="000000"/>
                </a:solidFill>
                <a:ea typeface="Calibri"/>
                <a:cs typeface="Times New Roman"/>
              </a:rPr>
              <a:t>W</a:t>
            </a:r>
            <a:r>
              <a:rPr lang="tr-TR" sz="2400" dirty="0">
                <a:solidFill>
                  <a:srgbClr val="000000"/>
                </a:solidFill>
                <a:ea typeface="Calibri"/>
                <a:cs typeface="Times New Roman"/>
              </a:rPr>
              <a:t>, </a:t>
            </a:r>
            <a:r>
              <a:rPr lang="tr-TR" sz="2400" b="1" dirty="0">
                <a:solidFill>
                  <a:srgbClr val="000000"/>
                </a:solidFill>
                <a:ea typeface="Calibri"/>
                <a:cs typeface="Times New Roman"/>
              </a:rPr>
              <a:t>M, N</a:t>
            </a:r>
            <a:r>
              <a:rPr lang="tr-TR" sz="2400" dirty="0">
                <a:solidFill>
                  <a:srgbClr val="000000"/>
                </a:solidFill>
                <a:ea typeface="Calibri"/>
                <a:cs typeface="Times New Roman"/>
              </a:rPr>
              <a:t> veya </a:t>
            </a:r>
            <a:r>
              <a:rPr lang="tr-TR" sz="2400" b="1" dirty="0">
                <a:solidFill>
                  <a:srgbClr val="000000"/>
                </a:solidFill>
                <a:ea typeface="Calibri"/>
                <a:cs typeface="Times New Roman"/>
              </a:rPr>
              <a:t>U</a:t>
            </a:r>
            <a:r>
              <a:rPr lang="tr-TR" sz="2400" dirty="0">
                <a:solidFill>
                  <a:srgbClr val="000000"/>
                </a:solidFill>
                <a:ea typeface="Calibri"/>
                <a:cs typeface="Times New Roman"/>
              </a:rPr>
              <a:t> harfleri şeklinde kıvrılarak konabilir. </a:t>
            </a:r>
            <a:endParaRPr lang="tr-TR" sz="2400" dirty="0" smtClean="0">
              <a:solidFill>
                <a:srgbClr val="000000"/>
              </a:solidFill>
              <a:ea typeface="Calibri"/>
              <a:cs typeface="Times New Roman"/>
            </a:endParaRPr>
          </a:p>
          <a:p>
            <a:pPr lvl="0">
              <a:lnSpc>
                <a:spcPct val="107000"/>
              </a:lnSpc>
              <a:spcAft>
                <a:spcPts val="1000"/>
              </a:spcAft>
            </a:pPr>
            <a:r>
              <a:rPr lang="tr-TR" sz="2400" dirty="0">
                <a:solidFill>
                  <a:srgbClr val="000000"/>
                </a:solidFill>
                <a:ea typeface="Calibri"/>
                <a:cs typeface="Times New Roman"/>
              </a:rPr>
              <a:t>Bitki örnekleri gazete kâğıtları arasına yerleştirilirken yaprak ve çiçeklerin üst üste gelmemelerine dikkat edilmelidir. Aksi takdirde üst üste gelen kısımların kurutulması zorlaşır ve küflenme oluşabilir. Bu nedenle bitki örnekleri elle düzeltilmelidir. Bitki örnekleri kuruduktan sonra kırılgan hâle geleceğinden elle düzeltme işlemi kurutma sürecinin başında yapılmalıdır.</a:t>
            </a:r>
            <a:endParaRPr lang="tr-TR" sz="2400" dirty="0">
              <a:solidFill>
                <a:prstClr val="black"/>
              </a:solidFill>
              <a:ea typeface="Calibri"/>
              <a:cs typeface="Times New Roman"/>
            </a:endParaRPr>
          </a:p>
          <a:p>
            <a:pPr>
              <a:lnSpc>
                <a:spcPct val="107000"/>
              </a:lnSpc>
              <a:spcAft>
                <a:spcPts val="1000"/>
              </a:spcAft>
            </a:pPr>
            <a:endParaRPr lang="tr-TR" sz="2400" dirty="0">
              <a:ea typeface="Calibri"/>
              <a:cs typeface="Times New Roman"/>
            </a:endParaRPr>
          </a:p>
        </p:txBody>
      </p:sp>
    </p:spTree>
    <p:extLst>
      <p:ext uri="{BB962C8B-B14F-4D97-AF65-F5344CB8AC3E}">
        <p14:creationId xmlns:p14="http://schemas.microsoft.com/office/powerpoint/2010/main" val="1670166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95869" y="524538"/>
            <a:ext cx="11339816" cy="6190413"/>
          </a:xfrm>
          <a:prstGeom prst="rect">
            <a:avLst/>
          </a:prstGeom>
        </p:spPr>
        <p:txBody>
          <a:bodyPr wrap="square">
            <a:spAutoFit/>
          </a:bodyPr>
          <a:lstStyle/>
          <a:p>
            <a:pPr marL="90170">
              <a:lnSpc>
                <a:spcPct val="107000"/>
              </a:lnSpc>
              <a:spcAft>
                <a:spcPts val="1000"/>
              </a:spcAft>
            </a:pPr>
            <a:r>
              <a:rPr lang="tr-TR" sz="2300" dirty="0">
                <a:solidFill>
                  <a:srgbClr val="000000"/>
                </a:solidFill>
                <a:ea typeface="Calibri"/>
                <a:cs typeface="Times New Roman"/>
              </a:rPr>
              <a:t>3. Her biri ikiye katlanmış gazete kâğıtlarının arasına yerleştirilen bitki örneklerinin sayısı 20’ye ulaştığında en üste bir mukavva koyulmalı veya Görsel 2-3’ te gösterildiği gibi bitkiler tahta bir çerçeve içine yerleştirilerek kalın iki ip veya iki pantolon kemeri arasında sıkılıp </a:t>
            </a:r>
            <a:r>
              <a:rPr lang="tr-TR" sz="2300" b="1" dirty="0">
                <a:solidFill>
                  <a:srgbClr val="000000"/>
                </a:solidFill>
                <a:ea typeface="Calibri"/>
                <a:cs typeface="Times New Roman"/>
              </a:rPr>
              <a:t>kurutma presi</a:t>
            </a:r>
            <a:r>
              <a:rPr lang="tr-TR" sz="2300" dirty="0">
                <a:solidFill>
                  <a:srgbClr val="000000"/>
                </a:solidFill>
                <a:ea typeface="Calibri"/>
                <a:cs typeface="Times New Roman"/>
              </a:rPr>
              <a:t> hazırlanmalıdır. Tahta çerçevenin Görsel 3’teki gibi olması, bitki örneklerindeki suyun buharlaşmasını kolaylaştırması bakımından tercih edilebilir. Ancak delikli bir mukavva veya benzeri malzemeler de aynı işi görebilir</a:t>
            </a:r>
            <a:r>
              <a:rPr lang="tr-TR" sz="2300" dirty="0" smtClean="0">
                <a:solidFill>
                  <a:srgbClr val="000000"/>
                </a:solidFill>
                <a:ea typeface="Calibri"/>
                <a:cs typeface="Times New Roman"/>
              </a:rPr>
              <a:t>.</a:t>
            </a:r>
          </a:p>
          <a:p>
            <a:pPr marL="90170">
              <a:lnSpc>
                <a:spcPct val="107000"/>
              </a:lnSpc>
              <a:spcAft>
                <a:spcPts val="1000"/>
              </a:spcAft>
            </a:pPr>
            <a:r>
              <a:rPr lang="tr-TR" sz="2300" dirty="0" smtClean="0">
                <a:solidFill>
                  <a:srgbClr val="000000"/>
                </a:solidFill>
                <a:ea typeface="Calibri"/>
                <a:cs typeface="Times New Roman"/>
              </a:rPr>
              <a:t> </a:t>
            </a:r>
          </a:p>
          <a:p>
            <a:pPr marL="90170">
              <a:lnSpc>
                <a:spcPct val="107000"/>
              </a:lnSpc>
              <a:spcAft>
                <a:spcPts val="1000"/>
              </a:spcAft>
            </a:pPr>
            <a:r>
              <a:rPr lang="tr-TR" sz="2300" dirty="0" smtClean="0">
                <a:solidFill>
                  <a:srgbClr val="000000"/>
                </a:solidFill>
                <a:ea typeface="Calibri"/>
                <a:cs typeface="Times New Roman"/>
              </a:rPr>
              <a:t>4</a:t>
            </a:r>
            <a:r>
              <a:rPr lang="tr-TR" sz="2300" dirty="0">
                <a:solidFill>
                  <a:srgbClr val="000000"/>
                </a:solidFill>
                <a:ea typeface="Calibri"/>
                <a:cs typeface="Times New Roman"/>
              </a:rPr>
              <a:t>. Belirli sayıdaki bitki örneğini içeren </a:t>
            </a:r>
            <a:r>
              <a:rPr lang="tr-TR" sz="2300" b="1" dirty="0">
                <a:solidFill>
                  <a:srgbClr val="000000"/>
                </a:solidFill>
                <a:ea typeface="Calibri"/>
                <a:cs typeface="Times New Roman"/>
              </a:rPr>
              <a:t>kurutma</a:t>
            </a:r>
            <a:r>
              <a:rPr lang="tr-TR" sz="2300" dirty="0">
                <a:solidFill>
                  <a:srgbClr val="000000"/>
                </a:solidFill>
                <a:ea typeface="Calibri"/>
                <a:cs typeface="Times New Roman"/>
              </a:rPr>
              <a:t> </a:t>
            </a:r>
            <a:r>
              <a:rPr lang="tr-TR" sz="2300" b="1" dirty="0">
                <a:solidFill>
                  <a:srgbClr val="000000"/>
                </a:solidFill>
                <a:ea typeface="Calibri"/>
                <a:cs typeface="Times New Roman"/>
              </a:rPr>
              <a:t>presi</a:t>
            </a:r>
            <a:r>
              <a:rPr lang="tr-TR" sz="2300" dirty="0">
                <a:solidFill>
                  <a:srgbClr val="000000"/>
                </a:solidFill>
                <a:ea typeface="Calibri"/>
                <a:cs typeface="Times New Roman"/>
              </a:rPr>
              <a:t> (Görsel 4), hava geçişine izin verecek şekilde, dik olarak ve olabildiğince sıcak, havadar, kuru bir ortama (balkon, çardak altı,  kuru ve rüzgârlı yerler vs.) yerleştirilmelidir. Soğuk hava aşağıda olacağından </a:t>
            </a:r>
            <a:r>
              <a:rPr lang="tr-TR" sz="2300" b="1" dirty="0">
                <a:solidFill>
                  <a:srgbClr val="000000"/>
                </a:solidFill>
                <a:ea typeface="Calibri"/>
                <a:cs typeface="Times New Roman"/>
              </a:rPr>
              <a:t>kurutma preslerinin</a:t>
            </a:r>
            <a:r>
              <a:rPr lang="tr-TR" sz="2300" dirty="0">
                <a:solidFill>
                  <a:srgbClr val="000000"/>
                </a:solidFill>
                <a:ea typeface="Calibri"/>
                <a:cs typeface="Times New Roman"/>
              </a:rPr>
              <a:t> yerle teması kesilmeli ve kurutma presleri bir iple asılarak kurutma işlemi iki hafta devam ettirilmelidir. Kurutma sürecinde, ıslanan gazete kâğıtları günde en az bir kere </a:t>
            </a:r>
            <a:r>
              <a:rPr lang="tr-TR" sz="2300" b="1" dirty="0">
                <a:solidFill>
                  <a:srgbClr val="000000"/>
                </a:solidFill>
                <a:ea typeface="Calibri"/>
                <a:cs typeface="Times New Roman"/>
              </a:rPr>
              <a:t>kurutma presi</a:t>
            </a:r>
            <a:r>
              <a:rPr lang="tr-TR" sz="2300" dirty="0">
                <a:solidFill>
                  <a:srgbClr val="000000"/>
                </a:solidFill>
                <a:ea typeface="Calibri"/>
                <a:cs typeface="Times New Roman"/>
              </a:rPr>
              <a:t> açılarak yenilenmelidir.</a:t>
            </a:r>
            <a:r>
              <a:rPr lang="tr-TR" sz="2300" dirty="0">
                <a:ea typeface="Calibri"/>
                <a:cs typeface="Times New Roman"/>
              </a:rPr>
              <a:t> Bu işlem yapılırken bitki </a:t>
            </a:r>
            <a:r>
              <a:rPr lang="tr-TR" sz="2300" b="1" dirty="0">
                <a:ea typeface="Calibri"/>
                <a:cs typeface="Times New Roman"/>
              </a:rPr>
              <a:t>örnek numarasının</a:t>
            </a:r>
            <a:r>
              <a:rPr lang="tr-TR" sz="2300" dirty="0">
                <a:ea typeface="Calibri"/>
                <a:cs typeface="Times New Roman"/>
              </a:rPr>
              <a:t> gazete kâğıdının köşesine her seferinde yeniden yazılması </a:t>
            </a:r>
            <a:r>
              <a:rPr lang="tr-TR" sz="2300" b="1" dirty="0">
                <a:ea typeface="Calibri"/>
                <a:cs typeface="Times New Roman"/>
              </a:rPr>
              <a:t>unutulmamalıdır.</a:t>
            </a:r>
            <a:endParaRPr lang="tr-TR" sz="2300" dirty="0">
              <a:ea typeface="Calibri"/>
              <a:cs typeface="Times New Roman"/>
            </a:endParaRPr>
          </a:p>
          <a:p>
            <a:pPr marL="90170">
              <a:lnSpc>
                <a:spcPct val="107000"/>
              </a:lnSpc>
              <a:spcAft>
                <a:spcPts val="1000"/>
              </a:spcAft>
            </a:pPr>
            <a:endParaRPr lang="tr-TR" sz="2500" dirty="0">
              <a:ea typeface="Calibri"/>
              <a:cs typeface="Times New Roman"/>
            </a:endParaRPr>
          </a:p>
        </p:txBody>
      </p:sp>
    </p:spTree>
    <p:extLst>
      <p:ext uri="{BB962C8B-B14F-4D97-AF65-F5344CB8AC3E}">
        <p14:creationId xmlns:p14="http://schemas.microsoft.com/office/powerpoint/2010/main" val="396826178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4702</TotalTime>
  <Words>1384</Words>
  <Application>Microsoft Office PowerPoint</Application>
  <PresentationFormat>Özel</PresentationFormat>
  <Paragraphs>57</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sende mert</dc:creator>
  <cp:lastModifiedBy>Sende Mert</cp:lastModifiedBy>
  <cp:revision>324</cp:revision>
  <dcterms:created xsi:type="dcterms:W3CDTF">2014-10-14T19:02:56Z</dcterms:created>
  <dcterms:modified xsi:type="dcterms:W3CDTF">2014-12-24T06:56:25Z</dcterms:modified>
</cp:coreProperties>
</file>