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8" r:id="rId25"/>
    <p:sldId id="286"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30" autoAdjust="0"/>
    <p:restoredTop sz="94660"/>
  </p:normalViewPr>
  <p:slideViewPr>
    <p:cSldViewPr snapToGrid="0">
      <p:cViewPr>
        <p:scale>
          <a:sx n="116" d="100"/>
          <a:sy n="116" d="100"/>
        </p:scale>
        <p:origin x="-10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C4850B5-F609-488E-96C0-8CEA230B6C5A}" type="datetimeFigureOut">
              <a:rPr lang="tr-TR" smtClean="0"/>
              <a:t>17.12.2015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32108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4850B5-F609-488E-96C0-8CEA230B6C5A}" type="datetimeFigureOut">
              <a:rPr lang="tr-TR" smtClean="0"/>
              <a:t>17.12.2015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168413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4850B5-F609-488E-96C0-8CEA230B6C5A}" type="datetimeFigureOut">
              <a:rPr lang="tr-TR" smtClean="0"/>
              <a:t>17.12.2015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148687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4850B5-F609-488E-96C0-8CEA230B6C5A}" type="datetimeFigureOut">
              <a:rPr lang="tr-TR" smtClean="0"/>
              <a:t>17.12.2015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78852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C4850B5-F609-488E-96C0-8CEA230B6C5A}" type="datetimeFigureOut">
              <a:rPr lang="tr-TR" smtClean="0"/>
              <a:t>17.12.2015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406277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C4850B5-F609-488E-96C0-8CEA230B6C5A}" type="datetimeFigureOut">
              <a:rPr lang="tr-TR" smtClean="0"/>
              <a:t>17.12.2015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330165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C4850B5-F609-488E-96C0-8CEA230B6C5A}" type="datetimeFigureOut">
              <a:rPr lang="tr-TR" smtClean="0"/>
              <a:t>17.12.2015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364799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C4850B5-F609-488E-96C0-8CEA230B6C5A}" type="datetimeFigureOut">
              <a:rPr lang="tr-TR" smtClean="0"/>
              <a:t>17.12.2015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352302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C4850B5-F609-488E-96C0-8CEA230B6C5A}" type="datetimeFigureOut">
              <a:rPr lang="tr-TR" smtClean="0"/>
              <a:t>17.12.2015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39845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C4850B5-F609-488E-96C0-8CEA230B6C5A}" type="datetimeFigureOut">
              <a:rPr lang="tr-TR" smtClean="0"/>
              <a:t>17.12.2015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55937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C4850B5-F609-488E-96C0-8CEA230B6C5A}" type="datetimeFigureOut">
              <a:rPr lang="tr-TR" smtClean="0"/>
              <a:t>17.12.2015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1E89A2-23DA-4CC8-B6F4-0BBD8305DF6D}" type="slidenum">
              <a:rPr lang="tr-TR" smtClean="0"/>
              <a:t>‹#›</a:t>
            </a:fld>
            <a:endParaRPr lang="tr-TR"/>
          </a:p>
        </p:txBody>
      </p:sp>
    </p:spTree>
    <p:extLst>
      <p:ext uri="{BB962C8B-B14F-4D97-AF65-F5344CB8AC3E}">
        <p14:creationId xmlns:p14="http://schemas.microsoft.com/office/powerpoint/2010/main" val="220685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850B5-F609-488E-96C0-8CEA230B6C5A}" type="datetimeFigureOut">
              <a:rPr lang="tr-TR" smtClean="0"/>
              <a:t>17.12.2015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E89A2-23DA-4CC8-B6F4-0BBD8305DF6D}" type="slidenum">
              <a:rPr lang="tr-TR" smtClean="0"/>
              <a:t>‹#›</a:t>
            </a:fld>
            <a:endParaRPr lang="tr-TR"/>
          </a:p>
        </p:txBody>
      </p:sp>
    </p:spTree>
    <p:extLst>
      <p:ext uri="{BB962C8B-B14F-4D97-AF65-F5344CB8AC3E}">
        <p14:creationId xmlns:p14="http://schemas.microsoft.com/office/powerpoint/2010/main" val="2870206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smtClean="0"/>
              <a:t>Fatih VPN </a:t>
            </a:r>
            <a:r>
              <a:rPr lang="tr-TR" dirty="0" err="1" smtClean="0"/>
              <a:t>Konica</a:t>
            </a:r>
            <a:r>
              <a:rPr lang="tr-TR" dirty="0" smtClean="0"/>
              <a:t> </a:t>
            </a:r>
            <a:r>
              <a:rPr lang="tr-TR" dirty="0" err="1" smtClean="0"/>
              <a:t>Minolta</a:t>
            </a:r>
            <a:r>
              <a:rPr lang="tr-TR" dirty="0" smtClean="0"/>
              <a:t> Çok Fonksiyonlu Yazıcı Ayarları</a:t>
            </a:r>
            <a:endParaRPr lang="tr-TR" dirty="0"/>
          </a:p>
        </p:txBody>
      </p:sp>
      <p:sp>
        <p:nvSpPr>
          <p:cNvPr id="3" name="Alt Başlık 2"/>
          <p:cNvSpPr>
            <a:spLocks noGrp="1"/>
          </p:cNvSpPr>
          <p:nvPr>
            <p:ph type="subTitle" idx="1"/>
          </p:nvPr>
        </p:nvSpPr>
        <p:spPr/>
        <p:txBody>
          <a:bodyPr/>
          <a:lstStyle/>
          <a:p>
            <a:r>
              <a:rPr lang="tr-TR" dirty="0"/>
              <a:t>Bu doküman Fatih Projesi Kapsamında okullara dağıtılan </a:t>
            </a:r>
            <a:r>
              <a:rPr lang="tr-TR" dirty="0" err="1"/>
              <a:t>Konica</a:t>
            </a:r>
            <a:r>
              <a:rPr lang="tr-TR" dirty="0"/>
              <a:t> </a:t>
            </a:r>
            <a:r>
              <a:rPr lang="tr-TR" dirty="0" err="1"/>
              <a:t>Minolta</a:t>
            </a:r>
            <a:r>
              <a:rPr lang="tr-TR" dirty="0"/>
              <a:t> Çok Fonksiyonlu Yazıcı’yı yine fatih projesi kapsamında okullara Bağlanan Fatih VPN ağına dahil etmek amacıyla hazırlanmıştır</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06" y="4744554"/>
            <a:ext cx="1859727" cy="1845848"/>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4893718" y="192208"/>
            <a:ext cx="2404564" cy="138587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6302" y="5389895"/>
            <a:ext cx="2880861" cy="555166"/>
          </a:xfrm>
          <a:prstGeom prst="rect">
            <a:avLst/>
          </a:prstGeom>
        </p:spPr>
      </p:pic>
    </p:spTree>
    <p:extLst>
      <p:ext uri="{BB962C8B-B14F-4D97-AF65-F5344CB8AC3E}">
        <p14:creationId xmlns:p14="http://schemas.microsoft.com/office/powerpoint/2010/main" val="200464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1. Adım</a:t>
            </a:r>
            <a:endParaRPr lang="tr-TR" dirty="0"/>
          </a:p>
        </p:txBody>
      </p:sp>
      <p:sp>
        <p:nvSpPr>
          <p:cNvPr id="7" name="İçerik Yer Tutucusu 6"/>
          <p:cNvSpPr>
            <a:spLocks noGrp="1"/>
          </p:cNvSpPr>
          <p:nvPr>
            <p:ph sz="half" idx="2"/>
          </p:nvPr>
        </p:nvSpPr>
        <p:spPr/>
        <p:txBody>
          <a:bodyPr/>
          <a:lstStyle/>
          <a:p>
            <a:r>
              <a:rPr lang="tr-TR" dirty="0" smtClean="0"/>
              <a:t>Öncelikle yazıcı cihazı Fatih VPN ağına kablo bağlantısı ile yapıldığından emin olunur.</a:t>
            </a:r>
            <a:endParaRPr lang="tr-TR" dirty="0"/>
          </a:p>
        </p:txBody>
      </p:sp>
      <p:pic>
        <p:nvPicPr>
          <p:cNvPr id="9" name="İçerik Yer Tutucusu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252538" y="2369741"/>
            <a:ext cx="4352925" cy="32646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2001931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2. Adım</a:t>
            </a:r>
            <a:endParaRPr lang="tr-TR" dirty="0"/>
          </a:p>
        </p:txBody>
      </p:sp>
      <p:pic>
        <p:nvPicPr>
          <p:cNvPr id="9" name="İçerik Yer Tutucusu 8"/>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022" t="11956" r="1577" b="11787"/>
          <a:stretch/>
        </p:blipFill>
        <p:spPr>
          <a:xfrm>
            <a:off x="1046602" y="2522862"/>
            <a:ext cx="4891489" cy="29635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İçerik Yer Tutucusu 7"/>
          <p:cNvSpPr>
            <a:spLocks noGrp="1"/>
          </p:cNvSpPr>
          <p:nvPr>
            <p:ph sz="half" idx="2"/>
          </p:nvPr>
        </p:nvSpPr>
        <p:spPr/>
        <p:txBody>
          <a:bodyPr>
            <a:normAutofit lnSpcReduction="10000"/>
          </a:bodyPr>
          <a:lstStyle/>
          <a:p>
            <a:r>
              <a:rPr lang="tr-TR" dirty="0" err="1" smtClean="0"/>
              <a:t>Konica</a:t>
            </a:r>
            <a:r>
              <a:rPr lang="tr-TR" dirty="0" smtClean="0"/>
              <a:t> </a:t>
            </a:r>
            <a:r>
              <a:rPr lang="tr-TR" dirty="0" err="1" smtClean="0"/>
              <a:t>Minolta</a:t>
            </a:r>
            <a:r>
              <a:rPr lang="tr-TR" dirty="0" smtClean="0"/>
              <a:t> yazıcı da daha önceden kullanıcı parolası verilmiş ise ekrandaki gibi şifre ekranı ile karşılaşılır. Burada daha önceden belirlenen kullanıcı şifresi girilmelidir. </a:t>
            </a:r>
          </a:p>
          <a:p>
            <a:r>
              <a:rPr lang="tr-TR" dirty="0" smtClean="0"/>
              <a:t>Bu şifre kişiye özeldir.</a:t>
            </a:r>
          </a:p>
          <a:p>
            <a:r>
              <a:rPr lang="tr-TR" dirty="0" smtClean="0"/>
              <a:t>Şifre Girildikten sonra dokunmatik ekran üzerinden </a:t>
            </a:r>
            <a:r>
              <a:rPr lang="tr-TR" b="1" dirty="0" smtClean="0"/>
              <a:t>«Oturum Aç» </a:t>
            </a:r>
            <a:r>
              <a:rPr lang="tr-TR" dirty="0" smtClean="0"/>
              <a:t>yazan alana tıklanır.</a:t>
            </a:r>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245756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Adım</a:t>
            </a:r>
            <a:endParaRPr lang="tr-TR" dirty="0"/>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8273" t="12524" r="940" b="12352"/>
          <a:stretch/>
        </p:blipFill>
        <p:spPr>
          <a:xfrm>
            <a:off x="1266940" y="2544896"/>
            <a:ext cx="4704202" cy="29194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smtClean="0"/>
              <a:t>Cihazda şifre yoksa direk bu ekran ile karşılaşılır.</a:t>
            </a:r>
          </a:p>
          <a:p>
            <a:r>
              <a:rPr lang="tr-TR" dirty="0" smtClean="0"/>
              <a:t>Bu ekranda iken dokunmatik ekranın sağ alt </a:t>
            </a:r>
            <a:r>
              <a:rPr lang="tr-TR" dirty="0" err="1" smtClean="0"/>
              <a:t>köşedinde</a:t>
            </a:r>
            <a:r>
              <a:rPr lang="tr-TR" dirty="0" smtClean="0"/>
              <a:t> yer alan </a:t>
            </a:r>
            <a:r>
              <a:rPr lang="tr-TR" b="1" dirty="0" smtClean="0"/>
              <a:t>«Language </a:t>
            </a:r>
            <a:r>
              <a:rPr lang="tr-TR" b="1" dirty="0" err="1" smtClean="0"/>
              <a:t>Selection</a:t>
            </a:r>
            <a:r>
              <a:rPr lang="tr-TR" b="1" dirty="0" smtClean="0"/>
              <a:t>» </a:t>
            </a:r>
            <a:r>
              <a:rPr lang="tr-TR" dirty="0" smtClean="0"/>
              <a:t>yazan yere tıklanır.</a:t>
            </a:r>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11335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Adım</a:t>
            </a:r>
            <a:endParaRPr lang="tr-TR" dirty="0"/>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4447" t="12807" r="2428" b="9801"/>
          <a:stretch/>
        </p:blipFill>
        <p:spPr>
          <a:xfrm>
            <a:off x="1068636" y="2555913"/>
            <a:ext cx="4825388" cy="30076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smtClean="0"/>
              <a:t>Dokunmatik panelin sol tarafında yer alan </a:t>
            </a:r>
            <a:r>
              <a:rPr lang="tr-TR" b="1" dirty="0" smtClean="0"/>
              <a:t>«Fayda»</a:t>
            </a:r>
            <a:r>
              <a:rPr lang="tr-TR" dirty="0" smtClean="0"/>
              <a:t> yazan yere tıklanır.</a:t>
            </a:r>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2225081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 Adım</a:t>
            </a:r>
            <a:endParaRPr lang="tr-TR" dirty="0"/>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9122" b="4131"/>
          <a:stretch/>
        </p:blipFill>
        <p:spPr>
          <a:xfrm>
            <a:off x="838200" y="2412694"/>
            <a:ext cx="5181600" cy="33711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smtClean="0"/>
              <a:t>Dokunmatik panel üzerinde </a:t>
            </a:r>
            <a:r>
              <a:rPr lang="tr-TR" b="1" dirty="0" smtClean="0"/>
              <a:t>«3. Yönetici Ayarları»</a:t>
            </a:r>
            <a:r>
              <a:rPr lang="tr-TR" dirty="0" smtClean="0"/>
              <a:t> üzerine tıklanır.</a:t>
            </a:r>
          </a:p>
          <a:p>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2851522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1" t="9689" r="2640" b="10651"/>
          <a:stretch/>
        </p:blipFill>
        <p:spPr>
          <a:xfrm>
            <a:off x="826266" y="2434728"/>
            <a:ext cx="5056742" cy="30957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smtClean="0"/>
              <a:t>Sizden Yönetici şifresi istenecektir. Bu şifre değiştirilmedi ise varsayılan değeri </a:t>
            </a:r>
            <a:r>
              <a:rPr lang="tr-TR" b="1" dirty="0" smtClean="0"/>
              <a:t>«12345678» </a:t>
            </a:r>
            <a:r>
              <a:rPr lang="tr-TR" dirty="0" err="1"/>
              <a:t>d</a:t>
            </a:r>
            <a:r>
              <a:rPr lang="tr-TR" dirty="0" err="1" smtClean="0"/>
              <a:t>ir</a:t>
            </a:r>
            <a:r>
              <a:rPr lang="tr-TR" dirty="0" smtClean="0"/>
              <a:t>.</a:t>
            </a:r>
          </a:p>
          <a:p>
            <a:r>
              <a:rPr lang="tr-TR" dirty="0" smtClean="0"/>
              <a:t>İlgili alana şifre girilir.</a:t>
            </a:r>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591639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620" t="9688" r="3065" b="9801"/>
          <a:stretch/>
        </p:blipFill>
        <p:spPr>
          <a:xfrm>
            <a:off x="870332" y="2434728"/>
            <a:ext cx="4990641" cy="31287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smtClean="0"/>
              <a:t>Klavye ile şifre girildikten sonra Dokunmatik </a:t>
            </a:r>
            <a:r>
              <a:rPr lang="tr-TR" dirty="0"/>
              <a:t>panel üzerinde </a:t>
            </a:r>
            <a:r>
              <a:rPr lang="tr-TR" b="1" dirty="0" smtClean="0"/>
              <a:t>«Tamam»</a:t>
            </a:r>
            <a:r>
              <a:rPr lang="tr-TR" dirty="0" smtClean="0"/>
              <a:t> seçilir.</a:t>
            </a:r>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24536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95" t="8839" r="2213" b="9801"/>
          <a:stretch/>
        </p:blipFill>
        <p:spPr>
          <a:xfrm>
            <a:off x="848298" y="2401677"/>
            <a:ext cx="5056743" cy="31618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a:t>Dokunmatik panel üzerinde </a:t>
            </a:r>
            <a:r>
              <a:rPr lang="tr-TR" b="1" dirty="0" smtClean="0"/>
              <a:t>«5. Ağ Ayarları»</a:t>
            </a:r>
            <a:r>
              <a:rPr lang="tr-TR" dirty="0" smtClean="0"/>
              <a:t> seçilir.</a:t>
            </a:r>
            <a:endParaRPr lang="tr-TR" dirty="0"/>
          </a:p>
          <a:p>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782464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258" t="9406" r="1577" b="10084"/>
          <a:stretch/>
        </p:blipFill>
        <p:spPr>
          <a:xfrm>
            <a:off x="903383" y="2423710"/>
            <a:ext cx="5034710" cy="31287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a:t>Dokunmatik panel üzerinde </a:t>
            </a:r>
            <a:r>
              <a:rPr lang="tr-TR" b="1" dirty="0" smtClean="0"/>
              <a:t>«1. TCP/IP Ayarları</a:t>
            </a:r>
            <a:r>
              <a:rPr lang="tr-TR" b="1" dirty="0"/>
              <a:t>»</a:t>
            </a:r>
            <a:r>
              <a:rPr lang="tr-TR" dirty="0"/>
              <a:t> seçilir.</a:t>
            </a:r>
          </a:p>
          <a:p>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860696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620" t="9122" r="1365" b="10084"/>
          <a:stretch/>
        </p:blipFill>
        <p:spPr>
          <a:xfrm>
            <a:off x="870333" y="2412694"/>
            <a:ext cx="5078776" cy="31398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a:t>Dokunmatik panel üzerinde </a:t>
            </a:r>
            <a:r>
              <a:rPr lang="tr-TR" b="1" dirty="0" smtClean="0"/>
              <a:t>«IPv4 Ayarları</a:t>
            </a:r>
            <a:r>
              <a:rPr lang="tr-TR" b="1" dirty="0"/>
              <a:t>»</a:t>
            </a:r>
            <a:r>
              <a:rPr lang="tr-TR" dirty="0"/>
              <a:t> seçilir.</a:t>
            </a:r>
          </a:p>
          <a:p>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4174086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b="1" dirty="0" smtClean="0">
                <a:solidFill>
                  <a:srgbClr val="FF0000"/>
                </a:solidFill>
              </a:rPr>
              <a:t>1. Aşama</a:t>
            </a:r>
            <a:r>
              <a:rPr lang="tr-TR" b="1" dirty="0" smtClean="0"/>
              <a:t/>
            </a:r>
            <a:br>
              <a:rPr lang="tr-TR" b="1" dirty="0" smtClean="0"/>
            </a:br>
            <a:r>
              <a:rPr lang="tr-TR" b="1" dirty="0" smtClean="0"/>
              <a:t>İP Adresinin Belirlenmesi</a:t>
            </a:r>
            <a:endParaRPr lang="tr-TR" dirty="0"/>
          </a:p>
        </p:txBody>
      </p:sp>
      <p:sp>
        <p:nvSpPr>
          <p:cNvPr id="5" name="Metin Yer Tutucusu 4"/>
          <p:cNvSpPr>
            <a:spLocks noGrp="1"/>
          </p:cNvSpPr>
          <p:nvPr>
            <p:ph type="body" idx="1"/>
          </p:nvPr>
        </p:nvSpPr>
        <p:spPr/>
        <p:txBody>
          <a:bodyPr/>
          <a:lstStyle/>
          <a:p>
            <a:endParaRPr lang="tr-TR"/>
          </a:p>
        </p:txBody>
      </p:sp>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506615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20" t="10823" r="2215" b="11217"/>
          <a:stretch/>
        </p:blipFill>
        <p:spPr>
          <a:xfrm>
            <a:off x="958467" y="2478794"/>
            <a:ext cx="4946574" cy="30296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smtClean="0"/>
              <a:t>Çok </a:t>
            </a:r>
            <a:r>
              <a:rPr lang="tr-TR" dirty="0"/>
              <a:t>fonksiyonlu yazıcı için </a:t>
            </a:r>
            <a:r>
              <a:rPr lang="tr-TR" dirty="0" smtClean="0"/>
              <a:t>1. aşamada belirlenen </a:t>
            </a:r>
            <a:r>
              <a:rPr lang="tr-TR" b="1" dirty="0" smtClean="0"/>
              <a:t>IP Adresi </a:t>
            </a:r>
            <a:r>
              <a:rPr lang="tr-TR" dirty="0" smtClean="0"/>
              <a:t>(10.135.2.254) , </a:t>
            </a:r>
            <a:r>
              <a:rPr lang="tr-TR" b="1" dirty="0" smtClean="0"/>
              <a:t>Alt Ağ Maskesi </a:t>
            </a:r>
            <a:r>
              <a:rPr lang="tr-TR" dirty="0" smtClean="0"/>
              <a:t>(255.255.252.0)</a:t>
            </a:r>
            <a:r>
              <a:rPr lang="tr-TR" b="1" dirty="0" smtClean="0"/>
              <a:t> </a:t>
            </a:r>
            <a:r>
              <a:rPr lang="tr-TR" dirty="0" smtClean="0"/>
              <a:t>ve </a:t>
            </a:r>
            <a:r>
              <a:rPr lang="tr-TR" b="1" dirty="0" smtClean="0"/>
              <a:t>Varsayılan Ağ Geçidi </a:t>
            </a:r>
            <a:r>
              <a:rPr lang="tr-TR" dirty="0" smtClean="0"/>
              <a:t>(10.135.1.1)</a:t>
            </a:r>
            <a:r>
              <a:rPr lang="tr-TR" b="1" dirty="0" smtClean="0"/>
              <a:t> </a:t>
            </a:r>
            <a:r>
              <a:rPr lang="tr-TR" dirty="0" smtClean="0"/>
              <a:t>bilgileri ilgili alana klavye ile girilir.</a:t>
            </a:r>
          </a:p>
          <a:p>
            <a:r>
              <a:rPr lang="tr-TR" dirty="0" smtClean="0"/>
              <a:t>Not: Değerler okuldan okula değişmektedir. Mutlaka 1. Aşamada bu değerler belirlenmelidir.</a:t>
            </a:r>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744207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258" t="12525" r="4341" b="12918"/>
          <a:stretch/>
        </p:blipFill>
        <p:spPr>
          <a:xfrm>
            <a:off x="903383" y="2544896"/>
            <a:ext cx="4891490" cy="28974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İçerik Yer Tutucusu 3"/>
          <p:cNvSpPr>
            <a:spLocks noGrp="1"/>
          </p:cNvSpPr>
          <p:nvPr>
            <p:ph sz="half" idx="2"/>
          </p:nvPr>
        </p:nvSpPr>
        <p:spPr/>
        <p:txBody>
          <a:bodyPr/>
          <a:lstStyle/>
          <a:p>
            <a:r>
              <a:rPr lang="tr-TR" dirty="0" smtClean="0"/>
              <a:t>Ayarların geçerli olabilmesi için bir süre bekleyiniz.</a:t>
            </a:r>
          </a:p>
          <a:p>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45699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r>
              <a:rPr lang="tr-TR" b="1" dirty="0">
                <a:solidFill>
                  <a:srgbClr val="FF0000"/>
                </a:solidFill>
              </a:rPr>
              <a:t>3</a:t>
            </a:r>
            <a:r>
              <a:rPr lang="tr-TR" b="1" dirty="0" smtClean="0">
                <a:solidFill>
                  <a:srgbClr val="FF0000"/>
                </a:solidFill>
              </a:rPr>
              <a:t>. Aşama</a:t>
            </a:r>
            <a:r>
              <a:rPr lang="tr-TR" b="1" dirty="0" smtClean="0"/>
              <a:t/>
            </a:r>
            <a:br>
              <a:rPr lang="tr-TR" b="1" dirty="0" smtClean="0"/>
            </a:br>
            <a:r>
              <a:rPr lang="tr-TR" b="1" dirty="0" smtClean="0"/>
              <a:t>Fatih </a:t>
            </a:r>
            <a:r>
              <a:rPr lang="tr-TR" b="1" dirty="0"/>
              <a:t>Projesi Kapsamında Dağıtılan </a:t>
            </a:r>
            <a:r>
              <a:rPr lang="tr-TR" b="1" dirty="0" err="1"/>
              <a:t>Konica</a:t>
            </a:r>
            <a:r>
              <a:rPr lang="tr-TR" b="1" dirty="0"/>
              <a:t> </a:t>
            </a:r>
            <a:r>
              <a:rPr lang="tr-TR" b="1" dirty="0" err="1"/>
              <a:t>Minolta</a:t>
            </a:r>
            <a:r>
              <a:rPr lang="tr-TR" b="1" dirty="0"/>
              <a:t> </a:t>
            </a:r>
            <a:r>
              <a:rPr lang="tr-TR" b="1" dirty="0" smtClean="0"/>
              <a:t>Yazıcının Bilgisayara </a:t>
            </a:r>
            <a:r>
              <a:rPr lang="tr-TR" b="1" dirty="0"/>
              <a:t>Kurulumu</a:t>
            </a:r>
            <a:endParaRPr lang="tr-TR" dirty="0"/>
          </a:p>
        </p:txBody>
      </p:sp>
      <p:sp>
        <p:nvSpPr>
          <p:cNvPr id="5" name="Metin Yer Tutucusu 4"/>
          <p:cNvSpPr>
            <a:spLocks noGrp="1"/>
          </p:cNvSpPr>
          <p:nvPr>
            <p:ph type="body" idx="1"/>
          </p:nvPr>
        </p:nvSpPr>
        <p:spPr/>
        <p:txBody>
          <a:bodyPr/>
          <a:lstStyle/>
          <a:p>
            <a:endParaRPr lang="tr-T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849762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1850" y="987425"/>
            <a:ext cx="10515600" cy="1325563"/>
          </a:xfrm>
        </p:spPr>
        <p:txBody>
          <a:bodyPr/>
          <a:lstStyle/>
          <a:p>
            <a:r>
              <a:rPr lang="tr-TR" dirty="0" err="1" smtClean="0"/>
              <a:t>Konica</a:t>
            </a:r>
            <a:r>
              <a:rPr lang="tr-TR" dirty="0" smtClean="0"/>
              <a:t> </a:t>
            </a:r>
            <a:r>
              <a:rPr lang="tr-TR" dirty="0" err="1" smtClean="0"/>
              <a:t>Minolta</a:t>
            </a:r>
            <a:r>
              <a:rPr lang="tr-TR" dirty="0" smtClean="0"/>
              <a:t> Çok Fonksiyonlu Yazıcının Bilgisayara Kurulması/Tanıtılması</a:t>
            </a:r>
            <a:endParaRPr lang="tr-TR" dirty="0"/>
          </a:p>
        </p:txBody>
      </p:sp>
      <p:sp>
        <p:nvSpPr>
          <p:cNvPr id="5" name="Metin Yer Tutucusu 4"/>
          <p:cNvSpPr>
            <a:spLocks noGrp="1"/>
          </p:cNvSpPr>
          <p:nvPr>
            <p:ph idx="1"/>
          </p:nvPr>
        </p:nvSpPr>
        <p:spPr>
          <a:xfrm>
            <a:off x="831850" y="2587625"/>
            <a:ext cx="10515600" cy="3101975"/>
          </a:xfrm>
        </p:spPr>
        <p:txBody>
          <a:bodyPr/>
          <a:lstStyle/>
          <a:p>
            <a:r>
              <a:rPr lang="tr-TR" dirty="0" smtClean="0"/>
              <a:t>İki Aşama da yapılabilir.</a:t>
            </a:r>
          </a:p>
          <a:p>
            <a:endParaRPr lang="tr-TR" dirty="0"/>
          </a:p>
          <a:p>
            <a:r>
              <a:rPr lang="tr-TR" dirty="0" smtClean="0"/>
              <a:t>1. İlk Defa Bilgisayara Kurulması/Tanıtılması</a:t>
            </a:r>
          </a:p>
          <a:p>
            <a:endParaRPr lang="tr-TR" dirty="0" smtClean="0"/>
          </a:p>
          <a:p>
            <a:r>
              <a:rPr lang="tr-TR" dirty="0" smtClean="0"/>
              <a:t>2. Daha önce Kurulumu/Tanıtılması yapılan yazıcının ayarının değiştirilmesi</a:t>
            </a:r>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354363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-1</a:t>
            </a:r>
            <a:endParaRPr lang="tr-TR" dirty="0"/>
          </a:p>
        </p:txBody>
      </p:sp>
      <p:pic>
        <p:nvPicPr>
          <p:cNvPr id="12" name="İçerik Yer Tutucusu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254966"/>
            <a:ext cx="10515600" cy="296002"/>
          </a:xfrm>
          <a:prstGeom prst="rect">
            <a:avLst/>
          </a:prstGeom>
          <a:noFill/>
          <a:ln>
            <a:noFill/>
          </a:ln>
        </p:spPr>
      </p:pic>
      <p:pic>
        <p:nvPicPr>
          <p:cNvPr id="13" name="Resim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673566"/>
            <a:ext cx="2344420" cy="3581400"/>
          </a:xfrm>
          <a:prstGeom prst="rect">
            <a:avLst/>
          </a:prstGeom>
          <a:noFill/>
          <a:ln>
            <a:noFill/>
          </a:ln>
        </p:spPr>
      </p:pic>
      <p:pic>
        <p:nvPicPr>
          <p:cNvPr id="14" name="İçerik Yer Tutucusu 13"/>
          <p:cNvPicPr>
            <a:picLocks noGrp="1"/>
          </p:cNvPicPr>
          <p:nvPr>
            <p:ph sz="half" idx="2"/>
          </p:nvPr>
        </p:nvPicPr>
        <p:blipFill>
          <a:blip r:embed="rId4" cstate="print"/>
          <a:srcRect/>
          <a:stretch>
            <a:fillRect/>
          </a:stretch>
        </p:blipFill>
        <p:spPr bwMode="auto">
          <a:xfrm>
            <a:off x="6172199" y="2946841"/>
            <a:ext cx="5181600" cy="3238500"/>
          </a:xfrm>
          <a:prstGeom prst="rect">
            <a:avLst/>
          </a:prstGeom>
          <a:noFill/>
          <a:ln w="9525">
            <a:noFill/>
            <a:miter lim="800000"/>
            <a:headEnd/>
            <a:tailEnd/>
          </a:ln>
        </p:spPr>
      </p:pic>
      <p:sp>
        <p:nvSpPr>
          <p:cNvPr id="15" name="İçerik Yer Tutucusu 14"/>
          <p:cNvSpPr>
            <a:spLocks noGrp="1"/>
          </p:cNvSpPr>
          <p:nvPr>
            <p:ph sz="half" idx="1"/>
          </p:nvPr>
        </p:nvSpPr>
        <p:spPr>
          <a:xfrm>
            <a:off x="3809576" y="4006321"/>
            <a:ext cx="1735667" cy="1119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20" name="Metin Yer Tutucusu 4"/>
          <p:cNvSpPr txBox="1">
            <a:spLocks/>
          </p:cNvSpPr>
          <p:nvPr/>
        </p:nvSpPr>
        <p:spPr>
          <a:xfrm>
            <a:off x="838200" y="1825625"/>
            <a:ext cx="105156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Sırasıyla </a:t>
            </a:r>
            <a:r>
              <a:rPr lang="tr-TR" b="1" dirty="0" smtClean="0"/>
              <a:t>Başlat</a:t>
            </a:r>
            <a:r>
              <a:rPr lang="tr-TR" dirty="0" smtClean="0"/>
              <a:t> &gt; </a:t>
            </a:r>
            <a:r>
              <a:rPr lang="tr-TR" b="1" dirty="0" smtClean="0"/>
              <a:t>Aygıtlar ve Yazıcılar </a:t>
            </a:r>
            <a:r>
              <a:rPr lang="tr-TR" dirty="0" smtClean="0"/>
              <a:t>Seçilir.</a:t>
            </a:r>
            <a:endParaRPr lang="tr-TR" dirty="0"/>
          </a:p>
        </p:txBody>
      </p:sp>
      <p:sp>
        <p:nvSpPr>
          <p:cNvPr id="21" name="Dikdörtgen 20"/>
          <p:cNvSpPr/>
          <p:nvPr/>
        </p:nvSpPr>
        <p:spPr>
          <a:xfrm>
            <a:off x="838200" y="6278790"/>
            <a:ext cx="438150" cy="27217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22" name="Dikdörtgen 21"/>
          <p:cNvSpPr/>
          <p:nvPr/>
        </p:nvSpPr>
        <p:spPr>
          <a:xfrm>
            <a:off x="2307519" y="4533900"/>
            <a:ext cx="865576" cy="17145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6" name="Resim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423218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-1</a:t>
            </a:r>
            <a:endParaRPr lang="tr-TR" dirty="0"/>
          </a:p>
        </p:txBody>
      </p:sp>
      <p:sp>
        <p:nvSpPr>
          <p:cNvPr id="20" name="Metin Yer Tutucusu 4"/>
          <p:cNvSpPr txBox="1">
            <a:spLocks/>
          </p:cNvSpPr>
          <p:nvPr/>
        </p:nvSpPr>
        <p:spPr>
          <a:xfrm>
            <a:off x="838200" y="1825625"/>
            <a:ext cx="105156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Yazıcı Ekle Seçilir.</a:t>
            </a:r>
            <a:endParaRPr lang="tr-TR" dirty="0"/>
          </a:p>
        </p:txBody>
      </p:sp>
      <p:pic>
        <p:nvPicPr>
          <p:cNvPr id="10" name="İçerik Yer Tutucusu 9"/>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1" name="İçerik Yer Tutucusu 10"/>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2338392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-1</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TCP/IP veya ana bilgisayar adı kullanarak ekle yazıcı ekle seçilir.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12" name="İçerik Yer Tutucusu 11"/>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5" name="İçerik Yer Tutucusu 14"/>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pic>
        <p:nvPicPr>
          <p:cNvPr id="16" name="Resim 15"/>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7" name="Resim 16"/>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8" name="Resim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869454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-1</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İlgili alana daha önceden belirlenen IP Adresi girilir. 192.168.0.1 ileri işaretlenir.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10" name="İçerik Yer Tutucusu 9"/>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3" name="İçerik Yer Tutucusu 12"/>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pic>
        <p:nvPicPr>
          <p:cNvPr id="14" name="Resim 13"/>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6" name="Resim 15"/>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7" name="Resi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427328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-1</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Yüklenecek yazıcı Marka/Modeli seçilir.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9" name="İçerik Yer Tutucusu 8"/>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1" name="İçerik Yer Tutucusu 10"/>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pic>
        <p:nvPicPr>
          <p:cNvPr id="12" name="Resim 11"/>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4" name="Resim 13"/>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674489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-1</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Yazıcıya bir isim verilir.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10" name="İçerik Yer Tutucusu 9"/>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3" name="İçerik Yer Tutucusu 12"/>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pic>
        <p:nvPicPr>
          <p:cNvPr id="14" name="Resim 13"/>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5" name="Resim 14"/>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6" name="Resim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91545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İP Adresinin </a:t>
            </a:r>
            <a:r>
              <a:rPr lang="tr-TR" b="1" dirty="0" smtClean="0"/>
              <a:t>Belirlenmesi</a:t>
            </a:r>
            <a:endParaRPr lang="tr-TR" dirty="0"/>
          </a:p>
        </p:txBody>
      </p:sp>
      <p:sp>
        <p:nvSpPr>
          <p:cNvPr id="3" name="İçerik Yer Tutucusu 2"/>
          <p:cNvSpPr>
            <a:spLocks noGrp="1"/>
          </p:cNvSpPr>
          <p:nvPr>
            <p:ph idx="1"/>
          </p:nvPr>
        </p:nvSpPr>
        <p:spPr/>
        <p:txBody>
          <a:bodyPr/>
          <a:lstStyle/>
          <a:p>
            <a:r>
              <a:rPr lang="tr-TR" dirty="0"/>
              <a:t>Fatih Projesi Kapsamında okullara kurulumu tamamlanan Fatih VPN ağında </a:t>
            </a:r>
            <a:r>
              <a:rPr lang="tr-TR" dirty="0" err="1"/>
              <a:t>idare’nin</a:t>
            </a:r>
            <a:r>
              <a:rPr lang="tr-TR" dirty="0"/>
              <a:t> bağlandığı </a:t>
            </a:r>
            <a:r>
              <a:rPr lang="tr-TR" dirty="0" err="1"/>
              <a:t>Vlan</a:t>
            </a:r>
            <a:r>
              <a:rPr lang="tr-TR" dirty="0"/>
              <a:t> grubu belirlemek amacıyla idareye bağlı bilgisayarların hangi ip adres grubundan adres aldığı ve varsayılan ağ geçidi tespit edilir.</a:t>
            </a:r>
          </a:p>
          <a:p>
            <a:r>
              <a:rPr lang="tr-TR" dirty="0"/>
              <a:t>Bunun için öncelikle herhangi bir idari bilgisayar üzerinden aşağıdaki işlemler sırasıyla yapılmalıdır.</a:t>
            </a:r>
          </a:p>
          <a:p>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057552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-1</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Yazıcıya bir isim verilir.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9" name="İçerik Yer Tutucusu 8"/>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1" name="İçerik Yer Tutucusu 10"/>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pic>
        <p:nvPicPr>
          <p:cNvPr id="12" name="Resim 11"/>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4" name="Resim 13"/>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423004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-1</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Yazıcıya başarıyla tanıtılmış olur.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10" name="İçerik Yer Tutucusu 9"/>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2" name="İçerik Yer Tutucusu 11"/>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pic>
        <p:nvPicPr>
          <p:cNvPr id="13" name="Resim 12"/>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4" name="Resim 13"/>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1790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-2</a:t>
            </a:r>
            <a:endParaRPr lang="tr-TR" dirty="0"/>
          </a:p>
        </p:txBody>
      </p:sp>
      <p:pic>
        <p:nvPicPr>
          <p:cNvPr id="12" name="İçerik Yer Tutucusu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254966"/>
            <a:ext cx="10515600" cy="296002"/>
          </a:xfrm>
          <a:prstGeom prst="rect">
            <a:avLst/>
          </a:prstGeom>
          <a:noFill/>
          <a:ln>
            <a:noFill/>
          </a:ln>
        </p:spPr>
      </p:pic>
      <p:pic>
        <p:nvPicPr>
          <p:cNvPr id="13" name="Resim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673566"/>
            <a:ext cx="2344420" cy="3581400"/>
          </a:xfrm>
          <a:prstGeom prst="rect">
            <a:avLst/>
          </a:prstGeom>
          <a:noFill/>
          <a:ln>
            <a:noFill/>
          </a:ln>
        </p:spPr>
      </p:pic>
      <p:pic>
        <p:nvPicPr>
          <p:cNvPr id="14" name="İçerik Yer Tutucusu 13"/>
          <p:cNvPicPr>
            <a:picLocks noGrp="1"/>
          </p:cNvPicPr>
          <p:nvPr>
            <p:ph sz="half" idx="2"/>
          </p:nvPr>
        </p:nvPicPr>
        <p:blipFill>
          <a:blip r:embed="rId4" cstate="print"/>
          <a:srcRect/>
          <a:stretch>
            <a:fillRect/>
          </a:stretch>
        </p:blipFill>
        <p:spPr bwMode="auto">
          <a:xfrm>
            <a:off x="6172199" y="2946841"/>
            <a:ext cx="5181600" cy="3238500"/>
          </a:xfrm>
          <a:prstGeom prst="rect">
            <a:avLst/>
          </a:prstGeom>
          <a:noFill/>
          <a:ln w="9525">
            <a:noFill/>
            <a:miter lim="800000"/>
            <a:headEnd/>
            <a:tailEnd/>
          </a:ln>
        </p:spPr>
      </p:pic>
      <p:sp>
        <p:nvSpPr>
          <p:cNvPr id="15" name="İçerik Yer Tutucusu 14"/>
          <p:cNvSpPr>
            <a:spLocks noGrp="1"/>
          </p:cNvSpPr>
          <p:nvPr>
            <p:ph sz="half" idx="1"/>
          </p:nvPr>
        </p:nvSpPr>
        <p:spPr>
          <a:xfrm>
            <a:off x="3809576" y="4006321"/>
            <a:ext cx="1735667" cy="1119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20" name="Metin Yer Tutucusu 4"/>
          <p:cNvSpPr txBox="1">
            <a:spLocks/>
          </p:cNvSpPr>
          <p:nvPr/>
        </p:nvSpPr>
        <p:spPr>
          <a:xfrm>
            <a:off x="838200" y="1825625"/>
            <a:ext cx="105156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Sırasıyla </a:t>
            </a:r>
            <a:r>
              <a:rPr lang="tr-TR" b="1" dirty="0" smtClean="0"/>
              <a:t>Başlat</a:t>
            </a:r>
            <a:r>
              <a:rPr lang="tr-TR" dirty="0" smtClean="0"/>
              <a:t> &gt; </a:t>
            </a:r>
            <a:r>
              <a:rPr lang="tr-TR" b="1" dirty="0" smtClean="0"/>
              <a:t>Aygıtlar ve Yazıcılar </a:t>
            </a:r>
            <a:r>
              <a:rPr lang="tr-TR" dirty="0" smtClean="0"/>
              <a:t>Seçilir.</a:t>
            </a:r>
            <a:endParaRPr lang="tr-TR" dirty="0"/>
          </a:p>
        </p:txBody>
      </p:sp>
      <p:sp>
        <p:nvSpPr>
          <p:cNvPr id="21" name="Dikdörtgen 20"/>
          <p:cNvSpPr/>
          <p:nvPr/>
        </p:nvSpPr>
        <p:spPr>
          <a:xfrm>
            <a:off x="838200" y="6278790"/>
            <a:ext cx="438150" cy="27217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22" name="Dikdörtgen 21"/>
          <p:cNvSpPr/>
          <p:nvPr/>
        </p:nvSpPr>
        <p:spPr>
          <a:xfrm>
            <a:off x="2307519" y="4533900"/>
            <a:ext cx="865576" cy="17145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1" name="Resim 10"/>
          <p:cNvPicPr>
            <a:picLocks noChangeAspect="1"/>
          </p:cNvPicPr>
          <p:nvPr/>
        </p:nvPicPr>
        <p:blipFill rotWithShape="1">
          <a:blip r:embed="rId6"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6" name="Resim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355014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-2</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Ayarlanmak istenilen yazıcı üzerinde </a:t>
            </a:r>
            <a:r>
              <a:rPr lang="tr-TR" dirty="0" err="1" smtClean="0"/>
              <a:t>Sağt</a:t>
            </a:r>
            <a:r>
              <a:rPr lang="tr-TR" dirty="0" smtClean="0"/>
              <a:t> Tuş Tıklanır – Yazıcı özellikleri seçilir.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9" name="İçerik Yer Tutucusu 8"/>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1" name="İçerik Yer Tutucusu 10"/>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pic>
        <p:nvPicPr>
          <p:cNvPr id="13" name="Resim 12"/>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4" name="Resim 13"/>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45472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-2</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Bağlantı Noktası Sekmesi Seçilir.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3" name="İçerik Yer Tutucusu 12"/>
          <p:cNvPicPr>
            <a:picLocks noGrp="1"/>
          </p:cNvPicPr>
          <p:nvPr>
            <p:ph sz="half" idx="1"/>
          </p:nvPr>
        </p:nvPicPr>
        <p:blipFill>
          <a:blip r:embed="rId2" cstate="print"/>
          <a:srcRect/>
          <a:stretch>
            <a:fillRect/>
          </a:stretch>
        </p:blipFill>
        <p:spPr bwMode="auto">
          <a:xfrm>
            <a:off x="825500" y="2388610"/>
            <a:ext cx="5181600" cy="3238500"/>
          </a:xfrm>
          <a:prstGeom prst="rect">
            <a:avLst/>
          </a:prstGeom>
          <a:noFill/>
          <a:ln w="9525">
            <a:noFill/>
            <a:miter lim="800000"/>
            <a:headEnd/>
            <a:tailEnd/>
          </a:ln>
        </p:spPr>
      </p:pic>
      <p:pic>
        <p:nvPicPr>
          <p:cNvPr id="14" name="İçerik Yer Tutucusu 13"/>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sp>
        <p:nvSpPr>
          <p:cNvPr id="3" name="Dikdörtgen 2"/>
          <p:cNvSpPr/>
          <p:nvPr/>
        </p:nvSpPr>
        <p:spPr>
          <a:xfrm>
            <a:off x="2497666" y="3142167"/>
            <a:ext cx="355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6" name="Resim 15"/>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7" name="Resi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4281159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-2</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Yazıcı Bağlantı Noktası Seçilir ve Bağlantı Noktası Yapılandır Seçilir.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 name="Dikdörtgen 2"/>
          <p:cNvSpPr/>
          <p:nvPr/>
        </p:nvSpPr>
        <p:spPr>
          <a:xfrm>
            <a:off x="2650066" y="3171825"/>
            <a:ext cx="355600"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İçerik Yer Tutucusu 9"/>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1" name="İçerik Yer Tutucusu 10"/>
          <p:cNvPicPr>
            <a:picLocks noGrp="1"/>
          </p:cNvPicPr>
          <p:nvPr>
            <p:ph sz="half" idx="2"/>
          </p:nvPr>
        </p:nvPicPr>
        <p:blipFill>
          <a:blip r:embed="rId2" cstate="print"/>
          <a:srcRect/>
          <a:stretch>
            <a:fillRect/>
          </a:stretch>
        </p:blipFill>
        <p:spPr bwMode="auto">
          <a:xfrm>
            <a:off x="6172200" y="2382044"/>
            <a:ext cx="5181600" cy="3238500"/>
          </a:xfrm>
          <a:prstGeom prst="rect">
            <a:avLst/>
          </a:prstGeom>
          <a:noFill/>
          <a:ln w="9525">
            <a:noFill/>
            <a:miter lim="800000"/>
            <a:headEnd/>
            <a:tailEnd/>
          </a:ln>
        </p:spPr>
      </p:pic>
      <p:sp>
        <p:nvSpPr>
          <p:cNvPr id="12" name="Dikdörtgen 11"/>
          <p:cNvSpPr/>
          <p:nvPr/>
        </p:nvSpPr>
        <p:spPr>
          <a:xfrm>
            <a:off x="2214032" y="4158167"/>
            <a:ext cx="1608668" cy="17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77766" y="4475666"/>
            <a:ext cx="740834" cy="197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7" name="Resim 1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8" name="Resi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869427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-2</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Daha önceden belirlenen yazıcı IP adresi ve Ağ Alt Maskesi girilir Tamam işaretlenir.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3" name="İçerik Yer Tutucusu 12"/>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4" name="İçerik Yer Tutucusu 13"/>
          <p:cNvPicPr>
            <a:picLocks noGrp="1"/>
          </p:cNvPicPr>
          <p:nvPr>
            <p:ph sz="half" idx="2"/>
          </p:nvPr>
        </p:nvPicPr>
        <p:blipFill>
          <a:blip r:embed="rId3" cstate="print"/>
          <a:srcRect/>
          <a:stretch>
            <a:fillRect/>
          </a:stretch>
        </p:blipFill>
        <p:spPr bwMode="auto">
          <a:xfrm>
            <a:off x="6157913" y="2393156"/>
            <a:ext cx="5181600" cy="3238500"/>
          </a:xfrm>
          <a:prstGeom prst="rect">
            <a:avLst/>
          </a:prstGeom>
          <a:noFill/>
          <a:ln w="9525">
            <a:noFill/>
            <a:miter lim="800000"/>
            <a:headEnd/>
            <a:tailEnd/>
          </a:ln>
        </p:spPr>
      </p:pic>
      <p:sp>
        <p:nvSpPr>
          <p:cNvPr id="15" name="Dikdörtgen 14"/>
          <p:cNvSpPr/>
          <p:nvPr/>
        </p:nvSpPr>
        <p:spPr>
          <a:xfrm>
            <a:off x="2865966" y="3588972"/>
            <a:ext cx="1109134" cy="286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3327400" y="5040488"/>
            <a:ext cx="419100" cy="143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8737600" y="4932984"/>
            <a:ext cx="419100" cy="1434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22" name="Resim 21"/>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23" name="Resim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944378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1. İlk Defa Bilgisayara </a:t>
            </a:r>
            <a:r>
              <a:rPr lang="tr-TR" dirty="0" smtClean="0"/>
              <a:t>Kurulması/Tanıtılması -2</a:t>
            </a:r>
            <a:endParaRPr lang="tr-TR" dirty="0"/>
          </a:p>
        </p:txBody>
      </p:sp>
      <p:sp>
        <p:nvSpPr>
          <p:cNvPr id="20" name="Metin Yer Tutucusu 4"/>
          <p:cNvSpPr txBox="1">
            <a:spLocks/>
          </p:cNvSpPr>
          <p:nvPr/>
        </p:nvSpPr>
        <p:spPr>
          <a:xfrm>
            <a:off x="825500" y="1825625"/>
            <a:ext cx="10528300" cy="499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Yazıcıya başarıyla tanıtılmış olur.</a:t>
            </a:r>
            <a:endParaRPr lang="tr-TR" dirty="0"/>
          </a:p>
        </p:txBody>
      </p:sp>
      <p:sp>
        <p:nvSpPr>
          <p:cNvPr id="4" name="Yukarı Bükülü Ok 3"/>
          <p:cNvSpPr/>
          <p:nvPr/>
        </p:nvSpPr>
        <p:spPr>
          <a:xfrm>
            <a:off x="4741333" y="5983111"/>
            <a:ext cx="2540000" cy="6547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Dikdörtgen 5"/>
          <p:cNvSpPr/>
          <p:nvPr/>
        </p:nvSpPr>
        <p:spPr>
          <a:xfrm>
            <a:off x="1154994" y="2588331"/>
            <a:ext cx="282223" cy="1241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10" name="İçerik Yer Tutucusu 9"/>
          <p:cNvPicPr>
            <a:picLocks noGrp="1"/>
          </p:cNvPicPr>
          <p:nvPr>
            <p:ph sz="half" idx="1"/>
          </p:nvPr>
        </p:nvPicPr>
        <p:blipFill>
          <a:blip r:embed="rId2" cstate="print"/>
          <a:srcRect/>
          <a:stretch>
            <a:fillRect/>
          </a:stretch>
        </p:blipFill>
        <p:spPr bwMode="auto">
          <a:xfrm>
            <a:off x="838200" y="2382044"/>
            <a:ext cx="5181600" cy="3238500"/>
          </a:xfrm>
          <a:prstGeom prst="rect">
            <a:avLst/>
          </a:prstGeom>
          <a:noFill/>
          <a:ln w="9525">
            <a:noFill/>
            <a:miter lim="800000"/>
            <a:headEnd/>
            <a:tailEnd/>
          </a:ln>
        </p:spPr>
      </p:pic>
      <p:pic>
        <p:nvPicPr>
          <p:cNvPr id="12" name="İçerik Yer Tutucusu 11"/>
          <p:cNvPicPr>
            <a:picLocks noGrp="1"/>
          </p:cNvPicPr>
          <p:nvPr>
            <p:ph sz="half" idx="2"/>
          </p:nvPr>
        </p:nvPicPr>
        <p:blipFill>
          <a:blip r:embed="rId3" cstate="print"/>
          <a:srcRect/>
          <a:stretch>
            <a:fillRect/>
          </a:stretch>
        </p:blipFill>
        <p:spPr bwMode="auto">
          <a:xfrm>
            <a:off x="6172200" y="2382044"/>
            <a:ext cx="5181600" cy="3238500"/>
          </a:xfrm>
          <a:prstGeom prst="rect">
            <a:avLst/>
          </a:prstGeom>
          <a:noFill/>
          <a:ln w="9525">
            <a:noFill/>
            <a:miter lim="800000"/>
            <a:headEnd/>
            <a:tailEnd/>
          </a:ln>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1" name="Resim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373402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smtClean="0"/>
              <a:t>Fatih VPN </a:t>
            </a:r>
            <a:r>
              <a:rPr lang="tr-TR" dirty="0" err="1" smtClean="0"/>
              <a:t>Konica</a:t>
            </a:r>
            <a:r>
              <a:rPr lang="tr-TR" dirty="0" smtClean="0"/>
              <a:t> </a:t>
            </a:r>
            <a:r>
              <a:rPr lang="tr-TR" dirty="0" err="1" smtClean="0"/>
              <a:t>Minolta</a:t>
            </a:r>
            <a:r>
              <a:rPr lang="tr-TR" dirty="0" smtClean="0"/>
              <a:t> Çok Fonksiyonlu Yazıcı Ayarları</a:t>
            </a:r>
            <a:endParaRPr lang="tr-TR" dirty="0"/>
          </a:p>
        </p:txBody>
      </p:sp>
      <p:sp>
        <p:nvSpPr>
          <p:cNvPr id="3" name="Alt Başlık 2"/>
          <p:cNvSpPr>
            <a:spLocks noGrp="1"/>
          </p:cNvSpPr>
          <p:nvPr>
            <p:ph type="subTitle" idx="1"/>
          </p:nvPr>
        </p:nvSpPr>
        <p:spPr/>
        <p:txBody>
          <a:bodyPr/>
          <a:lstStyle/>
          <a:p>
            <a:r>
              <a:rPr lang="tr-TR" dirty="0"/>
              <a:t>Bu doküman Fatih Projesi Kapsamında okullara dağıtılan </a:t>
            </a:r>
            <a:r>
              <a:rPr lang="tr-TR" dirty="0" err="1"/>
              <a:t>Konica</a:t>
            </a:r>
            <a:r>
              <a:rPr lang="tr-TR" dirty="0"/>
              <a:t> </a:t>
            </a:r>
            <a:r>
              <a:rPr lang="tr-TR" dirty="0" err="1"/>
              <a:t>Minolta</a:t>
            </a:r>
            <a:r>
              <a:rPr lang="tr-TR" dirty="0"/>
              <a:t> Çok Fonksiyonlu Yazıcı’yı yine fatih projesi kapsamında okullara Bağlanan Fatih VPN ağına dahil etmek amacıyla hazırlanmıştır</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06" y="4744554"/>
            <a:ext cx="1859727" cy="1845848"/>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4893718" y="192208"/>
            <a:ext cx="2404564" cy="138587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6302" y="5389895"/>
            <a:ext cx="2880861" cy="555166"/>
          </a:xfrm>
          <a:prstGeom prst="rect">
            <a:avLst/>
          </a:prstGeom>
        </p:spPr>
      </p:pic>
    </p:spTree>
    <p:extLst>
      <p:ext uri="{BB962C8B-B14F-4D97-AF65-F5344CB8AC3E}">
        <p14:creationId xmlns:p14="http://schemas.microsoft.com/office/powerpoint/2010/main" val="47648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 Adım</a:t>
            </a:r>
            <a:endParaRPr lang="tr-TR" dirty="0"/>
          </a:p>
        </p:txBody>
      </p:sp>
      <p:pic>
        <p:nvPicPr>
          <p:cNvPr id="5" name="İçerik Yer Tutucusu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638026"/>
            <a:ext cx="10515600" cy="296002"/>
          </a:xfrm>
          <a:prstGeom prst="rect">
            <a:avLst/>
          </a:prstGeom>
          <a:noFill/>
          <a:ln>
            <a:noFill/>
          </a:ln>
        </p:spPr>
      </p:pic>
      <p:sp>
        <p:nvSpPr>
          <p:cNvPr id="6" name="İçerik Yer Tutucusu 2"/>
          <p:cNvSpPr txBox="1">
            <a:spLocks/>
          </p:cNvSpPr>
          <p:nvPr/>
        </p:nvSpPr>
        <p:spPr>
          <a:xfrm>
            <a:off x="838200" y="1825625"/>
            <a:ext cx="10515600" cy="1005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Programları ve Dosyaları ara bölümüne “CMD” yazıp </a:t>
            </a:r>
            <a:r>
              <a:rPr lang="tr-TR" dirty="0" err="1"/>
              <a:t>enter</a:t>
            </a:r>
            <a:r>
              <a:rPr lang="tr-TR" dirty="0"/>
              <a:t> tuşuna basılır yada mercek resmine tıklanır.</a:t>
            </a: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2123641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2. Adım</a:t>
            </a:r>
            <a:endParaRPr lang="tr-TR" dirty="0"/>
          </a:p>
        </p:txBody>
      </p:sp>
      <p:sp>
        <p:nvSpPr>
          <p:cNvPr id="3" name="İçerik Yer Tutucusu 2"/>
          <p:cNvSpPr>
            <a:spLocks noGrp="1"/>
          </p:cNvSpPr>
          <p:nvPr>
            <p:ph idx="1"/>
          </p:nvPr>
        </p:nvSpPr>
        <p:spPr>
          <a:xfrm>
            <a:off x="838200" y="1825625"/>
            <a:ext cx="10515600" cy="1005710"/>
          </a:xfrm>
        </p:spPr>
        <p:txBody>
          <a:bodyPr>
            <a:normAutofit fontScale="92500" lnSpcReduction="20000"/>
          </a:bodyPr>
          <a:lstStyle/>
          <a:p>
            <a:r>
              <a:rPr lang="tr-TR" dirty="0" smtClean="0"/>
              <a:t>Programları ve Dosyaları ara bölümüne “CMD” yazıp </a:t>
            </a:r>
            <a:r>
              <a:rPr lang="tr-TR" dirty="0" err="1" smtClean="0"/>
              <a:t>enter</a:t>
            </a:r>
            <a:r>
              <a:rPr lang="tr-TR" dirty="0" smtClean="0"/>
              <a:t> tuşuna basılır yada mercek resmine tıklanır.</a:t>
            </a:r>
            <a:br>
              <a:rPr lang="tr-TR" dirty="0" smtClean="0"/>
            </a:br>
            <a:endParaRPr lang="tr-TR" dirty="0"/>
          </a:p>
        </p:txBody>
      </p:sp>
      <p:pic>
        <p:nvPicPr>
          <p:cNvPr id="5" name="İçerik Yer Tutucusu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6254966"/>
            <a:ext cx="10515600" cy="296002"/>
          </a:xfrm>
          <a:prstGeom prst="rect">
            <a:avLst/>
          </a:prstGeom>
          <a:noFill/>
          <a:ln>
            <a:noFill/>
          </a:ln>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673566"/>
            <a:ext cx="2344420" cy="3581400"/>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5128982" y="2617368"/>
            <a:ext cx="2352675" cy="3693795"/>
          </a:xfrm>
          <a:prstGeom prst="rect">
            <a:avLst/>
          </a:prstGeom>
          <a:noFill/>
          <a:ln>
            <a:noFill/>
          </a:ln>
        </p:spPr>
      </p:pic>
      <p:sp>
        <p:nvSpPr>
          <p:cNvPr id="8" name="Sağ Ok 7"/>
          <p:cNvSpPr/>
          <p:nvPr/>
        </p:nvSpPr>
        <p:spPr>
          <a:xfrm>
            <a:off x="3558448" y="4351663"/>
            <a:ext cx="1200839" cy="418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10" name="Resim 9"/>
          <p:cNvPicPr>
            <a:picLocks noChangeAspect="1"/>
          </p:cNvPicPr>
          <p:nvPr/>
        </p:nvPicPr>
        <p:blipFill rotWithShape="1">
          <a:blip r:embed="rId6"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11" name="Resi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43051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Adım </a:t>
            </a:r>
            <a:endParaRPr lang="tr-TR" dirty="0"/>
          </a:p>
        </p:txBody>
      </p:sp>
      <p:sp>
        <p:nvSpPr>
          <p:cNvPr id="3" name="İçerik Yer Tutucusu 2"/>
          <p:cNvSpPr>
            <a:spLocks noGrp="1"/>
          </p:cNvSpPr>
          <p:nvPr>
            <p:ph idx="1"/>
          </p:nvPr>
        </p:nvSpPr>
        <p:spPr>
          <a:xfrm>
            <a:off x="838200" y="1825625"/>
            <a:ext cx="10515600" cy="752322"/>
          </a:xfrm>
        </p:spPr>
        <p:txBody>
          <a:bodyPr/>
          <a:lstStyle/>
          <a:p>
            <a:r>
              <a:rPr lang="tr-TR" dirty="0" smtClean="0"/>
              <a:t>Komut </a:t>
            </a:r>
            <a:r>
              <a:rPr lang="tr-TR" dirty="0"/>
              <a:t>satırına “</a:t>
            </a:r>
            <a:r>
              <a:rPr lang="tr-TR" dirty="0" err="1"/>
              <a:t>ipconfig</a:t>
            </a:r>
            <a:r>
              <a:rPr lang="tr-TR" dirty="0"/>
              <a:t>” yazıp </a:t>
            </a:r>
            <a:r>
              <a:rPr lang="tr-TR" dirty="0" err="1"/>
              <a:t>enter</a:t>
            </a:r>
            <a:r>
              <a:rPr lang="tr-TR" dirty="0"/>
              <a:t> tuşuna basılır.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267226" y="2401104"/>
            <a:ext cx="9595405" cy="4231050"/>
          </a:xfrm>
          <a:prstGeom prst="rect">
            <a:avLst/>
          </a:prstGeom>
          <a:noFill/>
          <a:ln>
            <a:noFill/>
          </a:ln>
        </p:spPr>
      </p:pic>
      <p:sp>
        <p:nvSpPr>
          <p:cNvPr id="5" name="Metin kutusu 4"/>
          <p:cNvSpPr txBox="1"/>
          <p:nvPr/>
        </p:nvSpPr>
        <p:spPr>
          <a:xfrm>
            <a:off x="2456762" y="3051672"/>
            <a:ext cx="929998" cy="369332"/>
          </a:xfrm>
          <a:prstGeom prst="rect">
            <a:avLst/>
          </a:prstGeom>
          <a:noFill/>
        </p:spPr>
        <p:txBody>
          <a:bodyPr wrap="none" rtlCol="0">
            <a:spAutoFit/>
          </a:bodyPr>
          <a:lstStyle/>
          <a:p>
            <a:r>
              <a:rPr lang="tr-TR" dirty="0" err="1" smtClean="0">
                <a:solidFill>
                  <a:schemeClr val="accent4">
                    <a:lumMod val="60000"/>
                    <a:lumOff val="40000"/>
                  </a:schemeClr>
                </a:solidFill>
              </a:rPr>
              <a:t>ipconfig</a:t>
            </a:r>
            <a:endParaRPr lang="tr-TR" dirty="0">
              <a:solidFill>
                <a:schemeClr val="accent4">
                  <a:lumMod val="60000"/>
                  <a:lumOff val="40000"/>
                </a:schemeClr>
              </a:solidFill>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94286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Adım</a:t>
            </a:r>
            <a:endParaRPr lang="tr-TR"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9271" y="2712884"/>
            <a:ext cx="8333457" cy="3921177"/>
          </a:xfrm>
          <a:prstGeom prst="rect">
            <a:avLst/>
          </a:prstGeom>
          <a:noFill/>
          <a:ln>
            <a:noFill/>
          </a:ln>
        </p:spPr>
      </p:pic>
      <p:sp>
        <p:nvSpPr>
          <p:cNvPr id="5" name="İçerik Yer Tutucusu 2"/>
          <p:cNvSpPr txBox="1">
            <a:spLocks/>
          </p:cNvSpPr>
          <p:nvPr/>
        </p:nvSpPr>
        <p:spPr>
          <a:xfrm>
            <a:off x="838200" y="1825625"/>
            <a:ext cx="10515600" cy="752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Bilgisayarın ip tablosu </a:t>
            </a:r>
            <a:r>
              <a:rPr lang="tr-TR" dirty="0" smtClean="0"/>
              <a:t>listelenmiştir.</a:t>
            </a:r>
            <a:endParaRPr lang="tr-TR" dirty="0"/>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339762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5. Adım</a:t>
            </a:r>
            <a:endParaRPr lang="tr-TR" dirty="0"/>
          </a:p>
        </p:txBody>
      </p:sp>
      <p:sp>
        <p:nvSpPr>
          <p:cNvPr id="5" name="İçerik Yer Tutucusu 4"/>
          <p:cNvSpPr>
            <a:spLocks noGrp="1"/>
          </p:cNvSpPr>
          <p:nvPr>
            <p:ph idx="1"/>
          </p:nvPr>
        </p:nvSpPr>
        <p:spPr>
          <a:xfrm>
            <a:off x="838200" y="1825625"/>
            <a:ext cx="10515600" cy="2559088"/>
          </a:xfrm>
        </p:spPr>
        <p:txBody>
          <a:bodyPr/>
          <a:lstStyle/>
          <a:p>
            <a:r>
              <a:rPr lang="tr-TR" dirty="0"/>
              <a:t>İP bloğuna bakılarak çok fonksiyonlu yazıcıya verilecek ip adresi belirleme işlemi yapılır. Burada dikkat edilmesi gereken nokta ip çakışması yaşanmaması için ip bloğunun son ip adresi belirlenir. Örnekte bilgisayarın ip adresi 10.135.2.211 olduğu görülmekte, çok fonksiyonlu yazıcı için verilecek ip adresi 10.135.2.254 olarak düşünülmelidir.</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1383660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r>
              <a:rPr lang="tr-TR" b="1" dirty="0" smtClean="0">
                <a:solidFill>
                  <a:srgbClr val="FF0000"/>
                </a:solidFill>
              </a:rPr>
              <a:t>2. Aşama</a:t>
            </a:r>
            <a:r>
              <a:rPr lang="tr-TR" b="1" dirty="0" smtClean="0"/>
              <a:t/>
            </a:r>
            <a:br>
              <a:rPr lang="tr-TR" b="1" dirty="0" smtClean="0"/>
            </a:br>
            <a:r>
              <a:rPr lang="tr-TR" b="1" dirty="0" smtClean="0"/>
              <a:t>Fatih </a:t>
            </a:r>
            <a:r>
              <a:rPr lang="tr-TR" b="1" dirty="0"/>
              <a:t>Projesi Kapsamında Dağıtılan </a:t>
            </a:r>
            <a:r>
              <a:rPr lang="tr-TR" b="1" dirty="0" err="1"/>
              <a:t>Konica</a:t>
            </a:r>
            <a:r>
              <a:rPr lang="tr-TR" b="1" dirty="0"/>
              <a:t> </a:t>
            </a:r>
            <a:r>
              <a:rPr lang="tr-TR" b="1" dirty="0" err="1"/>
              <a:t>Minolta</a:t>
            </a:r>
            <a:r>
              <a:rPr lang="tr-TR" b="1" dirty="0"/>
              <a:t> </a:t>
            </a:r>
            <a:r>
              <a:rPr lang="tr-TR" b="1" dirty="0" smtClean="0"/>
              <a:t>Yazıcının Ağ Ayarlarının Yapılması</a:t>
            </a:r>
            <a:endParaRPr lang="tr-TR" dirty="0"/>
          </a:p>
        </p:txBody>
      </p:sp>
      <p:sp>
        <p:nvSpPr>
          <p:cNvPr id="5" name="Metin Yer Tutucusu 4"/>
          <p:cNvSpPr>
            <a:spLocks noGrp="1"/>
          </p:cNvSpPr>
          <p:nvPr>
            <p:ph type="body" idx="1"/>
          </p:nvPr>
        </p:nvSpPr>
        <p:spPr/>
        <p:txBody>
          <a:bodyPr/>
          <a:lstStyle/>
          <a:p>
            <a:endParaRPr lang="tr-T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r="46133"/>
          <a:stretch/>
        </p:blipFill>
        <p:spPr>
          <a:xfrm>
            <a:off x="5399653" y="-4176"/>
            <a:ext cx="1379994" cy="795361"/>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11658" t="11833" r="16751" b="18461"/>
          <a:stretch/>
        </p:blipFill>
        <p:spPr>
          <a:xfrm>
            <a:off x="279401" y="-6349"/>
            <a:ext cx="755650" cy="730250"/>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613" y="237241"/>
            <a:ext cx="1621751" cy="312525"/>
          </a:xfrm>
          <a:prstGeom prst="rect">
            <a:avLst/>
          </a:prstGeom>
        </p:spPr>
      </p:pic>
    </p:spTree>
    <p:extLst>
      <p:ext uri="{BB962C8B-B14F-4D97-AF65-F5344CB8AC3E}">
        <p14:creationId xmlns:p14="http://schemas.microsoft.com/office/powerpoint/2010/main" val="80562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732</Words>
  <Application>Microsoft Office PowerPoint</Application>
  <PresentationFormat>Özel</PresentationFormat>
  <Paragraphs>77</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Office Teması</vt:lpstr>
      <vt:lpstr>Fatih VPN Konica Minolta Çok Fonksiyonlu Yazıcı Ayarları</vt:lpstr>
      <vt:lpstr>1. Aşama İP Adresinin Belirlenmesi</vt:lpstr>
      <vt:lpstr>İP Adresinin Belirlenmesi</vt:lpstr>
      <vt:lpstr>1. Adım</vt:lpstr>
      <vt:lpstr>2. Adım</vt:lpstr>
      <vt:lpstr>3. Adım </vt:lpstr>
      <vt:lpstr>4. Adım</vt:lpstr>
      <vt:lpstr>5. Adım</vt:lpstr>
      <vt:lpstr>2. Aşama Fatih Projesi Kapsamında Dağıtılan Konica Minolta Yazıcının Ağ Ayarlarının Yapılması</vt:lpstr>
      <vt:lpstr>1. Adım</vt:lpstr>
      <vt:lpstr>2. Adım</vt:lpstr>
      <vt:lpstr>3. Adım</vt:lpstr>
      <vt:lpstr>4. Adım</vt:lpstr>
      <vt:lpstr>5. Adım</vt:lpstr>
      <vt:lpstr>PowerPoint Sunusu</vt:lpstr>
      <vt:lpstr>PowerPoint Sunusu</vt:lpstr>
      <vt:lpstr>PowerPoint Sunusu</vt:lpstr>
      <vt:lpstr>PowerPoint Sunusu</vt:lpstr>
      <vt:lpstr>PowerPoint Sunusu</vt:lpstr>
      <vt:lpstr>PowerPoint Sunusu</vt:lpstr>
      <vt:lpstr>PowerPoint Sunusu</vt:lpstr>
      <vt:lpstr>3. Aşama Fatih Projesi Kapsamında Dağıtılan Konica Minolta Yazıcının Bilgisayara Kurulumu</vt:lpstr>
      <vt:lpstr>Konica Minolta Çok Fonksiyonlu Yazıcının Bilgisayara Kurulması/Tanıtılması</vt:lpstr>
      <vt:lpstr>1. İlk Defa Bilgisayara Kurulması/Tanıtılması -1</vt:lpstr>
      <vt:lpstr>1. İlk Defa Bilgisayara Kurulması/Tanıtılması -1</vt:lpstr>
      <vt:lpstr>1. İlk Defa Bilgisayara Kurulması/Tanıtılması -1</vt:lpstr>
      <vt:lpstr>1. İlk Defa Bilgisayara Kurulması/Tanıtılması -1</vt:lpstr>
      <vt:lpstr>1. İlk Defa Bilgisayara Kurulması/Tanıtılması -1</vt:lpstr>
      <vt:lpstr>1. İlk Defa Bilgisayara Kurulması/Tanıtılması -1</vt:lpstr>
      <vt:lpstr>1. İlk Defa Bilgisayara Kurulması/Tanıtılması -1</vt:lpstr>
      <vt:lpstr>1. İlk Defa Bilgisayara Kurulması/Tanıtılması -1</vt:lpstr>
      <vt:lpstr>1. İlk Defa Bilgisayara Kurulması/Tanıtılması -2</vt:lpstr>
      <vt:lpstr>1. İlk Defa Bilgisayara Kurulması/Tanıtılması -2</vt:lpstr>
      <vt:lpstr>1. İlk Defa Bilgisayara Kurulması/Tanıtılması -2</vt:lpstr>
      <vt:lpstr>1. İlk Defa Bilgisayara Kurulması/Tanıtılması -2</vt:lpstr>
      <vt:lpstr>1. İlk Defa Bilgisayara Kurulması/Tanıtılması -2</vt:lpstr>
      <vt:lpstr>1. İlk Defa Bilgisayara Kurulması/Tanıtılması -2</vt:lpstr>
      <vt:lpstr>Fatih VPN Konica Minolta Çok Fonksiyonlu Yazıcı Ayarları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Fatih VPN Konika Minolta Çok Fonksiyonlu Yazıcı Ayarları</dc:title>
  <dc:creator>Mustafa Murat COŞKUN</dc:creator>
  <cp:lastModifiedBy>Kenan</cp:lastModifiedBy>
  <cp:revision>18</cp:revision>
  <dcterms:created xsi:type="dcterms:W3CDTF">2015-10-22T13:15:50Z</dcterms:created>
  <dcterms:modified xsi:type="dcterms:W3CDTF">2015-12-17T08:31:12Z</dcterms:modified>
</cp:coreProperties>
</file>