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60"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Lst>
  <p:sldSz cx="9144000" cy="6858000" type="screen4x3"/>
  <p:notesSz cx="7102475" cy="102346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tr-TR"/>
          </a:p>
        </p:txBody>
      </p:sp>
      <p:sp>
        <p:nvSpPr>
          <p:cNvPr id="3" name="Veri Yer Tutucusu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463D50D8-953E-4C44-94BB-AA7C50984F9A}" type="datetimeFigureOut">
              <a:rPr lang="tr-TR" smtClean="0"/>
              <a:t>13.01.2015</a:t>
            </a:fld>
            <a:endParaRPr lang="tr-TR"/>
          </a:p>
        </p:txBody>
      </p:sp>
      <p:sp>
        <p:nvSpPr>
          <p:cNvPr id="4" name="Slayt Görüntüsü Yer Tutucusu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tr-TR"/>
          </a:p>
        </p:txBody>
      </p:sp>
      <p:sp>
        <p:nvSpPr>
          <p:cNvPr id="5" name="Not Yer Tutucusu 4"/>
          <p:cNvSpPr>
            <a:spLocks noGrp="1"/>
          </p:cNvSpPr>
          <p:nvPr>
            <p:ph type="body" sz="quarter" idx="3"/>
          </p:nvPr>
        </p:nvSpPr>
        <p:spPr>
          <a:xfrm>
            <a:off x="710248" y="4861441"/>
            <a:ext cx="5681980" cy="4605576"/>
          </a:xfrm>
          <a:prstGeom prst="rect">
            <a:avLst/>
          </a:prstGeom>
        </p:spPr>
        <p:txBody>
          <a:bodyPr vert="horz" lIns="99066" tIns="49533" rIns="99066" bIns="49533"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tr-TR"/>
          </a:p>
        </p:txBody>
      </p:sp>
      <p:sp>
        <p:nvSpPr>
          <p:cNvPr id="7" name="Slayt Numarası Yer Tutucusu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D8C2CA52-83BA-45A9-97A5-8CBFE335A823}" type="slidenum">
              <a:rPr lang="tr-TR" smtClean="0"/>
              <a:t>‹#›</a:t>
            </a:fld>
            <a:endParaRPr lang="tr-TR"/>
          </a:p>
        </p:txBody>
      </p:sp>
    </p:spTree>
    <p:extLst>
      <p:ext uri="{BB962C8B-B14F-4D97-AF65-F5344CB8AC3E}">
        <p14:creationId xmlns:p14="http://schemas.microsoft.com/office/powerpoint/2010/main" val="390253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r>
              <a:rPr lang="tr-TR" dirty="0" smtClean="0"/>
              <a:t>GELİR-GİDER İŞLEMLERİ DEFTERE KAYIT YAPILIRKEN</a:t>
            </a:r>
            <a:r>
              <a:rPr lang="tr-TR" baseline="0" dirty="0" smtClean="0"/>
              <a:t>;</a:t>
            </a:r>
          </a:p>
          <a:p>
            <a:pPr marL="371498" indent="-371498">
              <a:buAutoNum type="arabicPeriod"/>
            </a:pPr>
            <a:r>
              <a:rPr lang="tr-TR" baseline="0" dirty="0" smtClean="0"/>
              <a:t>DEFTERİN SOL TARAFI GELİR KISMINA ELDE EDİLEN GELİRLERİN SIRA NUMARASI, TARİHİ, EVRAK NUMARASI, GELİRİN TÜRÜ VE TUTARI YAZILIR.</a:t>
            </a:r>
          </a:p>
          <a:p>
            <a:pPr marL="371498" indent="-371498">
              <a:buAutoNum type="arabicPeriod"/>
            </a:pPr>
            <a:r>
              <a:rPr lang="tr-TR" baseline="0" dirty="0" smtClean="0"/>
              <a:t>DEFTERİN SAĞ TARAFINA GİDER KISMINA YAPILAN HARCAMALARA AİT FATURA BİLGİLERİ YAZILIR. BUNLAR FATURA NUMARASI, FATURA TARİHİ, ALICI VEYA FİRMA ADI VE FATURA NET TUTARI YAZILIR.</a:t>
            </a:r>
          </a:p>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a:t>
            </a:fld>
            <a:endParaRPr lang="tr-TR"/>
          </a:p>
        </p:txBody>
      </p:sp>
    </p:spTree>
    <p:extLst>
      <p:ext uri="{BB962C8B-B14F-4D97-AF65-F5344CB8AC3E}">
        <p14:creationId xmlns:p14="http://schemas.microsoft.com/office/powerpoint/2010/main" val="3714535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17</a:t>
            </a:fld>
            <a:endParaRPr lang="tr-TR"/>
          </a:p>
        </p:txBody>
      </p:sp>
    </p:spTree>
    <p:extLst>
      <p:ext uri="{BB962C8B-B14F-4D97-AF65-F5344CB8AC3E}">
        <p14:creationId xmlns:p14="http://schemas.microsoft.com/office/powerpoint/2010/main" val="1559374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18</a:t>
            </a:fld>
            <a:endParaRPr lang="tr-TR"/>
          </a:p>
        </p:txBody>
      </p:sp>
    </p:spTree>
    <p:extLst>
      <p:ext uri="{BB962C8B-B14F-4D97-AF65-F5344CB8AC3E}">
        <p14:creationId xmlns:p14="http://schemas.microsoft.com/office/powerpoint/2010/main" val="212126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19</a:t>
            </a:fld>
            <a:endParaRPr lang="tr-TR"/>
          </a:p>
        </p:txBody>
      </p:sp>
    </p:spTree>
    <p:extLst>
      <p:ext uri="{BB962C8B-B14F-4D97-AF65-F5344CB8AC3E}">
        <p14:creationId xmlns:p14="http://schemas.microsoft.com/office/powerpoint/2010/main" val="70873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20</a:t>
            </a:fld>
            <a:endParaRPr lang="tr-TR"/>
          </a:p>
        </p:txBody>
      </p:sp>
    </p:spTree>
    <p:extLst>
      <p:ext uri="{BB962C8B-B14F-4D97-AF65-F5344CB8AC3E}">
        <p14:creationId xmlns:p14="http://schemas.microsoft.com/office/powerpoint/2010/main" val="1152538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21</a:t>
            </a:fld>
            <a:endParaRPr lang="tr-TR"/>
          </a:p>
        </p:txBody>
      </p:sp>
    </p:spTree>
    <p:extLst>
      <p:ext uri="{BB962C8B-B14F-4D97-AF65-F5344CB8AC3E}">
        <p14:creationId xmlns:p14="http://schemas.microsoft.com/office/powerpoint/2010/main" val="319046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22</a:t>
            </a:fld>
            <a:endParaRPr lang="tr-TR"/>
          </a:p>
        </p:txBody>
      </p:sp>
    </p:spTree>
    <p:extLst>
      <p:ext uri="{BB962C8B-B14F-4D97-AF65-F5344CB8AC3E}">
        <p14:creationId xmlns:p14="http://schemas.microsoft.com/office/powerpoint/2010/main" val="4216142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23</a:t>
            </a:fld>
            <a:endParaRPr lang="tr-TR"/>
          </a:p>
        </p:txBody>
      </p:sp>
    </p:spTree>
    <p:extLst>
      <p:ext uri="{BB962C8B-B14F-4D97-AF65-F5344CB8AC3E}">
        <p14:creationId xmlns:p14="http://schemas.microsoft.com/office/powerpoint/2010/main" val="1453545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24</a:t>
            </a:fld>
            <a:endParaRPr lang="tr-TR"/>
          </a:p>
        </p:txBody>
      </p:sp>
    </p:spTree>
    <p:extLst>
      <p:ext uri="{BB962C8B-B14F-4D97-AF65-F5344CB8AC3E}">
        <p14:creationId xmlns:p14="http://schemas.microsoft.com/office/powerpoint/2010/main" val="42640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25</a:t>
            </a:fld>
            <a:endParaRPr lang="tr-TR"/>
          </a:p>
        </p:txBody>
      </p:sp>
    </p:spTree>
    <p:extLst>
      <p:ext uri="{BB962C8B-B14F-4D97-AF65-F5344CB8AC3E}">
        <p14:creationId xmlns:p14="http://schemas.microsoft.com/office/powerpoint/2010/main" val="2937878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26</a:t>
            </a:fld>
            <a:endParaRPr lang="tr-TR"/>
          </a:p>
        </p:txBody>
      </p:sp>
    </p:spTree>
    <p:extLst>
      <p:ext uri="{BB962C8B-B14F-4D97-AF65-F5344CB8AC3E}">
        <p14:creationId xmlns:p14="http://schemas.microsoft.com/office/powerpoint/2010/main" val="378310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r>
              <a:rPr lang="tr-TR" dirty="0" smtClean="0"/>
              <a:t>GELİR-GİDER İŞLEMLERİ DEFTERE KAYIT YAPILIRKEN</a:t>
            </a:r>
            <a:r>
              <a:rPr lang="tr-TR" baseline="0" dirty="0" smtClean="0"/>
              <a:t>;</a:t>
            </a:r>
          </a:p>
          <a:p>
            <a:pPr marL="371498" indent="-371498">
              <a:buAutoNum type="arabicPeriod"/>
            </a:pPr>
            <a:r>
              <a:rPr lang="tr-TR" baseline="0" dirty="0" smtClean="0"/>
              <a:t>DEFTERİN SOL TARAFI GELİR KISMINA ELDE EDİLEN GELİRLERİN SIRA NUMARASI, TARİHİ, EVRAK NUMARASI, GELİRİN TÜRÜ VE TUTARI YAZILIR.</a:t>
            </a:r>
          </a:p>
          <a:p>
            <a:pPr marL="371498" indent="-371498">
              <a:buAutoNum type="arabicPeriod"/>
            </a:pPr>
            <a:r>
              <a:rPr lang="tr-TR" baseline="0" dirty="0" smtClean="0"/>
              <a:t>DEFTERİN SAĞ TARAFINA GİDER KISMINA YAPILAN HARCAMALARA AİT FATURA BİLGİLERİ YAZILIR. BUNLAR FATURA NUMARASI, FATURA TARİHİ, ALICI VEYA FİRMA ADI VE FATURA NET TUTARI YAZILIR.</a:t>
            </a:r>
          </a:p>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9</a:t>
            </a:fld>
            <a:endParaRPr lang="tr-TR"/>
          </a:p>
        </p:txBody>
      </p:sp>
    </p:spTree>
    <p:extLst>
      <p:ext uri="{BB962C8B-B14F-4D97-AF65-F5344CB8AC3E}">
        <p14:creationId xmlns:p14="http://schemas.microsoft.com/office/powerpoint/2010/main" val="2722963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27</a:t>
            </a:fld>
            <a:endParaRPr lang="tr-TR"/>
          </a:p>
        </p:txBody>
      </p:sp>
    </p:spTree>
    <p:extLst>
      <p:ext uri="{BB962C8B-B14F-4D97-AF65-F5344CB8AC3E}">
        <p14:creationId xmlns:p14="http://schemas.microsoft.com/office/powerpoint/2010/main" val="2727775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28</a:t>
            </a:fld>
            <a:endParaRPr lang="tr-TR"/>
          </a:p>
        </p:txBody>
      </p:sp>
    </p:spTree>
    <p:extLst>
      <p:ext uri="{BB962C8B-B14F-4D97-AF65-F5344CB8AC3E}">
        <p14:creationId xmlns:p14="http://schemas.microsoft.com/office/powerpoint/2010/main" val="1561607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29</a:t>
            </a:fld>
            <a:endParaRPr lang="tr-TR"/>
          </a:p>
        </p:txBody>
      </p:sp>
    </p:spTree>
    <p:extLst>
      <p:ext uri="{BB962C8B-B14F-4D97-AF65-F5344CB8AC3E}">
        <p14:creationId xmlns:p14="http://schemas.microsoft.com/office/powerpoint/2010/main" val="3423435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30</a:t>
            </a:fld>
            <a:endParaRPr lang="tr-TR"/>
          </a:p>
        </p:txBody>
      </p:sp>
    </p:spTree>
    <p:extLst>
      <p:ext uri="{BB962C8B-B14F-4D97-AF65-F5344CB8AC3E}">
        <p14:creationId xmlns:p14="http://schemas.microsoft.com/office/powerpoint/2010/main" val="1273033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31</a:t>
            </a:fld>
            <a:endParaRPr lang="tr-TR"/>
          </a:p>
        </p:txBody>
      </p:sp>
    </p:spTree>
    <p:extLst>
      <p:ext uri="{BB962C8B-B14F-4D97-AF65-F5344CB8AC3E}">
        <p14:creationId xmlns:p14="http://schemas.microsoft.com/office/powerpoint/2010/main" val="736671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32</a:t>
            </a:fld>
            <a:endParaRPr lang="tr-TR"/>
          </a:p>
        </p:txBody>
      </p:sp>
    </p:spTree>
    <p:extLst>
      <p:ext uri="{BB962C8B-B14F-4D97-AF65-F5344CB8AC3E}">
        <p14:creationId xmlns:p14="http://schemas.microsoft.com/office/powerpoint/2010/main" val="2516975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33</a:t>
            </a:fld>
            <a:endParaRPr lang="tr-TR"/>
          </a:p>
        </p:txBody>
      </p:sp>
    </p:spTree>
    <p:extLst>
      <p:ext uri="{BB962C8B-B14F-4D97-AF65-F5344CB8AC3E}">
        <p14:creationId xmlns:p14="http://schemas.microsoft.com/office/powerpoint/2010/main" val="2365175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34</a:t>
            </a:fld>
            <a:endParaRPr lang="tr-TR"/>
          </a:p>
        </p:txBody>
      </p:sp>
    </p:spTree>
    <p:extLst>
      <p:ext uri="{BB962C8B-B14F-4D97-AF65-F5344CB8AC3E}">
        <p14:creationId xmlns:p14="http://schemas.microsoft.com/office/powerpoint/2010/main" val="1307077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35</a:t>
            </a:fld>
            <a:endParaRPr lang="tr-TR"/>
          </a:p>
        </p:txBody>
      </p:sp>
    </p:spTree>
    <p:extLst>
      <p:ext uri="{BB962C8B-B14F-4D97-AF65-F5344CB8AC3E}">
        <p14:creationId xmlns:p14="http://schemas.microsoft.com/office/powerpoint/2010/main" val="1575792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36</a:t>
            </a:fld>
            <a:endParaRPr lang="tr-TR"/>
          </a:p>
        </p:txBody>
      </p:sp>
    </p:spTree>
    <p:extLst>
      <p:ext uri="{BB962C8B-B14F-4D97-AF65-F5344CB8AC3E}">
        <p14:creationId xmlns:p14="http://schemas.microsoft.com/office/powerpoint/2010/main" val="2544431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10</a:t>
            </a:fld>
            <a:endParaRPr lang="tr-TR"/>
          </a:p>
        </p:txBody>
      </p:sp>
    </p:spTree>
    <p:extLst>
      <p:ext uri="{BB962C8B-B14F-4D97-AF65-F5344CB8AC3E}">
        <p14:creationId xmlns:p14="http://schemas.microsoft.com/office/powerpoint/2010/main" val="1989916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37</a:t>
            </a:fld>
            <a:endParaRPr lang="tr-TR"/>
          </a:p>
        </p:txBody>
      </p:sp>
    </p:spTree>
    <p:extLst>
      <p:ext uri="{BB962C8B-B14F-4D97-AF65-F5344CB8AC3E}">
        <p14:creationId xmlns:p14="http://schemas.microsoft.com/office/powerpoint/2010/main" val="878428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38</a:t>
            </a:fld>
            <a:endParaRPr lang="tr-TR"/>
          </a:p>
        </p:txBody>
      </p:sp>
    </p:spTree>
    <p:extLst>
      <p:ext uri="{BB962C8B-B14F-4D97-AF65-F5344CB8AC3E}">
        <p14:creationId xmlns:p14="http://schemas.microsoft.com/office/powerpoint/2010/main" val="2722173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39</a:t>
            </a:fld>
            <a:endParaRPr lang="tr-TR"/>
          </a:p>
        </p:txBody>
      </p:sp>
    </p:spTree>
    <p:extLst>
      <p:ext uri="{BB962C8B-B14F-4D97-AF65-F5344CB8AC3E}">
        <p14:creationId xmlns:p14="http://schemas.microsoft.com/office/powerpoint/2010/main" val="463688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40</a:t>
            </a:fld>
            <a:endParaRPr lang="tr-TR"/>
          </a:p>
        </p:txBody>
      </p:sp>
    </p:spTree>
    <p:extLst>
      <p:ext uri="{BB962C8B-B14F-4D97-AF65-F5344CB8AC3E}">
        <p14:creationId xmlns:p14="http://schemas.microsoft.com/office/powerpoint/2010/main" val="1743739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41</a:t>
            </a:fld>
            <a:endParaRPr lang="tr-TR"/>
          </a:p>
        </p:txBody>
      </p:sp>
    </p:spTree>
    <p:extLst>
      <p:ext uri="{BB962C8B-B14F-4D97-AF65-F5344CB8AC3E}">
        <p14:creationId xmlns:p14="http://schemas.microsoft.com/office/powerpoint/2010/main" val="355615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42</a:t>
            </a:fld>
            <a:endParaRPr lang="tr-TR"/>
          </a:p>
        </p:txBody>
      </p:sp>
    </p:spTree>
    <p:extLst>
      <p:ext uri="{BB962C8B-B14F-4D97-AF65-F5344CB8AC3E}">
        <p14:creationId xmlns:p14="http://schemas.microsoft.com/office/powerpoint/2010/main" val="2887196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43</a:t>
            </a:fld>
            <a:endParaRPr lang="tr-TR"/>
          </a:p>
        </p:txBody>
      </p:sp>
    </p:spTree>
    <p:extLst>
      <p:ext uri="{BB962C8B-B14F-4D97-AF65-F5344CB8AC3E}">
        <p14:creationId xmlns:p14="http://schemas.microsoft.com/office/powerpoint/2010/main" val="3018078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44</a:t>
            </a:fld>
            <a:endParaRPr lang="tr-TR"/>
          </a:p>
        </p:txBody>
      </p:sp>
    </p:spTree>
    <p:extLst>
      <p:ext uri="{BB962C8B-B14F-4D97-AF65-F5344CB8AC3E}">
        <p14:creationId xmlns:p14="http://schemas.microsoft.com/office/powerpoint/2010/main" val="2988013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45</a:t>
            </a:fld>
            <a:endParaRPr lang="tr-TR"/>
          </a:p>
        </p:txBody>
      </p:sp>
    </p:spTree>
    <p:extLst>
      <p:ext uri="{BB962C8B-B14F-4D97-AF65-F5344CB8AC3E}">
        <p14:creationId xmlns:p14="http://schemas.microsoft.com/office/powerpoint/2010/main" val="37735576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46</a:t>
            </a:fld>
            <a:endParaRPr lang="tr-TR"/>
          </a:p>
        </p:txBody>
      </p:sp>
    </p:spTree>
    <p:extLst>
      <p:ext uri="{BB962C8B-B14F-4D97-AF65-F5344CB8AC3E}">
        <p14:creationId xmlns:p14="http://schemas.microsoft.com/office/powerpoint/2010/main" val="364684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11</a:t>
            </a:fld>
            <a:endParaRPr lang="tr-TR"/>
          </a:p>
        </p:txBody>
      </p:sp>
    </p:spTree>
    <p:extLst>
      <p:ext uri="{BB962C8B-B14F-4D97-AF65-F5344CB8AC3E}">
        <p14:creationId xmlns:p14="http://schemas.microsoft.com/office/powerpoint/2010/main" val="28163407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47</a:t>
            </a:fld>
            <a:endParaRPr lang="tr-TR"/>
          </a:p>
        </p:txBody>
      </p:sp>
    </p:spTree>
    <p:extLst>
      <p:ext uri="{BB962C8B-B14F-4D97-AF65-F5344CB8AC3E}">
        <p14:creationId xmlns:p14="http://schemas.microsoft.com/office/powerpoint/2010/main" val="3310281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48</a:t>
            </a:fld>
            <a:endParaRPr lang="tr-TR"/>
          </a:p>
        </p:txBody>
      </p:sp>
    </p:spTree>
    <p:extLst>
      <p:ext uri="{BB962C8B-B14F-4D97-AF65-F5344CB8AC3E}">
        <p14:creationId xmlns:p14="http://schemas.microsoft.com/office/powerpoint/2010/main" val="1174496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49</a:t>
            </a:fld>
            <a:endParaRPr lang="tr-TR"/>
          </a:p>
        </p:txBody>
      </p:sp>
    </p:spTree>
    <p:extLst>
      <p:ext uri="{BB962C8B-B14F-4D97-AF65-F5344CB8AC3E}">
        <p14:creationId xmlns:p14="http://schemas.microsoft.com/office/powerpoint/2010/main" val="36649831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50</a:t>
            </a:fld>
            <a:endParaRPr lang="tr-TR"/>
          </a:p>
        </p:txBody>
      </p:sp>
    </p:spTree>
    <p:extLst>
      <p:ext uri="{BB962C8B-B14F-4D97-AF65-F5344CB8AC3E}">
        <p14:creationId xmlns:p14="http://schemas.microsoft.com/office/powerpoint/2010/main" val="42689923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51</a:t>
            </a:fld>
            <a:endParaRPr lang="tr-TR"/>
          </a:p>
        </p:txBody>
      </p:sp>
    </p:spTree>
    <p:extLst>
      <p:ext uri="{BB962C8B-B14F-4D97-AF65-F5344CB8AC3E}">
        <p14:creationId xmlns:p14="http://schemas.microsoft.com/office/powerpoint/2010/main" val="32856438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52</a:t>
            </a:fld>
            <a:endParaRPr lang="tr-TR"/>
          </a:p>
        </p:txBody>
      </p:sp>
    </p:spTree>
    <p:extLst>
      <p:ext uri="{BB962C8B-B14F-4D97-AF65-F5344CB8AC3E}">
        <p14:creationId xmlns:p14="http://schemas.microsoft.com/office/powerpoint/2010/main" val="295166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53</a:t>
            </a:fld>
            <a:endParaRPr lang="tr-TR"/>
          </a:p>
        </p:txBody>
      </p:sp>
    </p:spTree>
    <p:extLst>
      <p:ext uri="{BB962C8B-B14F-4D97-AF65-F5344CB8AC3E}">
        <p14:creationId xmlns:p14="http://schemas.microsoft.com/office/powerpoint/2010/main" val="19593414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54</a:t>
            </a:fld>
            <a:endParaRPr lang="tr-TR"/>
          </a:p>
        </p:txBody>
      </p:sp>
    </p:spTree>
    <p:extLst>
      <p:ext uri="{BB962C8B-B14F-4D97-AF65-F5344CB8AC3E}">
        <p14:creationId xmlns:p14="http://schemas.microsoft.com/office/powerpoint/2010/main" val="42326473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55</a:t>
            </a:fld>
            <a:endParaRPr lang="tr-TR"/>
          </a:p>
        </p:txBody>
      </p:sp>
    </p:spTree>
    <p:extLst>
      <p:ext uri="{BB962C8B-B14F-4D97-AF65-F5344CB8AC3E}">
        <p14:creationId xmlns:p14="http://schemas.microsoft.com/office/powerpoint/2010/main" val="13283544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56</a:t>
            </a:fld>
            <a:endParaRPr lang="tr-TR"/>
          </a:p>
        </p:txBody>
      </p:sp>
    </p:spTree>
    <p:extLst>
      <p:ext uri="{BB962C8B-B14F-4D97-AF65-F5344CB8AC3E}">
        <p14:creationId xmlns:p14="http://schemas.microsoft.com/office/powerpoint/2010/main" val="287510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12</a:t>
            </a:fld>
            <a:endParaRPr lang="tr-TR"/>
          </a:p>
        </p:txBody>
      </p:sp>
    </p:spTree>
    <p:extLst>
      <p:ext uri="{BB962C8B-B14F-4D97-AF65-F5344CB8AC3E}">
        <p14:creationId xmlns:p14="http://schemas.microsoft.com/office/powerpoint/2010/main" val="15070128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57</a:t>
            </a:fld>
            <a:endParaRPr lang="tr-TR"/>
          </a:p>
        </p:txBody>
      </p:sp>
    </p:spTree>
    <p:extLst>
      <p:ext uri="{BB962C8B-B14F-4D97-AF65-F5344CB8AC3E}">
        <p14:creationId xmlns:p14="http://schemas.microsoft.com/office/powerpoint/2010/main" val="35880168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58</a:t>
            </a:fld>
            <a:endParaRPr lang="tr-TR"/>
          </a:p>
        </p:txBody>
      </p:sp>
    </p:spTree>
    <p:extLst>
      <p:ext uri="{BB962C8B-B14F-4D97-AF65-F5344CB8AC3E}">
        <p14:creationId xmlns:p14="http://schemas.microsoft.com/office/powerpoint/2010/main" val="7471541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59</a:t>
            </a:fld>
            <a:endParaRPr lang="tr-TR"/>
          </a:p>
        </p:txBody>
      </p:sp>
    </p:spTree>
    <p:extLst>
      <p:ext uri="{BB962C8B-B14F-4D97-AF65-F5344CB8AC3E}">
        <p14:creationId xmlns:p14="http://schemas.microsoft.com/office/powerpoint/2010/main" val="21920331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60</a:t>
            </a:fld>
            <a:endParaRPr lang="tr-TR"/>
          </a:p>
        </p:txBody>
      </p:sp>
    </p:spTree>
    <p:extLst>
      <p:ext uri="{BB962C8B-B14F-4D97-AF65-F5344CB8AC3E}">
        <p14:creationId xmlns:p14="http://schemas.microsoft.com/office/powerpoint/2010/main" val="35020907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61</a:t>
            </a:fld>
            <a:endParaRPr lang="tr-TR"/>
          </a:p>
        </p:txBody>
      </p:sp>
    </p:spTree>
    <p:extLst>
      <p:ext uri="{BB962C8B-B14F-4D97-AF65-F5344CB8AC3E}">
        <p14:creationId xmlns:p14="http://schemas.microsoft.com/office/powerpoint/2010/main" val="29597223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62</a:t>
            </a:fld>
            <a:endParaRPr lang="tr-TR"/>
          </a:p>
        </p:txBody>
      </p:sp>
    </p:spTree>
    <p:extLst>
      <p:ext uri="{BB962C8B-B14F-4D97-AF65-F5344CB8AC3E}">
        <p14:creationId xmlns:p14="http://schemas.microsoft.com/office/powerpoint/2010/main" val="3403032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63</a:t>
            </a:fld>
            <a:endParaRPr lang="tr-TR"/>
          </a:p>
        </p:txBody>
      </p:sp>
    </p:spTree>
    <p:extLst>
      <p:ext uri="{BB962C8B-B14F-4D97-AF65-F5344CB8AC3E}">
        <p14:creationId xmlns:p14="http://schemas.microsoft.com/office/powerpoint/2010/main" val="35314675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64</a:t>
            </a:fld>
            <a:endParaRPr lang="tr-TR"/>
          </a:p>
        </p:txBody>
      </p:sp>
    </p:spTree>
    <p:extLst>
      <p:ext uri="{BB962C8B-B14F-4D97-AF65-F5344CB8AC3E}">
        <p14:creationId xmlns:p14="http://schemas.microsoft.com/office/powerpoint/2010/main" val="28292745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65</a:t>
            </a:fld>
            <a:endParaRPr lang="tr-TR"/>
          </a:p>
        </p:txBody>
      </p:sp>
    </p:spTree>
    <p:extLst>
      <p:ext uri="{BB962C8B-B14F-4D97-AF65-F5344CB8AC3E}">
        <p14:creationId xmlns:p14="http://schemas.microsoft.com/office/powerpoint/2010/main" val="14542682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66</a:t>
            </a:fld>
            <a:endParaRPr lang="tr-TR"/>
          </a:p>
        </p:txBody>
      </p:sp>
    </p:spTree>
    <p:extLst>
      <p:ext uri="{BB962C8B-B14F-4D97-AF65-F5344CB8AC3E}">
        <p14:creationId xmlns:p14="http://schemas.microsoft.com/office/powerpoint/2010/main" val="189948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13</a:t>
            </a:fld>
            <a:endParaRPr lang="tr-TR"/>
          </a:p>
        </p:txBody>
      </p:sp>
    </p:spTree>
    <p:extLst>
      <p:ext uri="{BB962C8B-B14F-4D97-AF65-F5344CB8AC3E}">
        <p14:creationId xmlns:p14="http://schemas.microsoft.com/office/powerpoint/2010/main" val="14403636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67</a:t>
            </a:fld>
            <a:endParaRPr lang="tr-TR"/>
          </a:p>
        </p:txBody>
      </p:sp>
    </p:spTree>
    <p:extLst>
      <p:ext uri="{BB962C8B-B14F-4D97-AF65-F5344CB8AC3E}">
        <p14:creationId xmlns:p14="http://schemas.microsoft.com/office/powerpoint/2010/main" val="19039940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68</a:t>
            </a:fld>
            <a:endParaRPr lang="tr-TR"/>
          </a:p>
        </p:txBody>
      </p:sp>
    </p:spTree>
    <p:extLst>
      <p:ext uri="{BB962C8B-B14F-4D97-AF65-F5344CB8AC3E}">
        <p14:creationId xmlns:p14="http://schemas.microsoft.com/office/powerpoint/2010/main" val="31230296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69</a:t>
            </a:fld>
            <a:endParaRPr lang="tr-TR"/>
          </a:p>
        </p:txBody>
      </p:sp>
    </p:spTree>
    <p:extLst>
      <p:ext uri="{BB962C8B-B14F-4D97-AF65-F5344CB8AC3E}">
        <p14:creationId xmlns:p14="http://schemas.microsoft.com/office/powerpoint/2010/main" val="42461505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70</a:t>
            </a:fld>
            <a:endParaRPr lang="tr-TR"/>
          </a:p>
        </p:txBody>
      </p:sp>
    </p:spTree>
    <p:extLst>
      <p:ext uri="{BB962C8B-B14F-4D97-AF65-F5344CB8AC3E}">
        <p14:creationId xmlns:p14="http://schemas.microsoft.com/office/powerpoint/2010/main" val="20634102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71</a:t>
            </a:fld>
            <a:endParaRPr lang="tr-TR"/>
          </a:p>
        </p:txBody>
      </p:sp>
    </p:spTree>
    <p:extLst>
      <p:ext uri="{BB962C8B-B14F-4D97-AF65-F5344CB8AC3E}">
        <p14:creationId xmlns:p14="http://schemas.microsoft.com/office/powerpoint/2010/main" val="19177951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72</a:t>
            </a:fld>
            <a:endParaRPr lang="tr-TR"/>
          </a:p>
        </p:txBody>
      </p:sp>
    </p:spTree>
    <p:extLst>
      <p:ext uri="{BB962C8B-B14F-4D97-AF65-F5344CB8AC3E}">
        <p14:creationId xmlns:p14="http://schemas.microsoft.com/office/powerpoint/2010/main" val="7418068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73</a:t>
            </a:fld>
            <a:endParaRPr lang="tr-TR"/>
          </a:p>
        </p:txBody>
      </p:sp>
    </p:spTree>
    <p:extLst>
      <p:ext uri="{BB962C8B-B14F-4D97-AF65-F5344CB8AC3E}">
        <p14:creationId xmlns:p14="http://schemas.microsoft.com/office/powerpoint/2010/main" val="4441886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74</a:t>
            </a:fld>
            <a:endParaRPr lang="tr-TR"/>
          </a:p>
        </p:txBody>
      </p:sp>
    </p:spTree>
    <p:extLst>
      <p:ext uri="{BB962C8B-B14F-4D97-AF65-F5344CB8AC3E}">
        <p14:creationId xmlns:p14="http://schemas.microsoft.com/office/powerpoint/2010/main" val="34789263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75</a:t>
            </a:fld>
            <a:endParaRPr lang="tr-TR"/>
          </a:p>
        </p:txBody>
      </p:sp>
    </p:spTree>
    <p:extLst>
      <p:ext uri="{BB962C8B-B14F-4D97-AF65-F5344CB8AC3E}">
        <p14:creationId xmlns:p14="http://schemas.microsoft.com/office/powerpoint/2010/main" val="36129622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76</a:t>
            </a:fld>
            <a:endParaRPr lang="tr-TR"/>
          </a:p>
        </p:txBody>
      </p:sp>
    </p:spTree>
    <p:extLst>
      <p:ext uri="{BB962C8B-B14F-4D97-AF65-F5344CB8AC3E}">
        <p14:creationId xmlns:p14="http://schemas.microsoft.com/office/powerpoint/2010/main" val="2249844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14</a:t>
            </a:fld>
            <a:endParaRPr lang="tr-TR"/>
          </a:p>
        </p:txBody>
      </p:sp>
    </p:spTree>
    <p:extLst>
      <p:ext uri="{BB962C8B-B14F-4D97-AF65-F5344CB8AC3E}">
        <p14:creationId xmlns:p14="http://schemas.microsoft.com/office/powerpoint/2010/main" val="27049104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77</a:t>
            </a:fld>
            <a:endParaRPr lang="tr-TR"/>
          </a:p>
        </p:txBody>
      </p:sp>
    </p:spTree>
    <p:extLst>
      <p:ext uri="{BB962C8B-B14F-4D97-AF65-F5344CB8AC3E}">
        <p14:creationId xmlns:p14="http://schemas.microsoft.com/office/powerpoint/2010/main" val="9951721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78</a:t>
            </a:fld>
            <a:endParaRPr lang="tr-TR"/>
          </a:p>
        </p:txBody>
      </p:sp>
    </p:spTree>
    <p:extLst>
      <p:ext uri="{BB962C8B-B14F-4D97-AF65-F5344CB8AC3E}">
        <p14:creationId xmlns:p14="http://schemas.microsoft.com/office/powerpoint/2010/main" val="36265921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79</a:t>
            </a:fld>
            <a:endParaRPr lang="tr-TR"/>
          </a:p>
        </p:txBody>
      </p:sp>
    </p:spTree>
    <p:extLst>
      <p:ext uri="{BB962C8B-B14F-4D97-AF65-F5344CB8AC3E}">
        <p14:creationId xmlns:p14="http://schemas.microsoft.com/office/powerpoint/2010/main" val="9063665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80</a:t>
            </a:fld>
            <a:endParaRPr lang="tr-TR"/>
          </a:p>
        </p:txBody>
      </p:sp>
    </p:spTree>
    <p:extLst>
      <p:ext uri="{BB962C8B-B14F-4D97-AF65-F5344CB8AC3E}">
        <p14:creationId xmlns:p14="http://schemas.microsoft.com/office/powerpoint/2010/main" val="19114938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81</a:t>
            </a:fld>
            <a:endParaRPr lang="tr-TR"/>
          </a:p>
        </p:txBody>
      </p:sp>
    </p:spTree>
    <p:extLst>
      <p:ext uri="{BB962C8B-B14F-4D97-AF65-F5344CB8AC3E}">
        <p14:creationId xmlns:p14="http://schemas.microsoft.com/office/powerpoint/2010/main" val="15942653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82</a:t>
            </a:fld>
            <a:endParaRPr lang="tr-TR"/>
          </a:p>
        </p:txBody>
      </p:sp>
    </p:spTree>
    <p:extLst>
      <p:ext uri="{BB962C8B-B14F-4D97-AF65-F5344CB8AC3E}">
        <p14:creationId xmlns:p14="http://schemas.microsoft.com/office/powerpoint/2010/main" val="6573916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83</a:t>
            </a:fld>
            <a:endParaRPr lang="tr-TR"/>
          </a:p>
        </p:txBody>
      </p:sp>
    </p:spTree>
    <p:extLst>
      <p:ext uri="{BB962C8B-B14F-4D97-AF65-F5344CB8AC3E}">
        <p14:creationId xmlns:p14="http://schemas.microsoft.com/office/powerpoint/2010/main" val="32223299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84</a:t>
            </a:fld>
            <a:endParaRPr lang="tr-TR"/>
          </a:p>
        </p:txBody>
      </p:sp>
    </p:spTree>
    <p:extLst>
      <p:ext uri="{BB962C8B-B14F-4D97-AF65-F5344CB8AC3E}">
        <p14:creationId xmlns:p14="http://schemas.microsoft.com/office/powerpoint/2010/main" val="36574011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85</a:t>
            </a:fld>
            <a:endParaRPr lang="tr-TR"/>
          </a:p>
        </p:txBody>
      </p:sp>
    </p:spTree>
    <p:extLst>
      <p:ext uri="{BB962C8B-B14F-4D97-AF65-F5344CB8AC3E}">
        <p14:creationId xmlns:p14="http://schemas.microsoft.com/office/powerpoint/2010/main" val="42126091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86</a:t>
            </a:fld>
            <a:endParaRPr lang="tr-TR"/>
          </a:p>
        </p:txBody>
      </p:sp>
    </p:spTree>
    <p:extLst>
      <p:ext uri="{BB962C8B-B14F-4D97-AF65-F5344CB8AC3E}">
        <p14:creationId xmlns:p14="http://schemas.microsoft.com/office/powerpoint/2010/main" val="1316354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15</a:t>
            </a:fld>
            <a:endParaRPr lang="tr-TR"/>
          </a:p>
        </p:txBody>
      </p:sp>
    </p:spTree>
    <p:extLst>
      <p:ext uri="{BB962C8B-B14F-4D97-AF65-F5344CB8AC3E}">
        <p14:creationId xmlns:p14="http://schemas.microsoft.com/office/powerpoint/2010/main" val="38259374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87</a:t>
            </a:fld>
            <a:endParaRPr lang="tr-TR"/>
          </a:p>
        </p:txBody>
      </p:sp>
    </p:spTree>
    <p:extLst>
      <p:ext uri="{BB962C8B-B14F-4D97-AF65-F5344CB8AC3E}">
        <p14:creationId xmlns:p14="http://schemas.microsoft.com/office/powerpoint/2010/main" val="22224652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88</a:t>
            </a:fld>
            <a:endParaRPr lang="tr-TR"/>
          </a:p>
        </p:txBody>
      </p:sp>
    </p:spTree>
    <p:extLst>
      <p:ext uri="{BB962C8B-B14F-4D97-AF65-F5344CB8AC3E}">
        <p14:creationId xmlns:p14="http://schemas.microsoft.com/office/powerpoint/2010/main" val="24468149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89</a:t>
            </a:fld>
            <a:endParaRPr lang="tr-TR"/>
          </a:p>
        </p:txBody>
      </p:sp>
    </p:spTree>
    <p:extLst>
      <p:ext uri="{BB962C8B-B14F-4D97-AF65-F5344CB8AC3E}">
        <p14:creationId xmlns:p14="http://schemas.microsoft.com/office/powerpoint/2010/main" val="2396337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90</a:t>
            </a:fld>
            <a:endParaRPr lang="tr-TR"/>
          </a:p>
        </p:txBody>
      </p:sp>
    </p:spTree>
    <p:extLst>
      <p:ext uri="{BB962C8B-B14F-4D97-AF65-F5344CB8AC3E}">
        <p14:creationId xmlns:p14="http://schemas.microsoft.com/office/powerpoint/2010/main" val="3053174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91</a:t>
            </a:fld>
            <a:endParaRPr lang="tr-TR"/>
          </a:p>
        </p:txBody>
      </p:sp>
    </p:spTree>
    <p:extLst>
      <p:ext uri="{BB962C8B-B14F-4D97-AF65-F5344CB8AC3E}">
        <p14:creationId xmlns:p14="http://schemas.microsoft.com/office/powerpoint/2010/main" val="33917385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92</a:t>
            </a:fld>
            <a:endParaRPr lang="tr-TR"/>
          </a:p>
        </p:txBody>
      </p:sp>
    </p:spTree>
    <p:extLst>
      <p:ext uri="{BB962C8B-B14F-4D97-AF65-F5344CB8AC3E}">
        <p14:creationId xmlns:p14="http://schemas.microsoft.com/office/powerpoint/2010/main" val="13172970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18958-F946-4E52-80DC-D02C8EECAE73}" type="slidenum">
              <a:rPr lang="en-US" smtClean="0"/>
              <a:t>93</a:t>
            </a:fld>
            <a:endParaRPr lang="en-US"/>
          </a:p>
        </p:txBody>
      </p:sp>
    </p:spTree>
    <p:extLst>
      <p:ext uri="{BB962C8B-B14F-4D97-AF65-F5344CB8AC3E}">
        <p14:creationId xmlns:p14="http://schemas.microsoft.com/office/powerpoint/2010/main" val="30278483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94</a:t>
            </a:fld>
            <a:endParaRPr lang="tr-TR"/>
          </a:p>
        </p:txBody>
      </p:sp>
    </p:spTree>
    <p:extLst>
      <p:ext uri="{BB962C8B-B14F-4D97-AF65-F5344CB8AC3E}">
        <p14:creationId xmlns:p14="http://schemas.microsoft.com/office/powerpoint/2010/main" val="1731551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95</a:t>
            </a:fld>
            <a:endParaRPr lang="tr-TR"/>
          </a:p>
        </p:txBody>
      </p:sp>
    </p:spTree>
    <p:extLst>
      <p:ext uri="{BB962C8B-B14F-4D97-AF65-F5344CB8AC3E}">
        <p14:creationId xmlns:p14="http://schemas.microsoft.com/office/powerpoint/2010/main" val="26613216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96</a:t>
            </a:fld>
            <a:endParaRPr lang="tr-TR"/>
          </a:p>
        </p:txBody>
      </p:sp>
    </p:spTree>
    <p:extLst>
      <p:ext uri="{BB962C8B-B14F-4D97-AF65-F5344CB8AC3E}">
        <p14:creationId xmlns:p14="http://schemas.microsoft.com/office/powerpoint/2010/main" val="195515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16</a:t>
            </a:fld>
            <a:endParaRPr lang="tr-TR"/>
          </a:p>
        </p:txBody>
      </p:sp>
    </p:spTree>
    <p:extLst>
      <p:ext uri="{BB962C8B-B14F-4D97-AF65-F5344CB8AC3E}">
        <p14:creationId xmlns:p14="http://schemas.microsoft.com/office/powerpoint/2010/main" val="4583312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97</a:t>
            </a:fld>
            <a:endParaRPr lang="tr-TR"/>
          </a:p>
        </p:txBody>
      </p:sp>
    </p:spTree>
    <p:extLst>
      <p:ext uri="{BB962C8B-B14F-4D97-AF65-F5344CB8AC3E}">
        <p14:creationId xmlns:p14="http://schemas.microsoft.com/office/powerpoint/2010/main" val="4354187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98</a:t>
            </a:fld>
            <a:endParaRPr lang="tr-TR"/>
          </a:p>
        </p:txBody>
      </p:sp>
    </p:spTree>
    <p:extLst>
      <p:ext uri="{BB962C8B-B14F-4D97-AF65-F5344CB8AC3E}">
        <p14:creationId xmlns:p14="http://schemas.microsoft.com/office/powerpoint/2010/main" val="74013397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99</a:t>
            </a:fld>
            <a:endParaRPr lang="tr-TR"/>
          </a:p>
        </p:txBody>
      </p:sp>
    </p:spTree>
    <p:extLst>
      <p:ext uri="{BB962C8B-B14F-4D97-AF65-F5344CB8AC3E}">
        <p14:creationId xmlns:p14="http://schemas.microsoft.com/office/powerpoint/2010/main" val="68116364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100</a:t>
            </a:fld>
            <a:endParaRPr lang="tr-TR"/>
          </a:p>
        </p:txBody>
      </p:sp>
    </p:spTree>
    <p:extLst>
      <p:ext uri="{BB962C8B-B14F-4D97-AF65-F5344CB8AC3E}">
        <p14:creationId xmlns:p14="http://schemas.microsoft.com/office/powerpoint/2010/main" val="29991173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101</a:t>
            </a:fld>
            <a:endParaRPr lang="tr-TR"/>
          </a:p>
        </p:txBody>
      </p:sp>
    </p:spTree>
    <p:extLst>
      <p:ext uri="{BB962C8B-B14F-4D97-AF65-F5344CB8AC3E}">
        <p14:creationId xmlns:p14="http://schemas.microsoft.com/office/powerpoint/2010/main" val="12552881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102</a:t>
            </a:fld>
            <a:endParaRPr lang="tr-TR"/>
          </a:p>
        </p:txBody>
      </p:sp>
    </p:spTree>
    <p:extLst>
      <p:ext uri="{BB962C8B-B14F-4D97-AF65-F5344CB8AC3E}">
        <p14:creationId xmlns:p14="http://schemas.microsoft.com/office/powerpoint/2010/main" val="319495987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103</a:t>
            </a:fld>
            <a:endParaRPr lang="tr-TR"/>
          </a:p>
        </p:txBody>
      </p:sp>
    </p:spTree>
    <p:extLst>
      <p:ext uri="{BB962C8B-B14F-4D97-AF65-F5344CB8AC3E}">
        <p14:creationId xmlns:p14="http://schemas.microsoft.com/office/powerpoint/2010/main" val="83858651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3775" y="768350"/>
            <a:ext cx="5114925" cy="3836988"/>
          </a:xfrm>
        </p:spPr>
      </p:sp>
      <p:sp>
        <p:nvSpPr>
          <p:cNvPr id="3" name="Not Yer Tutucusu 2"/>
          <p:cNvSpPr>
            <a:spLocks noGrp="1"/>
          </p:cNvSpPr>
          <p:nvPr>
            <p:ph type="body" idx="1"/>
          </p:nvPr>
        </p:nvSpPr>
        <p:spPr/>
        <p:txBody>
          <a:bodyPr/>
          <a:lstStyle/>
          <a:p>
            <a:pPr marL="371498" indent="-371498">
              <a:buAutoNum type="arabicPeriod"/>
            </a:pPr>
            <a:endParaRPr lang="tr-TR" dirty="0"/>
          </a:p>
        </p:txBody>
      </p:sp>
      <p:sp>
        <p:nvSpPr>
          <p:cNvPr id="4" name="Slayt Numarası Yer Tutucusu 3"/>
          <p:cNvSpPr>
            <a:spLocks noGrp="1"/>
          </p:cNvSpPr>
          <p:nvPr>
            <p:ph type="sldNum" sz="quarter" idx="10"/>
          </p:nvPr>
        </p:nvSpPr>
        <p:spPr/>
        <p:txBody>
          <a:bodyPr/>
          <a:lstStyle/>
          <a:p>
            <a:fld id="{056D3098-C55E-40F6-9DFB-B2F31240632C}" type="slidenum">
              <a:rPr lang="tr-TR" smtClean="0"/>
              <a:pPr/>
              <a:t>104</a:t>
            </a:fld>
            <a:endParaRPr lang="tr-TR"/>
          </a:p>
        </p:txBody>
      </p:sp>
    </p:spTree>
    <p:extLst>
      <p:ext uri="{BB962C8B-B14F-4D97-AF65-F5344CB8AC3E}">
        <p14:creationId xmlns:p14="http://schemas.microsoft.com/office/powerpoint/2010/main" val="340048417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18958-F946-4E52-80DC-D02C8EECAE73}" type="slidenum">
              <a:rPr lang="en-US" smtClean="0"/>
              <a:t>105</a:t>
            </a:fld>
            <a:endParaRPr lang="en-US"/>
          </a:p>
        </p:txBody>
      </p:sp>
    </p:spTree>
    <p:extLst>
      <p:ext uri="{BB962C8B-B14F-4D97-AF65-F5344CB8AC3E}">
        <p14:creationId xmlns:p14="http://schemas.microsoft.com/office/powerpoint/2010/main" val="3027848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DCC148E-6BAE-4EA5-A08F-C4AFFEDD1658}" type="datetimeFigureOut">
              <a:rPr lang="tr-TR" smtClean="0"/>
              <a:t>13.01.2015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4C596F-B38C-4FD6-818C-AC786FC0FD66}" type="slidenum">
              <a:rPr lang="tr-TR" smtClean="0"/>
              <a:t>‹#›</a:t>
            </a:fld>
            <a:endParaRPr lang="tr-TR"/>
          </a:p>
        </p:txBody>
      </p:sp>
    </p:spTree>
    <p:extLst>
      <p:ext uri="{BB962C8B-B14F-4D97-AF65-F5344CB8AC3E}">
        <p14:creationId xmlns:p14="http://schemas.microsoft.com/office/powerpoint/2010/main" val="72247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CC148E-6BAE-4EA5-A08F-C4AFFEDD1658}" type="datetimeFigureOut">
              <a:rPr lang="tr-TR" smtClean="0"/>
              <a:t>13.01.2015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4C596F-B38C-4FD6-818C-AC786FC0FD66}" type="slidenum">
              <a:rPr lang="tr-TR" smtClean="0"/>
              <a:t>‹#›</a:t>
            </a:fld>
            <a:endParaRPr lang="tr-TR"/>
          </a:p>
        </p:txBody>
      </p:sp>
    </p:spTree>
    <p:extLst>
      <p:ext uri="{BB962C8B-B14F-4D97-AF65-F5344CB8AC3E}">
        <p14:creationId xmlns:p14="http://schemas.microsoft.com/office/powerpoint/2010/main" val="159100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CC148E-6BAE-4EA5-A08F-C4AFFEDD1658}" type="datetimeFigureOut">
              <a:rPr lang="tr-TR" smtClean="0"/>
              <a:t>13.01.2015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4C596F-B38C-4FD6-818C-AC786FC0FD66}" type="slidenum">
              <a:rPr lang="tr-TR" smtClean="0"/>
              <a:t>‹#›</a:t>
            </a:fld>
            <a:endParaRPr lang="tr-TR"/>
          </a:p>
        </p:txBody>
      </p:sp>
    </p:spTree>
    <p:extLst>
      <p:ext uri="{BB962C8B-B14F-4D97-AF65-F5344CB8AC3E}">
        <p14:creationId xmlns:p14="http://schemas.microsoft.com/office/powerpoint/2010/main" val="250447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CC148E-6BAE-4EA5-A08F-C4AFFEDD1658}" type="datetimeFigureOut">
              <a:rPr lang="tr-TR" smtClean="0"/>
              <a:t>13.01.2015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4C596F-B38C-4FD6-818C-AC786FC0FD66}" type="slidenum">
              <a:rPr lang="tr-TR" smtClean="0"/>
              <a:t>‹#›</a:t>
            </a:fld>
            <a:endParaRPr lang="tr-TR"/>
          </a:p>
        </p:txBody>
      </p:sp>
    </p:spTree>
    <p:extLst>
      <p:ext uri="{BB962C8B-B14F-4D97-AF65-F5344CB8AC3E}">
        <p14:creationId xmlns:p14="http://schemas.microsoft.com/office/powerpoint/2010/main" val="2625989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DCC148E-6BAE-4EA5-A08F-C4AFFEDD1658}" type="datetimeFigureOut">
              <a:rPr lang="tr-TR" smtClean="0"/>
              <a:t>13.01.2015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4C596F-B38C-4FD6-818C-AC786FC0FD66}" type="slidenum">
              <a:rPr lang="tr-TR" smtClean="0"/>
              <a:t>‹#›</a:t>
            </a:fld>
            <a:endParaRPr lang="tr-TR"/>
          </a:p>
        </p:txBody>
      </p:sp>
    </p:spTree>
    <p:extLst>
      <p:ext uri="{BB962C8B-B14F-4D97-AF65-F5344CB8AC3E}">
        <p14:creationId xmlns:p14="http://schemas.microsoft.com/office/powerpoint/2010/main" val="18966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DCC148E-6BAE-4EA5-A08F-C4AFFEDD1658}" type="datetimeFigureOut">
              <a:rPr lang="tr-TR" smtClean="0"/>
              <a:t>13.01.2015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04C596F-B38C-4FD6-818C-AC786FC0FD66}" type="slidenum">
              <a:rPr lang="tr-TR" smtClean="0"/>
              <a:t>‹#›</a:t>
            </a:fld>
            <a:endParaRPr lang="tr-TR"/>
          </a:p>
        </p:txBody>
      </p:sp>
    </p:spTree>
    <p:extLst>
      <p:ext uri="{BB962C8B-B14F-4D97-AF65-F5344CB8AC3E}">
        <p14:creationId xmlns:p14="http://schemas.microsoft.com/office/powerpoint/2010/main" val="1027190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DCC148E-6BAE-4EA5-A08F-C4AFFEDD1658}" type="datetimeFigureOut">
              <a:rPr lang="tr-TR" smtClean="0"/>
              <a:t>13.01.2015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04C596F-B38C-4FD6-818C-AC786FC0FD66}" type="slidenum">
              <a:rPr lang="tr-TR" smtClean="0"/>
              <a:t>‹#›</a:t>
            </a:fld>
            <a:endParaRPr lang="tr-TR"/>
          </a:p>
        </p:txBody>
      </p:sp>
    </p:spTree>
    <p:extLst>
      <p:ext uri="{BB962C8B-B14F-4D97-AF65-F5344CB8AC3E}">
        <p14:creationId xmlns:p14="http://schemas.microsoft.com/office/powerpoint/2010/main" val="1675060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DCC148E-6BAE-4EA5-A08F-C4AFFEDD1658}" type="datetimeFigureOut">
              <a:rPr lang="tr-TR" smtClean="0"/>
              <a:t>13.01.2015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04C596F-B38C-4FD6-818C-AC786FC0FD66}" type="slidenum">
              <a:rPr lang="tr-TR" smtClean="0"/>
              <a:t>‹#›</a:t>
            </a:fld>
            <a:endParaRPr lang="tr-TR"/>
          </a:p>
        </p:txBody>
      </p:sp>
    </p:spTree>
    <p:extLst>
      <p:ext uri="{BB962C8B-B14F-4D97-AF65-F5344CB8AC3E}">
        <p14:creationId xmlns:p14="http://schemas.microsoft.com/office/powerpoint/2010/main" val="2394468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DCC148E-6BAE-4EA5-A08F-C4AFFEDD1658}" type="datetimeFigureOut">
              <a:rPr lang="tr-TR" smtClean="0"/>
              <a:t>13.01.2015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04C596F-B38C-4FD6-818C-AC786FC0FD66}" type="slidenum">
              <a:rPr lang="tr-TR" smtClean="0"/>
              <a:t>‹#›</a:t>
            </a:fld>
            <a:endParaRPr lang="tr-TR"/>
          </a:p>
        </p:txBody>
      </p:sp>
    </p:spTree>
    <p:extLst>
      <p:ext uri="{BB962C8B-B14F-4D97-AF65-F5344CB8AC3E}">
        <p14:creationId xmlns:p14="http://schemas.microsoft.com/office/powerpoint/2010/main" val="1660454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CC148E-6BAE-4EA5-A08F-C4AFFEDD1658}" type="datetimeFigureOut">
              <a:rPr lang="tr-TR" smtClean="0"/>
              <a:t>13.01.2015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04C596F-B38C-4FD6-818C-AC786FC0FD66}" type="slidenum">
              <a:rPr lang="tr-TR" smtClean="0"/>
              <a:t>‹#›</a:t>
            </a:fld>
            <a:endParaRPr lang="tr-TR"/>
          </a:p>
        </p:txBody>
      </p:sp>
    </p:spTree>
    <p:extLst>
      <p:ext uri="{BB962C8B-B14F-4D97-AF65-F5344CB8AC3E}">
        <p14:creationId xmlns:p14="http://schemas.microsoft.com/office/powerpoint/2010/main" val="185956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CC148E-6BAE-4EA5-A08F-C4AFFEDD1658}" type="datetimeFigureOut">
              <a:rPr lang="tr-TR" smtClean="0"/>
              <a:t>13.01.2015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04C596F-B38C-4FD6-818C-AC786FC0FD66}" type="slidenum">
              <a:rPr lang="tr-TR" smtClean="0"/>
              <a:t>‹#›</a:t>
            </a:fld>
            <a:endParaRPr lang="tr-TR"/>
          </a:p>
        </p:txBody>
      </p:sp>
    </p:spTree>
    <p:extLst>
      <p:ext uri="{BB962C8B-B14F-4D97-AF65-F5344CB8AC3E}">
        <p14:creationId xmlns:p14="http://schemas.microsoft.com/office/powerpoint/2010/main" val="346460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7000"/>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C148E-6BAE-4EA5-A08F-C4AFFEDD1658}" type="datetimeFigureOut">
              <a:rPr lang="tr-TR" smtClean="0"/>
              <a:t>13.01.2015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C596F-B38C-4FD6-818C-AC786FC0FD66}" type="slidenum">
              <a:rPr lang="tr-TR" smtClean="0"/>
              <a:t>‹#›</a:t>
            </a:fld>
            <a:endParaRPr lang="tr-TR"/>
          </a:p>
        </p:txBody>
      </p:sp>
    </p:spTree>
    <p:extLst>
      <p:ext uri="{BB962C8B-B14F-4D97-AF65-F5344CB8AC3E}">
        <p14:creationId xmlns:p14="http://schemas.microsoft.com/office/powerpoint/2010/main" val="29309207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jpeg"/></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62.png"/><Relationship Id="rId4" Type="http://schemas.openxmlformats.org/officeDocument/2006/relationships/image" Target="../media/image61.png"/></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7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8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74.png"/></Relationships>
</file>

<file path=ppt/slides/_rels/slide8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6.xml"/><Relationship Id="rId1" Type="http://schemas.openxmlformats.org/officeDocument/2006/relationships/slideLayout" Target="../slideLayouts/slideLayout3.xml"/><Relationship Id="rId5" Type="http://schemas.openxmlformats.org/officeDocument/2006/relationships/image" Target="../media/image78.png"/><Relationship Id="rId4" Type="http://schemas.openxmlformats.org/officeDocument/2006/relationships/image" Target="../media/image77.png"/></Relationships>
</file>

<file path=ppt/slides/_rels/slide8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8.xml"/><Relationship Id="rId1" Type="http://schemas.openxmlformats.org/officeDocument/2006/relationships/slideLayout" Target="../slideLayouts/slideLayout3.xml"/><Relationship Id="rId5" Type="http://schemas.openxmlformats.org/officeDocument/2006/relationships/image" Target="../media/image82.png"/><Relationship Id="rId4" Type="http://schemas.openxmlformats.org/officeDocument/2006/relationships/image" Target="../media/image81.png"/></Relationships>
</file>

<file path=ppt/slides/_rels/slide8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0.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62.png"/><Relationship Id="rId4" Type="http://schemas.openxmlformats.org/officeDocument/2006/relationships/image" Target="../media/image61.png"/></Relationships>
</file>

<file path=ppt/slides/_rels/slide8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2.xml"/><Relationship Id="rId1" Type="http://schemas.openxmlformats.org/officeDocument/2006/relationships/slideLayout" Target="../slideLayouts/slideLayout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9.xml"/><Relationship Id="rId1" Type="http://schemas.openxmlformats.org/officeDocument/2006/relationships/slideLayout" Target="../slideLayouts/slideLayout3.xml"/><Relationship Id="rId4" Type="http://schemas.openxmlformats.org/officeDocument/2006/relationships/image" Target="../media/image93.jpeg"/></Relationships>
</file>

<file path=ppt/slides/_rels/slide9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6512" y="1124744"/>
            <a:ext cx="9180512" cy="3323987"/>
          </a:xfrm>
          <a:prstGeom prst="rect">
            <a:avLst/>
          </a:prstGeom>
          <a:noFill/>
        </p:spPr>
        <p:txBody>
          <a:bodyPr wrap="square" rtlCol="0">
            <a:spAutoFit/>
          </a:bodyPr>
          <a:lstStyle/>
          <a:p>
            <a:pPr algn="ctr"/>
            <a:r>
              <a:rPr lang="tr-TR" sz="6000" b="1" dirty="0">
                <a:solidFill>
                  <a:srgbClr val="C00000"/>
                </a:solidFill>
              </a:rPr>
              <a:t>BURDUR </a:t>
            </a:r>
          </a:p>
          <a:p>
            <a:pPr algn="ctr"/>
            <a:r>
              <a:rPr lang="tr-TR" sz="4500" b="1" dirty="0" smtClean="0"/>
              <a:t>TEFBİS </a:t>
            </a:r>
          </a:p>
          <a:p>
            <a:pPr algn="ctr"/>
            <a:r>
              <a:rPr lang="tr-TR" sz="4500" b="1" dirty="0" smtClean="0"/>
              <a:t>BİLGİLENDİRME SEMİNERİNE</a:t>
            </a:r>
          </a:p>
          <a:p>
            <a:pPr algn="ctr"/>
            <a:r>
              <a:rPr lang="tr-TR" sz="6000" b="1" dirty="0" smtClean="0">
                <a:solidFill>
                  <a:srgbClr val="C00000"/>
                </a:solidFill>
              </a:rPr>
              <a:t>HOŞGELDİNİZ</a:t>
            </a:r>
            <a:endParaRPr lang="tr-TR" sz="6000" b="1" dirty="0">
              <a:solidFill>
                <a:srgbClr val="C00000"/>
              </a:solidFill>
            </a:endParaRPr>
          </a:p>
        </p:txBody>
      </p:sp>
    </p:spTree>
    <p:extLst>
      <p:ext uri="{BB962C8B-B14F-4D97-AF65-F5344CB8AC3E}">
        <p14:creationId xmlns:p14="http://schemas.microsoft.com/office/powerpoint/2010/main" val="2531176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260648"/>
            <a:ext cx="5982203" cy="792088"/>
          </a:xfrm>
        </p:spPr>
        <p:txBody>
          <a:bodyPr>
            <a:normAutofit fontScale="90000"/>
          </a:bodyPr>
          <a:lstStyle/>
          <a:p>
            <a:pPr algn="ctr"/>
            <a:r>
              <a:rPr lang="tr-TR" sz="3600" dirty="0" smtClean="0">
                <a:solidFill>
                  <a:schemeClr val="bg1"/>
                </a:solidFill>
              </a:rPr>
              <a:t>İŞLETME DEFTERİ NASIL TUTULUR?</a:t>
            </a:r>
            <a:endParaRPr lang="tr-TR" sz="3600" dirty="0">
              <a:solidFill>
                <a:schemeClr val="bg1"/>
              </a:solidFill>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8582" y="1316164"/>
            <a:ext cx="8773898" cy="5221625"/>
          </a:xfrm>
          <a:prstGeom prst="rect">
            <a:avLst/>
          </a:prstGeom>
        </p:spPr>
      </p:pic>
      <p:sp>
        <p:nvSpPr>
          <p:cNvPr id="3" name="Oval Belirtme Çizgisi 2"/>
          <p:cNvSpPr/>
          <p:nvPr/>
        </p:nvSpPr>
        <p:spPr>
          <a:xfrm>
            <a:off x="982678" y="2955976"/>
            <a:ext cx="2725226" cy="1728192"/>
          </a:xfrm>
          <a:prstGeom prst="wedgeEllipseCallout">
            <a:avLst>
              <a:gd name="adj1" fmla="val 48446"/>
              <a:gd name="adj2" fmla="val 1421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GELİR TOPLAMLARI BURAYA YAZILIR</a:t>
            </a:r>
            <a:endParaRPr lang="tr-TR" dirty="0"/>
          </a:p>
        </p:txBody>
      </p:sp>
      <p:sp>
        <p:nvSpPr>
          <p:cNvPr id="8" name="Oval Belirtme Çizgisi 7"/>
          <p:cNvSpPr/>
          <p:nvPr/>
        </p:nvSpPr>
        <p:spPr>
          <a:xfrm>
            <a:off x="5170220" y="2955976"/>
            <a:ext cx="2725226" cy="1728192"/>
          </a:xfrm>
          <a:prstGeom prst="wedgeEllipseCallout">
            <a:avLst>
              <a:gd name="adj1" fmla="val 56173"/>
              <a:gd name="adj2" fmla="val 1417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GİDER TOPLAMLARI BURAYA YAZILIR</a:t>
            </a:r>
            <a:endParaRPr lang="tr-TR" dirty="0"/>
          </a:p>
        </p:txBody>
      </p:sp>
    </p:spTree>
    <p:extLst>
      <p:ext uri="{BB962C8B-B14F-4D97-AF65-F5344CB8AC3E}">
        <p14:creationId xmlns:p14="http://schemas.microsoft.com/office/powerpoint/2010/main" val="1043987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2"/>
          <p:cNvSpPr txBox="1">
            <a:spLocks/>
          </p:cNvSpPr>
          <p:nvPr/>
        </p:nvSpPr>
        <p:spPr>
          <a:xfrm>
            <a:off x="251520" y="1412776"/>
            <a:ext cx="7643926" cy="396044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2"/>
          </a:lnRef>
          <a:fillRef idx="3">
            <a:schemeClr val="accent2"/>
          </a:fillRef>
          <a:effectRef idx="3">
            <a:schemeClr val="accent2"/>
          </a:effectRef>
          <a:fontRef idx="minor">
            <a:schemeClr val="lt1"/>
          </a:fontRef>
        </p:style>
        <p:txBody>
          <a:bodyPr vert="horz" lIns="107287" tIns="53643" rIns="107287" bIns="53643" rtlCol="0" anchor="t">
            <a:noAutofit/>
          </a:bodyPr>
          <a:lstStyle>
            <a:lvl1pPr algn="l" defTabSz="1072866" rtl="0" eaLnBrk="1" latinLnBrk="0" hangingPunct="1">
              <a:spcBef>
                <a:spcPct val="0"/>
              </a:spcBef>
              <a:buNone/>
              <a:defRPr sz="4700" b="1" kern="1200" cap="all">
                <a:solidFill>
                  <a:schemeClr val="tx1"/>
                </a:solidFill>
                <a:latin typeface="+mj-lt"/>
                <a:ea typeface="+mj-ea"/>
                <a:cs typeface="+mj-cs"/>
              </a:defRPr>
            </a:lvl1pPr>
          </a:lstStyle>
          <a:p>
            <a:pPr algn="ctr"/>
            <a:r>
              <a:rPr lang="tr-TR" altLang="tr-TR" sz="8000" dirty="0" smtClean="0">
                <a:solidFill>
                  <a:schemeClr val="bg1"/>
                </a:solidFill>
                <a:latin typeface="Arial" panose="020B0604020202020204" pitchFamily="34" charset="0"/>
              </a:rPr>
              <a:t>ÖZEL </a:t>
            </a:r>
          </a:p>
          <a:p>
            <a:pPr algn="ctr"/>
            <a:r>
              <a:rPr lang="tr-TR" altLang="tr-TR" sz="8000" dirty="0" smtClean="0">
                <a:solidFill>
                  <a:schemeClr val="bg1"/>
                </a:solidFill>
                <a:latin typeface="Arial" panose="020B0604020202020204" pitchFamily="34" charset="0"/>
              </a:rPr>
              <a:t>OKULLAR </a:t>
            </a:r>
            <a:r>
              <a:rPr lang="tr-TR" altLang="tr-TR" sz="8000" dirty="0">
                <a:solidFill>
                  <a:schemeClr val="bg1"/>
                </a:solidFill>
                <a:latin typeface="Arial" panose="020B0604020202020204" pitchFamily="34" charset="0"/>
              </a:rPr>
              <a:t>Modülü</a:t>
            </a:r>
            <a:endParaRPr lang="tr-TR" sz="7500" dirty="0">
              <a:solidFill>
                <a:schemeClr val="bg1"/>
              </a:solidFill>
            </a:endParaRPr>
          </a:p>
        </p:txBody>
      </p:sp>
    </p:spTree>
    <p:extLst>
      <p:ext uri="{BB962C8B-B14F-4D97-AF65-F5344CB8AC3E}">
        <p14:creationId xmlns:p14="http://schemas.microsoft.com/office/powerpoint/2010/main" val="367369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a:r>
              <a:rPr lang="tr-TR" sz="3600" dirty="0" smtClean="0">
                <a:solidFill>
                  <a:schemeClr val="bg1"/>
                </a:solidFill>
              </a:rPr>
              <a:t>TEFBİS ÖZEL OKULLAR </a:t>
            </a:r>
            <a:br>
              <a:rPr lang="tr-TR" sz="3600" dirty="0" smtClean="0">
                <a:solidFill>
                  <a:schemeClr val="bg1"/>
                </a:solidFill>
              </a:rPr>
            </a:br>
            <a:r>
              <a:rPr lang="tr-TR" sz="3600" dirty="0" smtClean="0">
                <a:solidFill>
                  <a:schemeClr val="bg1"/>
                </a:solidFill>
              </a:rPr>
              <a:t>MODÜLÜ</a:t>
            </a:r>
            <a:endParaRPr lang="tr-TR" sz="3600" dirty="0">
              <a:solidFill>
                <a:schemeClr val="bg1"/>
              </a:solidFill>
            </a:endParaRPr>
          </a:p>
        </p:txBody>
      </p:sp>
      <p:pic>
        <p:nvPicPr>
          <p:cNvPr id="2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2" y="2133600"/>
            <a:ext cx="7710854"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4 Metin kutusu"/>
          <p:cNvSpPr txBox="1"/>
          <p:nvPr/>
        </p:nvSpPr>
        <p:spPr>
          <a:xfrm>
            <a:off x="650104" y="1476375"/>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Özel Okullar Modülü Ana Sayfa</a:t>
            </a:r>
          </a:p>
        </p:txBody>
      </p:sp>
      <p:sp>
        <p:nvSpPr>
          <p:cNvPr id="22" name="5 Dikdörtgen"/>
          <p:cNvSpPr/>
          <p:nvPr/>
        </p:nvSpPr>
        <p:spPr>
          <a:xfrm>
            <a:off x="364882" y="2133600"/>
            <a:ext cx="1462454"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3" name="6 Dikdörtgen"/>
          <p:cNvSpPr/>
          <p:nvPr/>
        </p:nvSpPr>
        <p:spPr>
          <a:xfrm>
            <a:off x="364882" y="2349500"/>
            <a:ext cx="2458915" cy="28733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4" name="7 Dikdörtgen"/>
          <p:cNvSpPr/>
          <p:nvPr/>
        </p:nvSpPr>
        <p:spPr>
          <a:xfrm>
            <a:off x="6098931" y="2349501"/>
            <a:ext cx="1994389" cy="3143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5" name="8 Dikdörtgen"/>
          <p:cNvSpPr/>
          <p:nvPr/>
        </p:nvSpPr>
        <p:spPr>
          <a:xfrm>
            <a:off x="1761393" y="2646363"/>
            <a:ext cx="6246935" cy="41275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6" name="9 Dikdörtgen"/>
          <p:cNvSpPr/>
          <p:nvPr/>
        </p:nvSpPr>
        <p:spPr>
          <a:xfrm>
            <a:off x="3090497" y="3049589"/>
            <a:ext cx="3588726" cy="174783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7" name="10 Dikdörtgen"/>
          <p:cNvSpPr/>
          <p:nvPr/>
        </p:nvSpPr>
        <p:spPr>
          <a:xfrm>
            <a:off x="364882" y="2632076"/>
            <a:ext cx="1396511" cy="108426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8" name="11 Metin kutusu"/>
          <p:cNvSpPr txBox="1">
            <a:spLocks noChangeArrowheads="1"/>
          </p:cNvSpPr>
          <p:nvPr/>
        </p:nvSpPr>
        <p:spPr bwMode="auto">
          <a:xfrm>
            <a:off x="1960685" y="1989139"/>
            <a:ext cx="1992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1</a:t>
            </a:r>
          </a:p>
        </p:txBody>
      </p:sp>
      <p:sp>
        <p:nvSpPr>
          <p:cNvPr id="29" name="12 Metin kutusu"/>
          <p:cNvSpPr txBox="1">
            <a:spLocks noChangeArrowheads="1"/>
          </p:cNvSpPr>
          <p:nvPr/>
        </p:nvSpPr>
        <p:spPr bwMode="auto">
          <a:xfrm>
            <a:off x="3090497" y="2349500"/>
            <a:ext cx="20075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chemeClr val="bg1"/>
                </a:solidFill>
              </a:rPr>
              <a:t>2</a:t>
            </a:r>
          </a:p>
        </p:txBody>
      </p:sp>
      <p:sp>
        <p:nvSpPr>
          <p:cNvPr id="30" name="13 Metin kutusu"/>
          <p:cNvSpPr txBox="1">
            <a:spLocks noChangeArrowheads="1"/>
          </p:cNvSpPr>
          <p:nvPr/>
        </p:nvSpPr>
        <p:spPr bwMode="auto">
          <a:xfrm>
            <a:off x="5816112" y="2276475"/>
            <a:ext cx="19929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chemeClr val="bg1"/>
                </a:solidFill>
              </a:rPr>
              <a:t>3</a:t>
            </a:r>
          </a:p>
        </p:txBody>
      </p:sp>
      <p:sp>
        <p:nvSpPr>
          <p:cNvPr id="31" name="14 Metin kutusu"/>
          <p:cNvSpPr txBox="1">
            <a:spLocks noChangeArrowheads="1"/>
          </p:cNvSpPr>
          <p:nvPr/>
        </p:nvSpPr>
        <p:spPr bwMode="auto">
          <a:xfrm>
            <a:off x="4752243" y="4292600"/>
            <a:ext cx="19929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4</a:t>
            </a:r>
          </a:p>
        </p:txBody>
      </p:sp>
      <p:sp>
        <p:nvSpPr>
          <p:cNvPr id="32" name="15 Metin kutusu"/>
          <p:cNvSpPr txBox="1">
            <a:spLocks noChangeArrowheads="1"/>
          </p:cNvSpPr>
          <p:nvPr/>
        </p:nvSpPr>
        <p:spPr bwMode="auto">
          <a:xfrm>
            <a:off x="4086958" y="2708275"/>
            <a:ext cx="19929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5</a:t>
            </a:r>
          </a:p>
        </p:txBody>
      </p:sp>
      <p:sp>
        <p:nvSpPr>
          <p:cNvPr id="33" name="16 Metin kutusu"/>
          <p:cNvSpPr txBox="1">
            <a:spLocks noChangeArrowheads="1"/>
          </p:cNvSpPr>
          <p:nvPr/>
        </p:nvSpPr>
        <p:spPr bwMode="auto">
          <a:xfrm>
            <a:off x="962758" y="3789364"/>
            <a:ext cx="1992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6</a:t>
            </a:r>
          </a:p>
        </p:txBody>
      </p:sp>
      <p:sp>
        <p:nvSpPr>
          <p:cNvPr id="34" name="17 Metin kutusu"/>
          <p:cNvSpPr txBox="1">
            <a:spLocks noChangeArrowheads="1"/>
          </p:cNvSpPr>
          <p:nvPr/>
        </p:nvSpPr>
        <p:spPr bwMode="auto">
          <a:xfrm>
            <a:off x="1893277" y="5175484"/>
            <a:ext cx="6182458" cy="10618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a:solidFill>
                  <a:srgbClr val="C00000"/>
                </a:solidFill>
              </a:rPr>
              <a:t>“Özel Okullar Modülü” </a:t>
            </a:r>
            <a:r>
              <a:rPr lang="tr-TR" altLang="tr-TR" sz="1400" dirty="0"/>
              <a:t>TEFBİS Sisteminde, özel okulların gelir ve gider kayıtlarını gerçekleştireceği modüldür. </a:t>
            </a:r>
          </a:p>
          <a:p>
            <a:pPr algn="just" eaLnBrk="1" hangingPunct="1">
              <a:lnSpc>
                <a:spcPct val="150000"/>
              </a:lnSpc>
            </a:pPr>
            <a:r>
              <a:rPr lang="tr-TR" altLang="tr-TR" sz="1400" dirty="0"/>
              <a:t>Özel okullar Modülünün ana sayfasında  6 (altı) önemli alan bulunmaktadır</a:t>
            </a:r>
            <a:r>
              <a:rPr lang="tr-TR" altLang="tr-TR" sz="1400" dirty="0" smtClean="0"/>
              <a:t>.</a:t>
            </a:r>
            <a:endParaRPr lang="tr-TR" altLang="tr-TR" sz="1400" dirty="0"/>
          </a:p>
        </p:txBody>
      </p:sp>
    </p:spTree>
    <p:extLst>
      <p:ext uri="{BB962C8B-B14F-4D97-AF65-F5344CB8AC3E}">
        <p14:creationId xmlns:p14="http://schemas.microsoft.com/office/powerpoint/2010/main" val="2320842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a:r>
              <a:rPr lang="tr-TR" sz="3600" dirty="0" smtClean="0">
                <a:solidFill>
                  <a:schemeClr val="bg1"/>
                </a:solidFill>
              </a:rPr>
              <a:t>TEFBİS ÖZEL OKULLAR </a:t>
            </a:r>
            <a:br>
              <a:rPr lang="tr-TR" sz="3600" dirty="0" smtClean="0">
                <a:solidFill>
                  <a:schemeClr val="bg1"/>
                </a:solidFill>
              </a:rPr>
            </a:br>
            <a:r>
              <a:rPr lang="tr-TR" sz="3600" dirty="0" smtClean="0">
                <a:solidFill>
                  <a:schemeClr val="bg1"/>
                </a:solidFill>
              </a:rPr>
              <a:t>MODÜLÜ</a:t>
            </a:r>
            <a:endParaRPr lang="tr-TR" sz="3600" dirty="0">
              <a:solidFill>
                <a:schemeClr val="bg1"/>
              </a:solidFill>
            </a:endParaRPr>
          </a:p>
        </p:txBody>
      </p:sp>
      <p:pic>
        <p:nvPicPr>
          <p:cNvPr id="4" name="Picture 1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1" y="2205039"/>
            <a:ext cx="7602415" cy="39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etin kutusu"/>
          <p:cNvSpPr txBox="1"/>
          <p:nvPr/>
        </p:nvSpPr>
        <p:spPr>
          <a:xfrm>
            <a:off x="383999" y="1484785"/>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Özel Okullar Modülü Gelir İşlemleri</a:t>
            </a:r>
          </a:p>
        </p:txBody>
      </p:sp>
      <p:sp>
        <p:nvSpPr>
          <p:cNvPr id="7" name="10 Dikdörtgen"/>
          <p:cNvSpPr/>
          <p:nvPr/>
        </p:nvSpPr>
        <p:spPr>
          <a:xfrm>
            <a:off x="3423139" y="3433764"/>
            <a:ext cx="1928446" cy="23717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11 Dikdörtgen"/>
          <p:cNvSpPr/>
          <p:nvPr/>
        </p:nvSpPr>
        <p:spPr>
          <a:xfrm>
            <a:off x="5350120" y="3429000"/>
            <a:ext cx="997926" cy="237648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12 Dikdörtgen"/>
          <p:cNvSpPr/>
          <p:nvPr/>
        </p:nvSpPr>
        <p:spPr>
          <a:xfrm>
            <a:off x="4818185" y="3284538"/>
            <a:ext cx="1462454" cy="1444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13 Dikdörtgen"/>
          <p:cNvSpPr/>
          <p:nvPr/>
        </p:nvSpPr>
        <p:spPr>
          <a:xfrm>
            <a:off x="1628043" y="2636838"/>
            <a:ext cx="398585" cy="3603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1 Metin kutusu"/>
          <p:cNvSpPr txBox="1">
            <a:spLocks noChangeArrowheads="1"/>
          </p:cNvSpPr>
          <p:nvPr/>
        </p:nvSpPr>
        <p:spPr bwMode="auto">
          <a:xfrm>
            <a:off x="6346581" y="3141664"/>
            <a:ext cx="1992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1</a:t>
            </a:r>
          </a:p>
        </p:txBody>
      </p:sp>
      <p:sp>
        <p:nvSpPr>
          <p:cNvPr id="12" name="11 Metin kutusu"/>
          <p:cNvSpPr txBox="1">
            <a:spLocks noChangeArrowheads="1"/>
          </p:cNvSpPr>
          <p:nvPr/>
        </p:nvSpPr>
        <p:spPr bwMode="auto">
          <a:xfrm>
            <a:off x="3223846" y="4149725"/>
            <a:ext cx="19929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2</a:t>
            </a:r>
          </a:p>
        </p:txBody>
      </p:sp>
      <p:sp>
        <p:nvSpPr>
          <p:cNvPr id="13" name="11 Metin kutusu"/>
          <p:cNvSpPr txBox="1">
            <a:spLocks noChangeArrowheads="1"/>
          </p:cNvSpPr>
          <p:nvPr/>
        </p:nvSpPr>
        <p:spPr bwMode="auto">
          <a:xfrm>
            <a:off x="6413989" y="4076700"/>
            <a:ext cx="19929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3</a:t>
            </a:r>
          </a:p>
        </p:txBody>
      </p:sp>
      <p:sp>
        <p:nvSpPr>
          <p:cNvPr id="14" name="11 Metin kutusu"/>
          <p:cNvSpPr txBox="1">
            <a:spLocks noChangeArrowheads="1"/>
          </p:cNvSpPr>
          <p:nvPr/>
        </p:nvSpPr>
        <p:spPr bwMode="auto">
          <a:xfrm>
            <a:off x="1428751" y="2636839"/>
            <a:ext cx="1992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4</a:t>
            </a:r>
          </a:p>
        </p:txBody>
      </p:sp>
    </p:spTree>
    <p:extLst>
      <p:ext uri="{BB962C8B-B14F-4D97-AF65-F5344CB8AC3E}">
        <p14:creationId xmlns:p14="http://schemas.microsoft.com/office/powerpoint/2010/main" val="93861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a:r>
              <a:rPr lang="tr-TR" sz="3600" dirty="0" smtClean="0">
                <a:solidFill>
                  <a:schemeClr val="bg1"/>
                </a:solidFill>
              </a:rPr>
              <a:t>TEFBİS ÖZEL OKULLAR </a:t>
            </a:r>
            <a:br>
              <a:rPr lang="tr-TR" sz="3600" dirty="0" smtClean="0">
                <a:solidFill>
                  <a:schemeClr val="bg1"/>
                </a:solidFill>
              </a:rPr>
            </a:br>
            <a:r>
              <a:rPr lang="tr-TR" sz="3600" dirty="0" smtClean="0">
                <a:solidFill>
                  <a:schemeClr val="bg1"/>
                </a:solidFill>
              </a:rPr>
              <a:t>MODÜLÜ</a:t>
            </a:r>
            <a:endParaRPr lang="tr-TR" sz="3600" dirty="0">
              <a:solidFill>
                <a:schemeClr val="bg1"/>
              </a:solidFill>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1" y="2430934"/>
            <a:ext cx="7643446"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etin kutusu"/>
          <p:cNvSpPr txBox="1"/>
          <p:nvPr/>
        </p:nvSpPr>
        <p:spPr>
          <a:xfrm>
            <a:off x="482111" y="1489547"/>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Özel Okullar Modülü Gider İşlemleri</a:t>
            </a:r>
          </a:p>
        </p:txBody>
      </p:sp>
      <p:sp>
        <p:nvSpPr>
          <p:cNvPr id="7" name="10 Dikdörtgen"/>
          <p:cNvSpPr/>
          <p:nvPr/>
        </p:nvSpPr>
        <p:spPr>
          <a:xfrm>
            <a:off x="3156438" y="3559647"/>
            <a:ext cx="2362200" cy="239871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11 Dikdörtgen"/>
          <p:cNvSpPr/>
          <p:nvPr/>
        </p:nvSpPr>
        <p:spPr>
          <a:xfrm>
            <a:off x="5517174" y="3564409"/>
            <a:ext cx="997926" cy="239395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12 Dikdörtgen"/>
          <p:cNvSpPr/>
          <p:nvPr/>
        </p:nvSpPr>
        <p:spPr>
          <a:xfrm>
            <a:off x="4986704" y="3419947"/>
            <a:ext cx="1528396" cy="14446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13 Dikdörtgen"/>
          <p:cNvSpPr/>
          <p:nvPr/>
        </p:nvSpPr>
        <p:spPr>
          <a:xfrm>
            <a:off x="1693985" y="2791297"/>
            <a:ext cx="400050" cy="35877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1 Metin kutusu"/>
          <p:cNvSpPr txBox="1">
            <a:spLocks noChangeArrowheads="1"/>
          </p:cNvSpPr>
          <p:nvPr/>
        </p:nvSpPr>
        <p:spPr bwMode="auto">
          <a:xfrm>
            <a:off x="6613281" y="3367560"/>
            <a:ext cx="1992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1</a:t>
            </a:r>
          </a:p>
        </p:txBody>
      </p:sp>
      <p:sp>
        <p:nvSpPr>
          <p:cNvPr id="12" name="11 Metin kutusu"/>
          <p:cNvSpPr txBox="1">
            <a:spLocks noChangeArrowheads="1"/>
          </p:cNvSpPr>
          <p:nvPr/>
        </p:nvSpPr>
        <p:spPr bwMode="auto">
          <a:xfrm>
            <a:off x="2691912" y="4447060"/>
            <a:ext cx="1992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2</a:t>
            </a:r>
          </a:p>
        </p:txBody>
      </p:sp>
      <p:sp>
        <p:nvSpPr>
          <p:cNvPr id="13" name="11 Metin kutusu"/>
          <p:cNvSpPr txBox="1">
            <a:spLocks noChangeArrowheads="1"/>
          </p:cNvSpPr>
          <p:nvPr/>
        </p:nvSpPr>
        <p:spPr bwMode="auto">
          <a:xfrm>
            <a:off x="6679224" y="4302596"/>
            <a:ext cx="26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3</a:t>
            </a:r>
          </a:p>
        </p:txBody>
      </p:sp>
      <p:sp>
        <p:nvSpPr>
          <p:cNvPr id="14" name="11 Metin kutusu"/>
          <p:cNvSpPr txBox="1">
            <a:spLocks noChangeArrowheads="1"/>
          </p:cNvSpPr>
          <p:nvPr/>
        </p:nvSpPr>
        <p:spPr bwMode="auto">
          <a:xfrm>
            <a:off x="1428751" y="2791296"/>
            <a:ext cx="19929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4</a:t>
            </a:r>
          </a:p>
        </p:txBody>
      </p:sp>
    </p:spTree>
    <p:extLst>
      <p:ext uri="{BB962C8B-B14F-4D97-AF65-F5344CB8AC3E}">
        <p14:creationId xmlns:p14="http://schemas.microsoft.com/office/powerpoint/2010/main" val="1958137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a:r>
              <a:rPr lang="tr-TR" sz="3600" dirty="0" smtClean="0">
                <a:solidFill>
                  <a:schemeClr val="bg1"/>
                </a:solidFill>
              </a:rPr>
              <a:t>TEFBİS ÖZEL OKULLAR </a:t>
            </a:r>
            <a:br>
              <a:rPr lang="tr-TR" sz="3600" dirty="0" smtClean="0">
                <a:solidFill>
                  <a:schemeClr val="bg1"/>
                </a:solidFill>
              </a:rPr>
            </a:br>
            <a:r>
              <a:rPr lang="tr-TR" sz="3600" dirty="0" smtClean="0">
                <a:solidFill>
                  <a:schemeClr val="bg1"/>
                </a:solidFill>
              </a:rPr>
              <a:t>MODÜLÜ</a:t>
            </a:r>
            <a:endParaRPr lang="tr-TR" sz="3600" dirty="0">
              <a:solidFill>
                <a:schemeClr val="bg1"/>
              </a:solidFill>
            </a:endParaRPr>
          </a:p>
        </p:txBody>
      </p:sp>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1" y="2124076"/>
            <a:ext cx="7735765"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etin kutusu"/>
          <p:cNvSpPr txBox="1"/>
          <p:nvPr/>
        </p:nvSpPr>
        <p:spPr>
          <a:xfrm>
            <a:off x="450468" y="1484784"/>
            <a:ext cx="7710854"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Özel Okullar Anket Listesi</a:t>
            </a:r>
          </a:p>
        </p:txBody>
      </p:sp>
      <p:sp>
        <p:nvSpPr>
          <p:cNvPr id="7" name="6 Metin kutusu"/>
          <p:cNvSpPr txBox="1">
            <a:spLocks noChangeArrowheads="1"/>
          </p:cNvSpPr>
          <p:nvPr/>
        </p:nvSpPr>
        <p:spPr bwMode="auto">
          <a:xfrm>
            <a:off x="1893277" y="4221164"/>
            <a:ext cx="6049108"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Bu ekran Bakanlıkça belli aralıklarla uygulanacak olan öğrenci başı eğitim harcamalarına ilişkin anketlere ulaşımı sağlamaktadır. </a:t>
            </a:r>
          </a:p>
          <a:p>
            <a:pPr algn="just" eaLnBrk="1" hangingPunct="1">
              <a:lnSpc>
                <a:spcPct val="150000"/>
              </a:lnSpc>
            </a:pPr>
            <a:r>
              <a:rPr lang="tr-TR" altLang="tr-TR" sz="1100"/>
              <a:t> </a:t>
            </a:r>
          </a:p>
          <a:p>
            <a:pPr algn="just" eaLnBrk="1" hangingPunct="1">
              <a:lnSpc>
                <a:spcPct val="150000"/>
              </a:lnSpc>
            </a:pPr>
            <a:r>
              <a:rPr lang="tr-TR" altLang="tr-TR" sz="1100" b="1">
                <a:solidFill>
                  <a:srgbClr val="C00000"/>
                </a:solidFill>
              </a:rPr>
              <a:t>“Özel Okullar Modülü” </a:t>
            </a:r>
            <a:r>
              <a:rPr lang="tr-TR" altLang="tr-TR" sz="1100"/>
              <a:t>ana ekran görüntüsünde, sol menüden </a:t>
            </a:r>
            <a:r>
              <a:rPr lang="tr-TR" altLang="tr-TR" sz="1100">
                <a:solidFill>
                  <a:srgbClr val="C00000"/>
                </a:solidFill>
              </a:rPr>
              <a:t>“</a:t>
            </a:r>
            <a:r>
              <a:rPr lang="tr-TR" altLang="tr-TR" sz="1100" b="1">
                <a:solidFill>
                  <a:srgbClr val="C00000"/>
                </a:solidFill>
              </a:rPr>
              <a:t>Anket Listesi” </a:t>
            </a:r>
            <a:r>
              <a:rPr lang="tr-TR" altLang="tr-TR" sz="1100"/>
              <a:t>seçilir.</a:t>
            </a:r>
          </a:p>
          <a:p>
            <a:pPr algn="just" eaLnBrk="1" hangingPunct="1">
              <a:lnSpc>
                <a:spcPct val="150000"/>
              </a:lnSpc>
            </a:pPr>
            <a:r>
              <a:rPr lang="tr-TR" altLang="tr-TR" sz="1100"/>
              <a:t>Karşınıza gelecek olan bu ekranda </a:t>
            </a:r>
            <a:r>
              <a:rPr lang="tr-TR" altLang="tr-TR" sz="1100">
                <a:solidFill>
                  <a:srgbClr val="C00000"/>
                </a:solidFill>
              </a:rPr>
              <a:t>“</a:t>
            </a:r>
            <a:r>
              <a:rPr lang="tr-TR" altLang="tr-TR" sz="1100" b="1">
                <a:solidFill>
                  <a:srgbClr val="C00000"/>
                </a:solidFill>
              </a:rPr>
              <a:t>Anketler” </a:t>
            </a:r>
            <a:r>
              <a:rPr lang="tr-TR" altLang="tr-TR" sz="1100"/>
              <a:t>açılır penceresinden uygulanacak ankete ulaşabilirsiniz.</a:t>
            </a:r>
          </a:p>
          <a:p>
            <a:pPr algn="just" eaLnBrk="1" hangingPunct="1">
              <a:lnSpc>
                <a:spcPct val="150000"/>
              </a:lnSpc>
            </a:pPr>
            <a:endParaRPr lang="tr-TR" altLang="tr-TR" sz="1100"/>
          </a:p>
        </p:txBody>
      </p:sp>
      <p:sp>
        <p:nvSpPr>
          <p:cNvPr id="8" name="8 Dikdörtgen"/>
          <p:cNvSpPr/>
          <p:nvPr/>
        </p:nvSpPr>
        <p:spPr>
          <a:xfrm>
            <a:off x="364881" y="3122614"/>
            <a:ext cx="1330569" cy="14287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9" name="9 Düz Ok Bağlayıcısı"/>
          <p:cNvCxnSpPr/>
          <p:nvPr/>
        </p:nvCxnSpPr>
        <p:spPr>
          <a:xfrm flipV="1">
            <a:off x="1030166" y="3265488"/>
            <a:ext cx="205154" cy="720725"/>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10 Dikdörtgen"/>
          <p:cNvSpPr/>
          <p:nvPr/>
        </p:nvSpPr>
        <p:spPr>
          <a:xfrm>
            <a:off x="1759928" y="3049588"/>
            <a:ext cx="1862503"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1" name="11 Düz Ok Bağlayıcısı"/>
          <p:cNvCxnSpPr/>
          <p:nvPr/>
        </p:nvCxnSpPr>
        <p:spPr>
          <a:xfrm flipV="1">
            <a:off x="2425212" y="3284539"/>
            <a:ext cx="332642" cy="63023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208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49740" y="260648"/>
            <a:ext cx="7710395" cy="861774"/>
          </a:xfrm>
          <a:prstGeom prst="rect">
            <a:avLst/>
          </a:prstGeom>
          <a:noFill/>
        </p:spPr>
        <p:txBody>
          <a:bodyPr wrap="square" rtlCol="0">
            <a:spAutoFit/>
          </a:bodyPr>
          <a:lstStyle/>
          <a:p>
            <a:pPr algn="ctr"/>
            <a:r>
              <a:rPr lang="tr-TR" altLang="tr-TR" sz="5000" b="1" dirty="0" smtClean="0">
                <a:latin typeface="Constantia" pitchFamily="18" charset="0"/>
              </a:rPr>
              <a:t>TEŞEKKÜR EDERİZ</a:t>
            </a:r>
            <a:endParaRPr lang="tr-TR" altLang="tr-TR" sz="5000" b="1" dirty="0">
              <a:latin typeface="Constantia" pitchFamily="18" charset="0"/>
            </a:endParaRPr>
          </a:p>
        </p:txBody>
      </p:sp>
      <p:sp>
        <p:nvSpPr>
          <p:cNvPr id="4" name="Metin kutusu 3"/>
          <p:cNvSpPr txBox="1"/>
          <p:nvPr/>
        </p:nvSpPr>
        <p:spPr>
          <a:xfrm>
            <a:off x="317988" y="4114526"/>
            <a:ext cx="7998427" cy="1077218"/>
          </a:xfrm>
          <a:prstGeom prst="rect">
            <a:avLst/>
          </a:prstGeom>
          <a:noFill/>
        </p:spPr>
        <p:txBody>
          <a:bodyPr wrap="square" rtlCol="0">
            <a:spAutoFit/>
          </a:bodyPr>
          <a:lstStyle/>
          <a:p>
            <a:pPr algn="ctr"/>
            <a:r>
              <a:rPr lang="tr-TR" sz="3200" b="1" dirty="0" smtClean="0">
                <a:solidFill>
                  <a:srgbClr val="C00000"/>
                </a:solidFill>
                <a:effectLst>
                  <a:outerShdw blurRad="38100" dist="38100" dir="2700000" algn="tl">
                    <a:srgbClr val="000000">
                      <a:alpha val="43137"/>
                    </a:srgbClr>
                  </a:outerShdw>
                </a:effectLst>
              </a:rPr>
              <a:t>NURETTİN BOZDEMİR</a:t>
            </a:r>
          </a:p>
          <a:p>
            <a:pPr algn="ctr"/>
            <a:r>
              <a:rPr lang="tr-TR" sz="3200" b="1" dirty="0" smtClean="0">
                <a:solidFill>
                  <a:srgbClr val="C00000"/>
                </a:solidFill>
                <a:effectLst>
                  <a:outerShdw blurRad="38100" dist="38100" dir="2700000" algn="tl">
                    <a:srgbClr val="000000">
                      <a:alpha val="43137"/>
                    </a:srgbClr>
                  </a:outerShdw>
                </a:effectLst>
              </a:rPr>
              <a:t>TEFBİS İL KOORDİNATÖRÜ</a:t>
            </a:r>
            <a:endParaRPr lang="tr-TR" sz="3200" b="1" dirty="0">
              <a:solidFill>
                <a:srgbClr val="C00000"/>
              </a:solidFill>
              <a:effectLst>
                <a:outerShdw blurRad="38100" dist="38100" dir="2700000" algn="tl">
                  <a:srgbClr val="000000">
                    <a:alpha val="43137"/>
                  </a:srgbClr>
                </a:outerShdw>
              </a:effectLst>
            </a:endParaRPr>
          </a:p>
        </p:txBody>
      </p:sp>
      <p:sp>
        <p:nvSpPr>
          <p:cNvPr id="6" name="Oval Belirtme Çizgisi 5"/>
          <p:cNvSpPr/>
          <p:nvPr/>
        </p:nvSpPr>
        <p:spPr>
          <a:xfrm>
            <a:off x="517396" y="1556792"/>
            <a:ext cx="8242146" cy="1728192"/>
          </a:xfrm>
          <a:prstGeom prst="wedgeEllipseCallout">
            <a:avLst>
              <a:gd name="adj1" fmla="val -35423"/>
              <a:gd name="adj2" fmla="val 928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bg1"/>
                </a:solidFill>
              </a:rPr>
              <a:t>İLÇE VEYA OKULLARIMIZ  PROBLEMLERİNİ İL TEFBİS KOORDİNATÖRÜNE  İLETECEKLERDİR.</a:t>
            </a:r>
            <a:endParaRPr lang="tr-TR" sz="2800" b="1" dirty="0">
              <a:solidFill>
                <a:schemeClr val="bg1"/>
              </a:solidFill>
            </a:endParaRPr>
          </a:p>
        </p:txBody>
      </p:sp>
    </p:spTree>
    <p:extLst>
      <p:ext uri="{BB962C8B-B14F-4D97-AF65-F5344CB8AC3E}">
        <p14:creationId xmlns:p14="http://schemas.microsoft.com/office/powerpoint/2010/main" val="3522045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260648"/>
            <a:ext cx="5982203" cy="792088"/>
          </a:xfrm>
        </p:spPr>
        <p:txBody>
          <a:bodyPr>
            <a:normAutofit fontScale="90000"/>
          </a:bodyPr>
          <a:lstStyle/>
          <a:p>
            <a:pPr algn="ctr"/>
            <a:r>
              <a:rPr lang="tr-TR" sz="3600" dirty="0" smtClean="0">
                <a:solidFill>
                  <a:schemeClr val="bg1"/>
                </a:solidFill>
              </a:rPr>
              <a:t>İŞLETME DEFTERİ NASIL TUTULUR?</a:t>
            </a:r>
            <a:endParaRPr lang="tr-TR" sz="3600" dirty="0">
              <a:solidFill>
                <a:schemeClr val="bg1"/>
              </a:solidFill>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8582" y="1316164"/>
            <a:ext cx="8773898" cy="5221625"/>
          </a:xfrm>
          <a:prstGeom prst="rect">
            <a:avLst/>
          </a:prstGeom>
        </p:spPr>
      </p:pic>
      <p:sp>
        <p:nvSpPr>
          <p:cNvPr id="7" name="Metin kutusu 6"/>
          <p:cNvSpPr txBox="1"/>
          <p:nvPr/>
        </p:nvSpPr>
        <p:spPr>
          <a:xfrm>
            <a:off x="450927" y="2924945"/>
            <a:ext cx="8109209"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smtClean="0"/>
              <a:t>ÖNEMLİ HATIRLATMA: GELİR VEYA GİDER KAYITLARI DEFETERE İŞLENİRKEN; ÖRNEĞİN: </a:t>
            </a:r>
          </a:p>
          <a:p>
            <a:r>
              <a:rPr lang="tr-TR" dirty="0" smtClean="0"/>
              <a:t>GELİR SATIR SIRASI DOLDU.GİDER SAYFASINDA HALA BOŞ SATIRLARIMIZ BULUNMAKTA BU DURUMDA GELİR TOPLAMI ALINIP SAYFANIN ALT KISMINA GELİR TOPLAMI YAZILIR.</a:t>
            </a:r>
          </a:p>
          <a:p>
            <a:r>
              <a:rPr lang="tr-TR" dirty="0" smtClean="0"/>
              <a:t>AYNI ŞEKİLDE GİDER SAYFASININDA EN SON KAYITTAN SONRA UZUN BİR ÇİZGİ ÇEKİLEREK SAYFA TOPLAMI ALT KISMA YAZILMALIDIR.</a:t>
            </a:r>
          </a:p>
          <a:p>
            <a:r>
              <a:rPr lang="tr-TR" dirty="0" smtClean="0"/>
              <a:t>BURADAKİ AMAÇ SAYFALARIN YÖNETİMİNİN VE KONTROLÜNÜN AYNI OLMASIDIR.</a:t>
            </a:r>
            <a:endParaRPr lang="tr-TR" dirty="0"/>
          </a:p>
        </p:txBody>
      </p:sp>
    </p:spTree>
    <p:extLst>
      <p:ext uri="{BB962C8B-B14F-4D97-AF65-F5344CB8AC3E}">
        <p14:creationId xmlns:p14="http://schemas.microsoft.com/office/powerpoint/2010/main" val="1945488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260648"/>
            <a:ext cx="5982203" cy="792088"/>
          </a:xfrm>
        </p:spPr>
        <p:txBody>
          <a:bodyPr>
            <a:normAutofit fontScale="90000"/>
          </a:bodyPr>
          <a:lstStyle/>
          <a:p>
            <a:pPr algn="ctr"/>
            <a:r>
              <a:rPr lang="tr-TR" sz="3600" dirty="0" smtClean="0">
                <a:solidFill>
                  <a:schemeClr val="bg1"/>
                </a:solidFill>
              </a:rPr>
              <a:t>İŞLETME DEFTERİ NASIL TUTULUR?</a:t>
            </a:r>
            <a:endParaRPr lang="tr-TR" sz="3600" dirty="0">
              <a:solidFill>
                <a:schemeClr val="bg1"/>
              </a:solidFill>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8582" y="1316164"/>
            <a:ext cx="8773898" cy="5221625"/>
          </a:xfrm>
          <a:prstGeom prst="rect">
            <a:avLst/>
          </a:prstGeom>
        </p:spPr>
      </p:pic>
      <p:sp>
        <p:nvSpPr>
          <p:cNvPr id="3" name="Oval Belirtme Çizgisi 2"/>
          <p:cNvSpPr/>
          <p:nvPr/>
        </p:nvSpPr>
        <p:spPr>
          <a:xfrm>
            <a:off x="916209" y="2924944"/>
            <a:ext cx="2725226" cy="1728192"/>
          </a:xfrm>
          <a:prstGeom prst="wedgeEllipseCallout">
            <a:avLst>
              <a:gd name="adj1" fmla="val 57446"/>
              <a:gd name="adj2" fmla="val -1032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ÖNCEKİ SAYFADAKİ GELİR TOPLAMI BURAYA  SAYFAYA YAZILIR.</a:t>
            </a:r>
            <a:endParaRPr lang="tr-TR" dirty="0"/>
          </a:p>
        </p:txBody>
      </p:sp>
      <p:sp>
        <p:nvSpPr>
          <p:cNvPr id="8" name="Oval Belirtme Çizgisi 7"/>
          <p:cNvSpPr/>
          <p:nvPr/>
        </p:nvSpPr>
        <p:spPr>
          <a:xfrm>
            <a:off x="5170220" y="2955976"/>
            <a:ext cx="2725226" cy="1728192"/>
          </a:xfrm>
          <a:prstGeom prst="wedgeEllipseCallout">
            <a:avLst>
              <a:gd name="adj1" fmla="val 57446"/>
              <a:gd name="adj2" fmla="val -1032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ÖNCEKİ SAYFADAKİ GİDER TOPLAMI BURAYA SAYFAYA YAZILIR.</a:t>
            </a:r>
            <a:endParaRPr lang="tr-TR" dirty="0"/>
          </a:p>
        </p:txBody>
      </p:sp>
    </p:spTree>
    <p:extLst>
      <p:ext uri="{BB962C8B-B14F-4D97-AF65-F5344CB8AC3E}">
        <p14:creationId xmlns:p14="http://schemas.microsoft.com/office/powerpoint/2010/main" val="3163383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260648"/>
            <a:ext cx="5982203" cy="792088"/>
          </a:xfrm>
        </p:spPr>
        <p:txBody>
          <a:bodyPr>
            <a:normAutofit fontScale="90000"/>
          </a:bodyPr>
          <a:lstStyle/>
          <a:p>
            <a:pPr algn="ctr"/>
            <a:r>
              <a:rPr lang="tr-TR" sz="3600" dirty="0" smtClean="0">
                <a:solidFill>
                  <a:schemeClr val="bg1"/>
                </a:solidFill>
              </a:rPr>
              <a:t>TEFBİS’E NASIL ERİŞİM SAĞLANIR</a:t>
            </a:r>
            <a:endParaRPr lang="tr-TR" sz="3600" dirty="0">
              <a:solidFill>
                <a:schemeClr val="bg1"/>
              </a:solidFill>
            </a:endParaRPr>
          </a:p>
        </p:txBody>
      </p:sp>
      <p:pic>
        <p:nvPicPr>
          <p:cNvPr id="5" name="Resim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788" y="1052736"/>
            <a:ext cx="4943592" cy="4680520"/>
          </a:xfrm>
          <a:prstGeom prst="rect">
            <a:avLst/>
          </a:prstGeom>
        </p:spPr>
      </p:pic>
      <p:sp>
        <p:nvSpPr>
          <p:cNvPr id="7" name="Metin kutusu 6"/>
          <p:cNvSpPr txBox="1"/>
          <p:nvPr/>
        </p:nvSpPr>
        <p:spPr>
          <a:xfrm>
            <a:off x="827584" y="188640"/>
            <a:ext cx="3124039" cy="369332"/>
          </a:xfrm>
          <a:prstGeom prst="rect">
            <a:avLst/>
          </a:prstGeom>
          <a:noFill/>
        </p:spPr>
        <p:txBody>
          <a:bodyPr wrap="square" rtlCol="0">
            <a:spAutoFit/>
          </a:bodyPr>
          <a:lstStyle/>
          <a:p>
            <a:r>
              <a:rPr lang="tr-TR" dirty="0"/>
              <a:t>https://mebbis.meb.gov.tr</a:t>
            </a:r>
          </a:p>
        </p:txBody>
      </p:sp>
      <p:sp>
        <p:nvSpPr>
          <p:cNvPr id="9" name="Metin kutusu 8"/>
          <p:cNvSpPr txBox="1"/>
          <p:nvPr/>
        </p:nvSpPr>
        <p:spPr>
          <a:xfrm>
            <a:off x="5557279" y="216331"/>
            <a:ext cx="3124039" cy="369332"/>
          </a:xfrm>
          <a:prstGeom prst="rect">
            <a:avLst/>
          </a:prstGeom>
          <a:noFill/>
        </p:spPr>
        <p:txBody>
          <a:bodyPr wrap="square" rtlCol="0">
            <a:spAutoFit/>
          </a:bodyPr>
          <a:lstStyle/>
          <a:p>
            <a:r>
              <a:rPr lang="tr-TR" dirty="0"/>
              <a:t>https</a:t>
            </a:r>
            <a:r>
              <a:rPr lang="tr-TR" dirty="0" smtClean="0"/>
              <a:t>://tefbis.meb.gov.tr</a:t>
            </a:r>
            <a:endParaRPr lang="tr-TR" dirty="0"/>
          </a:p>
        </p:txBody>
      </p:sp>
      <p:pic>
        <p:nvPicPr>
          <p:cNvPr id="10" name="Resim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97959" y="1052736"/>
            <a:ext cx="4128352" cy="4680520"/>
          </a:xfrm>
          <a:prstGeom prst="rect">
            <a:avLst/>
          </a:prstGeom>
        </p:spPr>
      </p:pic>
    </p:spTree>
    <p:extLst>
      <p:ext uri="{BB962C8B-B14F-4D97-AF65-F5344CB8AC3E}">
        <p14:creationId xmlns:p14="http://schemas.microsoft.com/office/powerpoint/2010/main" val="1396287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260648"/>
            <a:ext cx="5982203" cy="792088"/>
          </a:xfrm>
        </p:spPr>
        <p:txBody>
          <a:bodyPr>
            <a:normAutofit fontScale="90000"/>
          </a:bodyPr>
          <a:lstStyle/>
          <a:p>
            <a:pPr algn="ctr"/>
            <a:r>
              <a:rPr lang="tr-TR" sz="3600" dirty="0" smtClean="0">
                <a:solidFill>
                  <a:schemeClr val="bg1"/>
                </a:solidFill>
              </a:rPr>
              <a:t>TEFBİS’E NASIL ERİŞİM SAĞLANIR</a:t>
            </a:r>
            <a:endParaRPr lang="tr-TR" sz="3600" dirty="0">
              <a:solidFill>
                <a:schemeClr val="bg1"/>
              </a:solidFill>
            </a:endParaRPr>
          </a:p>
        </p:txBody>
      </p:sp>
      <p:sp>
        <p:nvSpPr>
          <p:cNvPr id="7" name="Metin kutusu 6"/>
          <p:cNvSpPr txBox="1"/>
          <p:nvPr/>
        </p:nvSpPr>
        <p:spPr>
          <a:xfrm>
            <a:off x="1182085" y="1241836"/>
            <a:ext cx="6314548" cy="1384995"/>
          </a:xfrm>
          <a:prstGeom prst="rect">
            <a:avLst/>
          </a:prstGeom>
          <a:noFill/>
        </p:spPr>
        <p:txBody>
          <a:bodyPr wrap="square" rtlCol="0">
            <a:spAutoFit/>
          </a:bodyPr>
          <a:lstStyle/>
          <a:p>
            <a:pPr algn="ctr"/>
            <a:r>
              <a:rPr lang="tr-TR" sz="2800" b="1" dirty="0" smtClean="0"/>
              <a:t>TEFBİS SİSTEMİNİ SAĞLIKLI KULLANABİLMEK İÇİN TAVSİYE EDİLEN WEB BROWSER</a:t>
            </a:r>
            <a:endParaRPr lang="tr-TR" sz="2800" b="1" dirty="0"/>
          </a:p>
        </p:txBody>
      </p:sp>
      <p:pic>
        <p:nvPicPr>
          <p:cNvPr id="11" name="Resim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81179" y="2780929"/>
            <a:ext cx="3848703" cy="3457575"/>
          </a:xfrm>
          <a:prstGeom prst="rect">
            <a:avLst/>
          </a:prstGeom>
        </p:spPr>
      </p:pic>
    </p:spTree>
    <p:extLst>
      <p:ext uri="{BB962C8B-B14F-4D97-AF65-F5344CB8AC3E}">
        <p14:creationId xmlns:p14="http://schemas.microsoft.com/office/powerpoint/2010/main" val="3496487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a:r>
              <a:rPr lang="tr-TR" sz="3600" dirty="0" smtClean="0">
                <a:solidFill>
                  <a:schemeClr val="bg1"/>
                </a:solidFill>
              </a:rPr>
              <a:t>TEFBİS’E GİRİŞ </a:t>
            </a:r>
            <a:br>
              <a:rPr lang="tr-TR" sz="3600" dirty="0" smtClean="0">
                <a:solidFill>
                  <a:schemeClr val="bg1"/>
                </a:solidFill>
              </a:rPr>
            </a:br>
            <a:r>
              <a:rPr lang="tr-TR" sz="3600" dirty="0" smtClean="0">
                <a:solidFill>
                  <a:schemeClr val="bg1"/>
                </a:solidFill>
              </a:rPr>
              <a:t>YAPACAK KURUMLAR</a:t>
            </a:r>
            <a:endParaRPr lang="tr-TR" sz="3600" dirty="0">
              <a:solidFill>
                <a:schemeClr val="bg1"/>
              </a:solidFill>
            </a:endParaRPr>
          </a:p>
        </p:txBody>
      </p:sp>
      <p:sp>
        <p:nvSpPr>
          <p:cNvPr id="7" name="Metin kutusu 6"/>
          <p:cNvSpPr txBox="1"/>
          <p:nvPr/>
        </p:nvSpPr>
        <p:spPr>
          <a:xfrm>
            <a:off x="0" y="332656"/>
            <a:ext cx="9144000" cy="2308324"/>
          </a:xfrm>
          <a:prstGeom prst="rect">
            <a:avLst/>
          </a:prstGeom>
          <a:noFill/>
        </p:spPr>
        <p:txBody>
          <a:bodyPr wrap="square" rtlCol="0">
            <a:spAutoFit/>
          </a:bodyPr>
          <a:lstStyle/>
          <a:p>
            <a:pPr algn="ctr"/>
            <a:r>
              <a:rPr lang="tr-TR" sz="3600" b="1" dirty="0" smtClean="0"/>
              <a:t>TEFBİS SİSTEMİNE </a:t>
            </a:r>
          </a:p>
          <a:p>
            <a:pPr algn="ctr"/>
            <a:r>
              <a:rPr lang="tr-TR" sz="3600" b="1" dirty="0" smtClean="0"/>
              <a:t>İLİMİZ GENELİNDEKİ EĞİTİM ÖĞRETİM FAALİYETİ YAPAN </a:t>
            </a:r>
            <a:r>
              <a:rPr lang="tr-TR" sz="3600" b="1" dirty="0">
                <a:solidFill>
                  <a:srgbClr val="FF0000"/>
                </a:solidFill>
              </a:rPr>
              <a:t>BÜTÜN </a:t>
            </a:r>
            <a:r>
              <a:rPr lang="tr-TR" sz="3600" b="1" dirty="0" smtClean="0">
                <a:solidFill>
                  <a:srgbClr val="FF0000"/>
                </a:solidFill>
              </a:rPr>
              <a:t>RESMİ-ÖZEL KURUMLAR</a:t>
            </a:r>
            <a:r>
              <a:rPr lang="tr-TR" sz="3600" b="1" dirty="0" smtClean="0"/>
              <a:t> GİRİŞ YAPACAKLARDIR.</a:t>
            </a:r>
            <a:endParaRPr lang="tr-TR" sz="3600" b="1" dirty="0"/>
          </a:p>
        </p:txBody>
      </p:sp>
      <p:sp>
        <p:nvSpPr>
          <p:cNvPr id="8" name="Metin kutusu 7"/>
          <p:cNvSpPr txBox="1"/>
          <p:nvPr/>
        </p:nvSpPr>
        <p:spPr>
          <a:xfrm>
            <a:off x="-66469" y="2942942"/>
            <a:ext cx="9144000" cy="2862322"/>
          </a:xfrm>
          <a:prstGeom prst="rect">
            <a:avLst/>
          </a:prstGeom>
          <a:noFill/>
        </p:spPr>
        <p:txBody>
          <a:bodyPr wrap="square" rtlCol="0">
            <a:spAutoFit/>
          </a:bodyPr>
          <a:lstStyle/>
          <a:p>
            <a:pPr algn="ctr"/>
            <a:r>
              <a:rPr lang="tr-TR" sz="3600" b="1" dirty="0" smtClean="0"/>
              <a:t>BAKANLIĞIMIZ TARAFINDAN AKSİ BİR </a:t>
            </a:r>
          </a:p>
          <a:p>
            <a:pPr algn="ctr"/>
            <a:r>
              <a:rPr lang="tr-TR" sz="3600" b="1" dirty="0" smtClean="0"/>
              <a:t>DURUM BEYAN EDİLİNCEYE KADAR </a:t>
            </a:r>
          </a:p>
          <a:p>
            <a:pPr algn="ctr"/>
            <a:r>
              <a:rPr lang="tr-TR" sz="3600" b="1" u="sng" dirty="0" smtClean="0">
                <a:solidFill>
                  <a:srgbClr val="FF0000"/>
                </a:solidFill>
              </a:rPr>
              <a:t>ÖĞRETMENEVLERİ</a:t>
            </a:r>
            <a:r>
              <a:rPr lang="tr-TR" sz="3600" b="1" dirty="0" smtClean="0"/>
              <a:t> </a:t>
            </a:r>
          </a:p>
          <a:p>
            <a:pPr algn="ctr"/>
            <a:r>
              <a:rPr lang="tr-TR" sz="3600" b="1" dirty="0" smtClean="0"/>
              <a:t>GİRİŞ </a:t>
            </a:r>
          </a:p>
          <a:p>
            <a:pPr algn="ctr"/>
            <a:r>
              <a:rPr lang="tr-TR" sz="3600" b="1" u="sng" dirty="0" smtClean="0">
                <a:solidFill>
                  <a:srgbClr val="FF0000"/>
                </a:solidFill>
              </a:rPr>
              <a:t>YAPMAYACAKLARDIR.</a:t>
            </a:r>
            <a:endParaRPr lang="tr-TR" sz="3600" b="1" u="sng" dirty="0">
              <a:solidFill>
                <a:srgbClr val="FF0000"/>
              </a:solidFill>
            </a:endParaRPr>
          </a:p>
        </p:txBody>
      </p:sp>
    </p:spTree>
    <p:extLst>
      <p:ext uri="{BB962C8B-B14F-4D97-AF65-F5344CB8AC3E}">
        <p14:creationId xmlns:p14="http://schemas.microsoft.com/office/powerpoint/2010/main" val="2037301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a:r>
              <a:rPr lang="tr-TR" sz="3600" dirty="0" smtClean="0">
                <a:solidFill>
                  <a:schemeClr val="bg1"/>
                </a:solidFill>
              </a:rPr>
              <a:t>TEK YÖNETİMLİ İLKOKUL VE ORTAOKULLAR</a:t>
            </a:r>
            <a:endParaRPr lang="tr-TR" sz="3600" dirty="0">
              <a:solidFill>
                <a:schemeClr val="bg1"/>
              </a:solidFill>
            </a:endParaRPr>
          </a:p>
        </p:txBody>
      </p:sp>
      <p:sp>
        <p:nvSpPr>
          <p:cNvPr id="7" name="Metin kutusu 6"/>
          <p:cNvSpPr txBox="1"/>
          <p:nvPr/>
        </p:nvSpPr>
        <p:spPr>
          <a:xfrm>
            <a:off x="0" y="332656"/>
            <a:ext cx="9144000" cy="590931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tr-TR" sz="2800" dirty="0" smtClean="0"/>
              <a:t>Milli </a:t>
            </a:r>
            <a:r>
              <a:rPr lang="tr-TR" sz="2800" dirty="0"/>
              <a:t>Eğitim Bakanlığı 4+4+4 sistemi ile ilköğretim okulu olarak bilinen okul türlerini </a:t>
            </a:r>
            <a:r>
              <a:rPr lang="tr-TR" sz="2800" dirty="0" smtClean="0"/>
              <a:t>“</a:t>
            </a:r>
            <a:r>
              <a:rPr lang="tr-TR" sz="2800" b="1" dirty="0" smtClean="0"/>
              <a:t>İLKOKUL</a:t>
            </a:r>
            <a:r>
              <a:rPr lang="tr-TR" sz="2800" dirty="0" smtClean="0"/>
              <a:t>” </a:t>
            </a:r>
            <a:r>
              <a:rPr lang="tr-TR" sz="2800" dirty="0"/>
              <a:t>ve </a:t>
            </a:r>
            <a:r>
              <a:rPr lang="tr-TR" sz="2800" dirty="0" smtClean="0"/>
              <a:t>“</a:t>
            </a:r>
            <a:r>
              <a:rPr lang="tr-TR" sz="2800" b="1" dirty="0" smtClean="0"/>
              <a:t>ORTAOKUL</a:t>
            </a:r>
            <a:r>
              <a:rPr lang="tr-TR" sz="2800" dirty="0" smtClean="0"/>
              <a:t>” </a:t>
            </a:r>
            <a:r>
              <a:rPr lang="tr-TR" sz="2800" dirty="0"/>
              <a:t>olarak ayırmıştır. Okul dönüşümleri kademeli olarak tamamlanmış ve hala tamamlanmaya devam etmektedir. Ancak bazı okullarımız fiziki yapı eksikliği nedeni ile dönüşümü tamamlansa dahi bağımsız olarak ayrılamamışlardır. Bu nedenle tek bir binada hem ilkokul hem de ortaokul olarak eğitim öğretim faaliyetlerini sürdürmektedir</a:t>
            </a:r>
            <a:r>
              <a:rPr lang="tr-TR" sz="2800" dirty="0" smtClean="0"/>
              <a:t>.</a:t>
            </a:r>
            <a:endParaRPr lang="tr-TR" sz="2800" dirty="0"/>
          </a:p>
        </p:txBody>
      </p:sp>
    </p:spTree>
    <p:extLst>
      <p:ext uri="{BB962C8B-B14F-4D97-AF65-F5344CB8AC3E}">
        <p14:creationId xmlns:p14="http://schemas.microsoft.com/office/powerpoint/2010/main" val="12858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a:r>
              <a:rPr lang="tr-TR" sz="3600" dirty="0" smtClean="0">
                <a:solidFill>
                  <a:schemeClr val="bg1"/>
                </a:solidFill>
              </a:rPr>
              <a:t>TEK YÖNETİMLİ İLKOKUL VE ORTAOKULLAR</a:t>
            </a:r>
            <a:endParaRPr lang="tr-TR" sz="3600" dirty="0">
              <a:solidFill>
                <a:schemeClr val="bg1"/>
              </a:solidFill>
            </a:endParaRPr>
          </a:p>
        </p:txBody>
      </p:sp>
      <p:sp>
        <p:nvSpPr>
          <p:cNvPr id="7" name="Metin kutusu 6"/>
          <p:cNvSpPr txBox="1"/>
          <p:nvPr/>
        </p:nvSpPr>
        <p:spPr>
          <a:xfrm>
            <a:off x="0" y="1044600"/>
            <a:ext cx="9144000" cy="470898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tr-TR" sz="2800" dirty="0"/>
              <a:t>Bu bağlamda okulların Okul Aile Birlikleri hesaplarının TEFBİS Sistemine nasıl giriş yapılacağı konusunda yanlış anlaşılmalar olmaktadır</a:t>
            </a:r>
            <a:r>
              <a:rPr lang="tr-TR" sz="2800" dirty="0" smtClean="0"/>
              <a:t>.</a:t>
            </a:r>
          </a:p>
          <a:p>
            <a:pPr marL="342900" indent="-342900">
              <a:lnSpc>
                <a:spcPct val="150000"/>
              </a:lnSpc>
              <a:buFont typeface="Arial" panose="020B0604020202020204" pitchFamily="34" charset="0"/>
              <a:buChar char="•"/>
            </a:pPr>
            <a:r>
              <a:rPr lang="tr-TR" sz="2800" dirty="0" smtClean="0"/>
              <a:t>4+4+4 </a:t>
            </a:r>
            <a:r>
              <a:rPr lang="tr-TR" sz="2800" dirty="0"/>
              <a:t>dönüşümlerinden sonra her okulumuza bir kurum kodu verilmiştir. Kurum kodu olan her okul bağımsız bir okul olarak nitelendirilmektedir. Bundan dolayı TEFBİS Sistemine her okul bağımsız olarak giriş yapmakla </a:t>
            </a:r>
            <a:r>
              <a:rPr lang="tr-TR" sz="3200" b="1" u="sng" dirty="0">
                <a:solidFill>
                  <a:srgbClr val="C00000"/>
                </a:solidFill>
              </a:rPr>
              <a:t>yükümlüdür.</a:t>
            </a:r>
            <a:endParaRPr lang="tr-TR" sz="2800" b="1" u="sng" dirty="0">
              <a:solidFill>
                <a:srgbClr val="C00000"/>
              </a:solidFill>
            </a:endParaRPr>
          </a:p>
        </p:txBody>
      </p:sp>
    </p:spTree>
    <p:extLst>
      <p:ext uri="{BB962C8B-B14F-4D97-AF65-F5344CB8AC3E}">
        <p14:creationId xmlns:p14="http://schemas.microsoft.com/office/powerpoint/2010/main" val="1869406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a:r>
              <a:rPr lang="tr-TR" sz="3600" dirty="0" smtClean="0">
                <a:solidFill>
                  <a:schemeClr val="bg1"/>
                </a:solidFill>
              </a:rPr>
              <a:t>TEK YÖNETİMLİ İLKOKUL VE ORTAOKULLAR</a:t>
            </a:r>
            <a:endParaRPr lang="tr-TR" sz="3600" dirty="0">
              <a:solidFill>
                <a:schemeClr val="bg1"/>
              </a:solidFill>
            </a:endParaRPr>
          </a:p>
        </p:txBody>
      </p:sp>
      <p:sp>
        <p:nvSpPr>
          <p:cNvPr id="7" name="Metin kutusu 6"/>
          <p:cNvSpPr txBox="1"/>
          <p:nvPr/>
        </p:nvSpPr>
        <p:spPr>
          <a:xfrm>
            <a:off x="16233" y="620688"/>
            <a:ext cx="9144000" cy="3785652"/>
          </a:xfrm>
          <a:prstGeom prst="rect">
            <a:avLst/>
          </a:prstGeom>
          <a:noFill/>
        </p:spPr>
        <p:txBody>
          <a:bodyPr wrap="square" rtlCol="0">
            <a:spAutoFit/>
          </a:bodyPr>
          <a:lstStyle/>
          <a:p>
            <a:pPr algn="ctr"/>
            <a:r>
              <a:rPr lang="tr-TR" sz="4800" dirty="0" smtClean="0"/>
              <a:t>Tek </a:t>
            </a:r>
            <a:r>
              <a:rPr lang="tr-TR" sz="4800" dirty="0"/>
              <a:t>çatı altında ilkokul ve ortaokul olarak faaliyet gösteren </a:t>
            </a:r>
            <a:endParaRPr lang="tr-TR" sz="4800" dirty="0" smtClean="0"/>
          </a:p>
          <a:p>
            <a:pPr algn="ctr"/>
            <a:r>
              <a:rPr lang="tr-TR" sz="4800" u="sng" dirty="0" smtClean="0">
                <a:solidFill>
                  <a:srgbClr val="C00000"/>
                </a:solidFill>
              </a:rPr>
              <a:t>tek </a:t>
            </a:r>
            <a:r>
              <a:rPr lang="tr-TR" sz="4800" u="sng" dirty="0">
                <a:solidFill>
                  <a:srgbClr val="C00000"/>
                </a:solidFill>
              </a:rPr>
              <a:t>müdür </a:t>
            </a:r>
            <a:r>
              <a:rPr lang="tr-TR" sz="4800" u="sng" dirty="0" smtClean="0">
                <a:solidFill>
                  <a:srgbClr val="C00000"/>
                </a:solidFill>
              </a:rPr>
              <a:t>yönetimindeki</a:t>
            </a:r>
            <a:endParaRPr lang="tr-TR" sz="4800" u="sng" dirty="0">
              <a:solidFill>
                <a:srgbClr val="C00000"/>
              </a:solidFill>
            </a:endParaRPr>
          </a:p>
          <a:p>
            <a:pPr algn="ctr"/>
            <a:r>
              <a:rPr lang="tr-TR" sz="4800" dirty="0" smtClean="0"/>
              <a:t>okulların </a:t>
            </a:r>
            <a:r>
              <a:rPr lang="tr-TR" sz="4800" dirty="0"/>
              <a:t>TEFBİS sistemine girişleri </a:t>
            </a:r>
            <a:r>
              <a:rPr lang="tr-TR" sz="4800" dirty="0" smtClean="0"/>
              <a:t>şu şekilde yapılması gerekmektedir.</a:t>
            </a:r>
            <a:endParaRPr lang="tr-TR" sz="4800" dirty="0"/>
          </a:p>
        </p:txBody>
      </p:sp>
    </p:spTree>
    <p:extLst>
      <p:ext uri="{BB962C8B-B14F-4D97-AF65-F5344CB8AC3E}">
        <p14:creationId xmlns:p14="http://schemas.microsoft.com/office/powerpoint/2010/main" val="3947831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a:r>
              <a:rPr lang="tr-TR" sz="3600" dirty="0" smtClean="0">
                <a:solidFill>
                  <a:schemeClr val="bg1"/>
                </a:solidFill>
              </a:rPr>
              <a:t>TEK YÖNETİMLİ İLKOKUL VE ORTAOKULLAR</a:t>
            </a:r>
            <a:endParaRPr lang="tr-TR" sz="3600" dirty="0">
              <a:solidFill>
                <a:schemeClr val="bg1"/>
              </a:solidFill>
            </a:endParaRPr>
          </a:p>
        </p:txBody>
      </p:sp>
      <p:sp>
        <p:nvSpPr>
          <p:cNvPr id="8" name="Yuvarlatılmış Dikdörtgen 7"/>
          <p:cNvSpPr/>
          <p:nvPr/>
        </p:nvSpPr>
        <p:spPr>
          <a:xfrm>
            <a:off x="3541732" y="664680"/>
            <a:ext cx="1994068"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 İLKOKULU</a:t>
            </a:r>
          </a:p>
          <a:p>
            <a:pPr algn="ctr"/>
            <a:r>
              <a:rPr lang="tr-TR" sz="1400" dirty="0" smtClean="0"/>
              <a:t>…… ORTAOKULU</a:t>
            </a:r>
            <a:endParaRPr lang="tr-TR" sz="1400" dirty="0"/>
          </a:p>
        </p:txBody>
      </p:sp>
      <p:sp>
        <p:nvSpPr>
          <p:cNvPr id="9" name="Yuvarlatılmış Dikdörtgen 8"/>
          <p:cNvSpPr/>
          <p:nvPr/>
        </p:nvSpPr>
        <p:spPr>
          <a:xfrm>
            <a:off x="3554618" y="1493566"/>
            <a:ext cx="1994068"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MÜDÜR</a:t>
            </a:r>
            <a:endParaRPr lang="tr-TR" sz="1400" dirty="0"/>
          </a:p>
        </p:txBody>
      </p:sp>
      <p:sp>
        <p:nvSpPr>
          <p:cNvPr id="10" name="Yuvarlatılmış Dikdörtgen 9"/>
          <p:cNvSpPr/>
          <p:nvPr/>
        </p:nvSpPr>
        <p:spPr>
          <a:xfrm>
            <a:off x="3554618" y="2298868"/>
            <a:ext cx="1994068"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OKUL AİLE BİRLİĞİ</a:t>
            </a:r>
          </a:p>
          <a:p>
            <a:pPr algn="ctr"/>
            <a:r>
              <a:rPr lang="tr-TR" sz="1400" dirty="0" smtClean="0"/>
              <a:t>BAŞKANI</a:t>
            </a:r>
            <a:endParaRPr lang="tr-TR" sz="1400" dirty="0"/>
          </a:p>
        </p:txBody>
      </p:sp>
      <p:sp>
        <p:nvSpPr>
          <p:cNvPr id="11" name="Yuvarlatılmış Dikdörtgen 10"/>
          <p:cNvSpPr/>
          <p:nvPr/>
        </p:nvSpPr>
        <p:spPr>
          <a:xfrm>
            <a:off x="3554618" y="3104170"/>
            <a:ext cx="1994068"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OKUL AİLE BİRLİĞİ</a:t>
            </a:r>
          </a:p>
          <a:p>
            <a:pPr algn="ctr"/>
            <a:r>
              <a:rPr lang="tr-TR" sz="1400" dirty="0" smtClean="0"/>
              <a:t>KARAR DEFTERİ</a:t>
            </a:r>
            <a:endParaRPr lang="tr-TR" sz="1400" dirty="0"/>
          </a:p>
        </p:txBody>
      </p:sp>
      <p:sp>
        <p:nvSpPr>
          <p:cNvPr id="12" name="Yuvarlatılmış Dikdörtgen 11"/>
          <p:cNvSpPr/>
          <p:nvPr/>
        </p:nvSpPr>
        <p:spPr>
          <a:xfrm>
            <a:off x="1547664" y="4207874"/>
            <a:ext cx="1994068"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 İLKOKULU</a:t>
            </a:r>
          </a:p>
          <a:p>
            <a:pPr algn="ctr"/>
            <a:r>
              <a:rPr lang="tr-TR" sz="1400" dirty="0" smtClean="0"/>
              <a:t>OAB HESAP NUMARASI</a:t>
            </a:r>
            <a:endParaRPr lang="tr-TR" sz="1400" dirty="0"/>
          </a:p>
        </p:txBody>
      </p:sp>
      <p:sp>
        <p:nvSpPr>
          <p:cNvPr id="13" name="Yuvarlatılmış Dikdörtgen 12"/>
          <p:cNvSpPr/>
          <p:nvPr/>
        </p:nvSpPr>
        <p:spPr>
          <a:xfrm>
            <a:off x="5535800" y="4256298"/>
            <a:ext cx="1994068"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 ORTAOKULU</a:t>
            </a:r>
          </a:p>
          <a:p>
            <a:pPr algn="ctr"/>
            <a:r>
              <a:rPr lang="tr-TR" sz="1400" dirty="0" smtClean="0"/>
              <a:t>OAB HESAP NUMARASI</a:t>
            </a:r>
            <a:endParaRPr lang="tr-TR" sz="1400" dirty="0"/>
          </a:p>
        </p:txBody>
      </p:sp>
      <p:sp>
        <p:nvSpPr>
          <p:cNvPr id="14" name="Yuvarlatılmış Dikdörtgen 13"/>
          <p:cNvSpPr/>
          <p:nvPr/>
        </p:nvSpPr>
        <p:spPr>
          <a:xfrm>
            <a:off x="1560550" y="5264410"/>
            <a:ext cx="1994068"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 İLKOKULU</a:t>
            </a:r>
          </a:p>
          <a:p>
            <a:pPr algn="ctr"/>
            <a:r>
              <a:rPr lang="tr-TR" sz="1400" dirty="0" smtClean="0"/>
              <a:t>İŞLETME DEFTERİ</a:t>
            </a:r>
            <a:endParaRPr lang="tr-TR" sz="1400" dirty="0"/>
          </a:p>
        </p:txBody>
      </p:sp>
      <p:sp>
        <p:nvSpPr>
          <p:cNvPr id="15" name="Yuvarlatılmış Dikdörtgen 14"/>
          <p:cNvSpPr/>
          <p:nvPr/>
        </p:nvSpPr>
        <p:spPr>
          <a:xfrm>
            <a:off x="5535800" y="5264410"/>
            <a:ext cx="1994068"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 ORTAOKULU</a:t>
            </a:r>
          </a:p>
          <a:p>
            <a:pPr algn="ctr"/>
            <a:r>
              <a:rPr lang="tr-TR" sz="1400" dirty="0" smtClean="0"/>
              <a:t>İŞLETME DEFTERİ</a:t>
            </a:r>
            <a:endParaRPr lang="tr-TR" sz="1400" dirty="0"/>
          </a:p>
        </p:txBody>
      </p:sp>
      <p:sp>
        <p:nvSpPr>
          <p:cNvPr id="3" name="Aşağı Ok 2"/>
          <p:cNvSpPr/>
          <p:nvPr/>
        </p:nvSpPr>
        <p:spPr>
          <a:xfrm>
            <a:off x="2309206" y="4725144"/>
            <a:ext cx="265876" cy="549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Aşağı Ok 15"/>
          <p:cNvSpPr/>
          <p:nvPr/>
        </p:nvSpPr>
        <p:spPr>
          <a:xfrm>
            <a:off x="4405828" y="1132773"/>
            <a:ext cx="265876"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Aşağı Ok 16"/>
          <p:cNvSpPr/>
          <p:nvPr/>
        </p:nvSpPr>
        <p:spPr>
          <a:xfrm>
            <a:off x="4405828" y="1936794"/>
            <a:ext cx="265876"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Aşağı Ok 17"/>
          <p:cNvSpPr/>
          <p:nvPr/>
        </p:nvSpPr>
        <p:spPr>
          <a:xfrm>
            <a:off x="4418714" y="2749355"/>
            <a:ext cx="265876"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Aşağı Ok 18"/>
          <p:cNvSpPr/>
          <p:nvPr/>
        </p:nvSpPr>
        <p:spPr>
          <a:xfrm rot="2319988">
            <a:off x="3152192" y="3455563"/>
            <a:ext cx="265876" cy="8275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Aşağı Ok 19"/>
          <p:cNvSpPr/>
          <p:nvPr/>
        </p:nvSpPr>
        <p:spPr>
          <a:xfrm rot="18979308">
            <a:off x="5657736" y="3480647"/>
            <a:ext cx="265876" cy="8275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Aşağı Ok 20"/>
          <p:cNvSpPr/>
          <p:nvPr/>
        </p:nvSpPr>
        <p:spPr>
          <a:xfrm>
            <a:off x="6399896" y="4725144"/>
            <a:ext cx="265876" cy="549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33054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7"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7"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7" presetClass="entr" presetSubtype="0" fill="hold" grpId="0" nodeType="after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7" presetClass="entr" presetSubtype="0"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anim calcmode="lin" valueType="num">
                                      <p:cBhvr>
                                        <p:cTn id="86" dur="1000" fill="hold"/>
                                        <p:tgtEl>
                                          <p:spTgt spid="14"/>
                                        </p:tgtEl>
                                        <p:attrNameLst>
                                          <p:attrName>ppt_x</p:attrName>
                                        </p:attrNameLst>
                                      </p:cBhvr>
                                      <p:tavLst>
                                        <p:tav tm="0">
                                          <p:val>
                                            <p:strVal val="#ppt_x"/>
                                          </p:val>
                                        </p:tav>
                                        <p:tav tm="100000">
                                          <p:val>
                                            <p:strVal val="#ppt_x"/>
                                          </p:val>
                                        </p:tav>
                                      </p:tavLst>
                                    </p:anim>
                                    <p:anim calcmode="lin" valueType="num">
                                      <p:cBhvr>
                                        <p:cTn id="87" dur="1000" fill="hold"/>
                                        <p:tgtEl>
                                          <p:spTgt spid="14"/>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7" presetClass="entr" presetSubtype="0"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anim calcmode="lin" valueType="num">
                                      <p:cBhvr>
                                        <p:cTn id="92" dur="1000" fill="hold"/>
                                        <p:tgtEl>
                                          <p:spTgt spid="21"/>
                                        </p:tgtEl>
                                        <p:attrNameLst>
                                          <p:attrName>ppt_x</p:attrName>
                                        </p:attrNameLst>
                                      </p:cBhvr>
                                      <p:tavLst>
                                        <p:tav tm="0">
                                          <p:val>
                                            <p:strVal val="#ppt_x"/>
                                          </p:val>
                                        </p:tav>
                                        <p:tav tm="100000">
                                          <p:val>
                                            <p:strVal val="#ppt_x"/>
                                          </p:val>
                                        </p:tav>
                                      </p:tavLst>
                                    </p:anim>
                                    <p:anim calcmode="lin" valueType="num">
                                      <p:cBhvr>
                                        <p:cTn id="93" dur="1000" fill="hold"/>
                                        <p:tgtEl>
                                          <p:spTgt spid="21"/>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47" presetClass="entr" presetSubtype="0" fill="hold" grpId="0" nodeType="after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1000"/>
                                        <p:tgtEl>
                                          <p:spTgt spid="15"/>
                                        </p:tgtEl>
                                      </p:cBhvr>
                                    </p:animEffect>
                                    <p:anim calcmode="lin" valueType="num">
                                      <p:cBhvr>
                                        <p:cTn id="98" dur="1000" fill="hold"/>
                                        <p:tgtEl>
                                          <p:spTgt spid="15"/>
                                        </p:tgtEl>
                                        <p:attrNameLst>
                                          <p:attrName>ppt_x</p:attrName>
                                        </p:attrNameLst>
                                      </p:cBhvr>
                                      <p:tavLst>
                                        <p:tav tm="0">
                                          <p:val>
                                            <p:strVal val="#ppt_x"/>
                                          </p:val>
                                        </p:tav>
                                        <p:tav tm="100000">
                                          <p:val>
                                            <p:strVal val="#ppt_x"/>
                                          </p:val>
                                        </p:tav>
                                      </p:tavLst>
                                    </p:anim>
                                    <p:anim calcmode="lin" valueType="num">
                                      <p:cBhvr>
                                        <p:cTn id="9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3" grpId="0" animBg="1"/>
      <p:bldP spid="16" grpId="0" animBg="1"/>
      <p:bldP spid="17" grpId="0" animBg="1"/>
      <p:bldP spid="18"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2"/>
          <p:cNvSpPr txBox="1">
            <a:spLocks/>
          </p:cNvSpPr>
          <p:nvPr/>
        </p:nvSpPr>
        <p:spPr>
          <a:xfrm>
            <a:off x="185051" y="1484784"/>
            <a:ext cx="8058500" cy="3672408"/>
          </a:xfrm>
          <a:prstGeom prst="rect">
            <a:avLst/>
          </a:prstGeom>
          <a:gradFill flip="none" rotWithShape="1">
            <a:gsLst>
              <a:gs pos="60000">
                <a:schemeClr val="tx1">
                  <a:lumMod val="85000"/>
                  <a:lumOff val="15000"/>
                  <a:alpha val="66000"/>
                </a:schemeClr>
              </a:gs>
              <a:gs pos="95000">
                <a:schemeClr val="accent2">
                  <a:shade val="93000"/>
                  <a:satMod val="130000"/>
                </a:schemeClr>
              </a:gs>
              <a:gs pos="74000">
                <a:schemeClr val="accent2">
                  <a:shade val="94000"/>
                  <a:satMod val="135000"/>
                </a:schemeClr>
              </a:gs>
            </a:gsLst>
            <a:lin ang="16200000" scaled="0"/>
            <a:tileRect/>
          </a:gradFill>
          <a:ln>
            <a:noFill/>
          </a:ln>
          <a:effectLst>
            <a:outerShdw blurRad="1270000" dir="9300000" algn="ctr">
              <a:srgbClr val="000000"/>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2"/>
          </a:lnRef>
          <a:fillRef idx="3">
            <a:schemeClr val="accent2"/>
          </a:fillRef>
          <a:effectRef idx="3">
            <a:schemeClr val="accent2"/>
          </a:effectRef>
          <a:fontRef idx="minor">
            <a:schemeClr val="lt1"/>
          </a:fontRef>
        </p:style>
        <p:txBody>
          <a:bodyPr vert="horz" lIns="107287" tIns="53643" rIns="107287" bIns="53643" rtlCol="0" anchor="t">
            <a:noAutofit/>
          </a:bodyPr>
          <a:lstStyle>
            <a:lvl1pPr algn="l" defTabSz="1072866" rtl="0" eaLnBrk="1" latinLnBrk="0" hangingPunct="1">
              <a:spcBef>
                <a:spcPct val="0"/>
              </a:spcBef>
              <a:buNone/>
              <a:defRPr sz="4700" b="1" kern="1200" cap="all">
                <a:solidFill>
                  <a:schemeClr val="tx1"/>
                </a:solidFill>
                <a:latin typeface="+mj-lt"/>
                <a:ea typeface="+mj-ea"/>
                <a:cs typeface="+mj-cs"/>
              </a:defRPr>
            </a:lvl1pPr>
          </a:lstStyle>
          <a:p>
            <a:pPr algn="ctr"/>
            <a:r>
              <a:rPr lang="tr-TR" sz="9600" dirty="0">
                <a:solidFill>
                  <a:schemeClr val="bg1"/>
                </a:solidFill>
              </a:rPr>
              <a:t>GENEL </a:t>
            </a:r>
            <a:endParaRPr lang="tr-TR" sz="9600" dirty="0" smtClean="0">
              <a:solidFill>
                <a:schemeClr val="bg1"/>
              </a:solidFill>
            </a:endParaRPr>
          </a:p>
          <a:p>
            <a:pPr algn="ctr"/>
            <a:r>
              <a:rPr lang="tr-TR" sz="9600" dirty="0" smtClean="0">
                <a:solidFill>
                  <a:schemeClr val="bg1"/>
                </a:solidFill>
              </a:rPr>
              <a:t>BİLGİLER</a:t>
            </a:r>
            <a:endParaRPr lang="tr-TR" sz="9600" dirty="0">
              <a:solidFill>
                <a:schemeClr val="bg1"/>
              </a:solidFill>
            </a:endParaRPr>
          </a:p>
        </p:txBody>
      </p:sp>
    </p:spTree>
    <p:extLst>
      <p:ext uri="{BB962C8B-B14F-4D97-AF65-F5344CB8AC3E}">
        <p14:creationId xmlns:p14="http://schemas.microsoft.com/office/powerpoint/2010/main" val="63061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a:r>
              <a:rPr lang="tr-TR" sz="3600" dirty="0" smtClean="0">
                <a:solidFill>
                  <a:schemeClr val="bg1"/>
                </a:solidFill>
              </a:rPr>
              <a:t>KAPATILAN VEYA İSİM DEĞİŞİKLİĞİ YAPILAN OKULLAR</a:t>
            </a:r>
            <a:endParaRPr lang="tr-TR" sz="3600" dirty="0">
              <a:solidFill>
                <a:schemeClr val="bg1"/>
              </a:solidFill>
            </a:endParaRPr>
          </a:p>
        </p:txBody>
      </p:sp>
      <p:sp>
        <p:nvSpPr>
          <p:cNvPr id="4" name="Metin kutusu 3"/>
          <p:cNvSpPr txBox="1"/>
          <p:nvPr/>
        </p:nvSpPr>
        <p:spPr>
          <a:xfrm>
            <a:off x="179512" y="764704"/>
            <a:ext cx="8410865" cy="1384995"/>
          </a:xfrm>
          <a:prstGeom prst="rect">
            <a:avLst/>
          </a:prstGeom>
          <a:noFill/>
        </p:spPr>
        <p:txBody>
          <a:bodyPr wrap="square" rtlCol="0">
            <a:spAutoFit/>
          </a:bodyPr>
          <a:lstStyle/>
          <a:p>
            <a:pPr algn="ctr"/>
            <a:r>
              <a:rPr lang="tr-TR" sz="2800" dirty="0" smtClean="0"/>
              <a:t>KAPATILAN OKULLAR EN SON ÖĞRENCİSİNİ </a:t>
            </a:r>
          </a:p>
          <a:p>
            <a:pPr algn="ctr"/>
            <a:r>
              <a:rPr lang="tr-TR" sz="2800" dirty="0" smtClean="0"/>
              <a:t>MEZUN EDENE KADAR TEFBİS GELİR-GİDER </a:t>
            </a:r>
          </a:p>
          <a:p>
            <a:pPr algn="ctr"/>
            <a:r>
              <a:rPr lang="tr-TR" sz="2800" dirty="0" smtClean="0"/>
              <a:t>KAYITLARINI GİRMEYE DEVAM EDECEKLERDİR.</a:t>
            </a:r>
            <a:endParaRPr lang="tr-TR" sz="2800" dirty="0"/>
          </a:p>
        </p:txBody>
      </p:sp>
      <p:sp>
        <p:nvSpPr>
          <p:cNvPr id="22" name="Metin kutusu 21"/>
          <p:cNvSpPr txBox="1"/>
          <p:nvPr/>
        </p:nvSpPr>
        <p:spPr>
          <a:xfrm>
            <a:off x="107504" y="2852936"/>
            <a:ext cx="8629656" cy="2062103"/>
          </a:xfrm>
          <a:prstGeom prst="rect">
            <a:avLst/>
          </a:prstGeom>
          <a:noFill/>
        </p:spPr>
        <p:txBody>
          <a:bodyPr wrap="square" rtlCol="0">
            <a:spAutoFit/>
          </a:bodyPr>
          <a:lstStyle/>
          <a:p>
            <a:pPr algn="ctr"/>
            <a:r>
              <a:rPr lang="tr-TR" sz="3200" dirty="0" smtClean="0"/>
              <a:t>BÜNYESİNDE YENİ AÇILAN BİR OKUL VEYA İSİM DEĞİŞİKLİĞİ YAPILAN BİR OKUL ESKİ İSİMLE FİİLEN EĞİTİM ÖĞRETİM FAALİYETİ SONLANA KADAR TEFBİS İŞLEMLERİ DEVAM EDECEKTİR.</a:t>
            </a:r>
            <a:endParaRPr lang="tr-TR" sz="3200" dirty="0"/>
          </a:p>
        </p:txBody>
      </p:sp>
    </p:spTree>
    <p:extLst>
      <p:ext uri="{BB962C8B-B14F-4D97-AF65-F5344CB8AC3E}">
        <p14:creationId xmlns:p14="http://schemas.microsoft.com/office/powerpoint/2010/main" val="186451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a:r>
              <a:rPr lang="tr-TR" sz="3600" dirty="0" smtClean="0">
                <a:solidFill>
                  <a:schemeClr val="bg1"/>
                </a:solidFill>
              </a:rPr>
              <a:t>KAPATILAN VEYA İSİM DEĞİŞİKLİĞİ YAPILAN OKULLAR</a:t>
            </a:r>
            <a:endParaRPr lang="tr-TR" sz="3600" dirty="0">
              <a:solidFill>
                <a:schemeClr val="bg1"/>
              </a:solidFill>
            </a:endParaRPr>
          </a:p>
        </p:txBody>
      </p:sp>
      <p:sp>
        <p:nvSpPr>
          <p:cNvPr id="8" name="Yuvarlatılmış Dikdörtgen 7"/>
          <p:cNvSpPr/>
          <p:nvPr/>
        </p:nvSpPr>
        <p:spPr>
          <a:xfrm>
            <a:off x="3707904" y="1312752"/>
            <a:ext cx="1994068"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 LİSESİ</a:t>
            </a:r>
          </a:p>
          <a:p>
            <a:pPr algn="ctr"/>
            <a:r>
              <a:rPr lang="tr-TR" sz="1400" dirty="0" smtClean="0"/>
              <a:t>…… ANADOLU LİSESİ</a:t>
            </a:r>
            <a:endParaRPr lang="tr-TR" sz="1400" dirty="0"/>
          </a:p>
        </p:txBody>
      </p:sp>
      <p:sp>
        <p:nvSpPr>
          <p:cNvPr id="9" name="Yuvarlatılmış Dikdörtgen 8"/>
          <p:cNvSpPr/>
          <p:nvPr/>
        </p:nvSpPr>
        <p:spPr>
          <a:xfrm>
            <a:off x="3720790" y="2141638"/>
            <a:ext cx="1994068"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MÜDÜR</a:t>
            </a:r>
            <a:endParaRPr lang="tr-TR" sz="1400" dirty="0"/>
          </a:p>
        </p:txBody>
      </p:sp>
      <p:sp>
        <p:nvSpPr>
          <p:cNvPr id="10" name="Yuvarlatılmış Dikdörtgen 9"/>
          <p:cNvSpPr/>
          <p:nvPr/>
        </p:nvSpPr>
        <p:spPr>
          <a:xfrm>
            <a:off x="3720790" y="2946940"/>
            <a:ext cx="1994068"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OKUL AİLE BİRLİĞİ</a:t>
            </a:r>
          </a:p>
          <a:p>
            <a:pPr algn="ctr"/>
            <a:r>
              <a:rPr lang="tr-TR" sz="1400" dirty="0" smtClean="0"/>
              <a:t>BAŞKANI</a:t>
            </a:r>
            <a:endParaRPr lang="tr-TR" sz="1400" dirty="0"/>
          </a:p>
        </p:txBody>
      </p:sp>
      <p:sp>
        <p:nvSpPr>
          <p:cNvPr id="11" name="Yuvarlatılmış Dikdörtgen 10"/>
          <p:cNvSpPr/>
          <p:nvPr/>
        </p:nvSpPr>
        <p:spPr>
          <a:xfrm>
            <a:off x="3720790" y="3752242"/>
            <a:ext cx="1994068"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OKUL AİLE BİRLİĞİ</a:t>
            </a:r>
          </a:p>
          <a:p>
            <a:pPr algn="ctr"/>
            <a:r>
              <a:rPr lang="tr-TR" sz="1400" dirty="0" smtClean="0"/>
              <a:t>KARAR DEFTERİ</a:t>
            </a:r>
            <a:endParaRPr lang="tr-TR" sz="1400" dirty="0"/>
          </a:p>
        </p:txBody>
      </p:sp>
      <p:sp>
        <p:nvSpPr>
          <p:cNvPr id="12" name="Yuvarlatılmış Dikdörtgen 11"/>
          <p:cNvSpPr/>
          <p:nvPr/>
        </p:nvSpPr>
        <p:spPr>
          <a:xfrm>
            <a:off x="1713836" y="4581128"/>
            <a:ext cx="1994068"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 LİSESİ</a:t>
            </a:r>
          </a:p>
          <a:p>
            <a:pPr algn="ctr"/>
            <a:r>
              <a:rPr lang="tr-TR" sz="1400" dirty="0" smtClean="0"/>
              <a:t>OAB HESAP NUMARASI</a:t>
            </a:r>
            <a:endParaRPr lang="tr-TR" sz="1400" dirty="0"/>
          </a:p>
        </p:txBody>
      </p:sp>
      <p:sp>
        <p:nvSpPr>
          <p:cNvPr id="13" name="Yuvarlatılmış Dikdörtgen 12"/>
          <p:cNvSpPr/>
          <p:nvPr/>
        </p:nvSpPr>
        <p:spPr>
          <a:xfrm>
            <a:off x="5701972" y="4904370"/>
            <a:ext cx="1994068"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 ANADOLU LİSESİ</a:t>
            </a:r>
          </a:p>
          <a:p>
            <a:pPr algn="ctr"/>
            <a:r>
              <a:rPr lang="tr-TR" sz="1400" dirty="0" smtClean="0"/>
              <a:t>OAB HESAP NUMARASI</a:t>
            </a:r>
            <a:endParaRPr lang="tr-TR" sz="1400" dirty="0"/>
          </a:p>
        </p:txBody>
      </p:sp>
      <p:sp>
        <p:nvSpPr>
          <p:cNvPr id="14" name="Yuvarlatılmış Dikdörtgen 13"/>
          <p:cNvSpPr/>
          <p:nvPr/>
        </p:nvSpPr>
        <p:spPr>
          <a:xfrm>
            <a:off x="1726722" y="5364199"/>
            <a:ext cx="1994068"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 LİSESİ</a:t>
            </a:r>
          </a:p>
          <a:p>
            <a:pPr algn="ctr"/>
            <a:r>
              <a:rPr lang="tr-TR" sz="1400" dirty="0" smtClean="0"/>
              <a:t>İŞLETME DEFTERİ</a:t>
            </a:r>
            <a:endParaRPr lang="tr-TR" sz="1400" dirty="0"/>
          </a:p>
        </p:txBody>
      </p:sp>
      <p:sp>
        <p:nvSpPr>
          <p:cNvPr id="15" name="Yuvarlatılmış Dikdörtgen 14"/>
          <p:cNvSpPr/>
          <p:nvPr/>
        </p:nvSpPr>
        <p:spPr>
          <a:xfrm>
            <a:off x="5701972" y="5912482"/>
            <a:ext cx="1994068"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 ANADOLU LİSESİ</a:t>
            </a:r>
          </a:p>
          <a:p>
            <a:pPr algn="ctr"/>
            <a:r>
              <a:rPr lang="tr-TR" sz="1400" dirty="0" smtClean="0"/>
              <a:t>İŞLETME DEFTERİ</a:t>
            </a:r>
            <a:endParaRPr lang="tr-TR" sz="1400" dirty="0"/>
          </a:p>
        </p:txBody>
      </p:sp>
      <p:sp>
        <p:nvSpPr>
          <p:cNvPr id="3" name="Aşağı Ok 2"/>
          <p:cNvSpPr/>
          <p:nvPr/>
        </p:nvSpPr>
        <p:spPr>
          <a:xfrm>
            <a:off x="2475378" y="5085184"/>
            <a:ext cx="26587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Aşağı Ok 15"/>
          <p:cNvSpPr/>
          <p:nvPr/>
        </p:nvSpPr>
        <p:spPr>
          <a:xfrm>
            <a:off x="4572000" y="1780845"/>
            <a:ext cx="265876"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Aşağı Ok 16"/>
          <p:cNvSpPr/>
          <p:nvPr/>
        </p:nvSpPr>
        <p:spPr>
          <a:xfrm>
            <a:off x="4572000" y="2584866"/>
            <a:ext cx="265876"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Aşağı Ok 17"/>
          <p:cNvSpPr/>
          <p:nvPr/>
        </p:nvSpPr>
        <p:spPr>
          <a:xfrm>
            <a:off x="4584886" y="3397427"/>
            <a:ext cx="265876"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Aşağı Ok 18"/>
          <p:cNvSpPr/>
          <p:nvPr/>
        </p:nvSpPr>
        <p:spPr>
          <a:xfrm rot="2319988">
            <a:off x="3426823" y="4144859"/>
            <a:ext cx="265876" cy="4513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Aşağı Ok 19"/>
          <p:cNvSpPr/>
          <p:nvPr/>
        </p:nvSpPr>
        <p:spPr>
          <a:xfrm rot="18979308">
            <a:off x="5823908" y="4128719"/>
            <a:ext cx="265876" cy="8275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Aşağı Ok 20"/>
          <p:cNvSpPr/>
          <p:nvPr/>
        </p:nvSpPr>
        <p:spPr>
          <a:xfrm>
            <a:off x="6566068" y="5373216"/>
            <a:ext cx="265876" cy="549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Aşağı Ok 21"/>
          <p:cNvSpPr/>
          <p:nvPr/>
        </p:nvSpPr>
        <p:spPr>
          <a:xfrm>
            <a:off x="2511304" y="5814282"/>
            <a:ext cx="186521" cy="2070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Yuvarlatılmış Dikdörtgen 22"/>
          <p:cNvSpPr/>
          <p:nvPr/>
        </p:nvSpPr>
        <p:spPr>
          <a:xfrm>
            <a:off x="1726722" y="6019275"/>
            <a:ext cx="1994068" cy="4688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400" dirty="0" smtClean="0"/>
              <a:t>ÖĞRENCİ BİTİNE KADAR</a:t>
            </a:r>
            <a:endParaRPr lang="tr-TR" sz="1400" dirty="0"/>
          </a:p>
        </p:txBody>
      </p:sp>
    </p:spTree>
    <p:extLst>
      <p:ext uri="{BB962C8B-B14F-4D97-AF65-F5344CB8AC3E}">
        <p14:creationId xmlns:p14="http://schemas.microsoft.com/office/powerpoint/2010/main" val="1883574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7"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7"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7" presetClass="entr" presetSubtype="0" fill="hold" grpId="0" nodeType="after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7" presetClass="entr" presetSubtype="0"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anim calcmode="lin" valueType="num">
                                      <p:cBhvr>
                                        <p:cTn id="86" dur="1000" fill="hold"/>
                                        <p:tgtEl>
                                          <p:spTgt spid="14"/>
                                        </p:tgtEl>
                                        <p:attrNameLst>
                                          <p:attrName>ppt_x</p:attrName>
                                        </p:attrNameLst>
                                      </p:cBhvr>
                                      <p:tavLst>
                                        <p:tav tm="0">
                                          <p:val>
                                            <p:strVal val="#ppt_x"/>
                                          </p:val>
                                        </p:tav>
                                        <p:tav tm="100000">
                                          <p:val>
                                            <p:strVal val="#ppt_x"/>
                                          </p:val>
                                        </p:tav>
                                      </p:tavLst>
                                    </p:anim>
                                    <p:anim calcmode="lin" valueType="num">
                                      <p:cBhvr>
                                        <p:cTn id="87" dur="1000" fill="hold"/>
                                        <p:tgtEl>
                                          <p:spTgt spid="14"/>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7" presetClass="entr" presetSubtype="0"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anim calcmode="lin" valueType="num">
                                      <p:cBhvr>
                                        <p:cTn id="92" dur="1000" fill="hold"/>
                                        <p:tgtEl>
                                          <p:spTgt spid="21"/>
                                        </p:tgtEl>
                                        <p:attrNameLst>
                                          <p:attrName>ppt_x</p:attrName>
                                        </p:attrNameLst>
                                      </p:cBhvr>
                                      <p:tavLst>
                                        <p:tav tm="0">
                                          <p:val>
                                            <p:strVal val="#ppt_x"/>
                                          </p:val>
                                        </p:tav>
                                        <p:tav tm="100000">
                                          <p:val>
                                            <p:strVal val="#ppt_x"/>
                                          </p:val>
                                        </p:tav>
                                      </p:tavLst>
                                    </p:anim>
                                    <p:anim calcmode="lin" valueType="num">
                                      <p:cBhvr>
                                        <p:cTn id="93" dur="1000" fill="hold"/>
                                        <p:tgtEl>
                                          <p:spTgt spid="21"/>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47" presetClass="entr" presetSubtype="0" fill="hold" grpId="0" nodeType="after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1000"/>
                                        <p:tgtEl>
                                          <p:spTgt spid="15"/>
                                        </p:tgtEl>
                                      </p:cBhvr>
                                    </p:animEffect>
                                    <p:anim calcmode="lin" valueType="num">
                                      <p:cBhvr>
                                        <p:cTn id="98" dur="1000" fill="hold"/>
                                        <p:tgtEl>
                                          <p:spTgt spid="15"/>
                                        </p:tgtEl>
                                        <p:attrNameLst>
                                          <p:attrName>ppt_x</p:attrName>
                                        </p:attrNameLst>
                                      </p:cBhvr>
                                      <p:tavLst>
                                        <p:tav tm="0">
                                          <p:val>
                                            <p:strVal val="#ppt_x"/>
                                          </p:val>
                                        </p:tav>
                                        <p:tav tm="100000">
                                          <p:val>
                                            <p:strVal val="#ppt_x"/>
                                          </p:val>
                                        </p:tav>
                                      </p:tavLst>
                                    </p:anim>
                                    <p:anim calcmode="lin" valueType="num">
                                      <p:cBhvr>
                                        <p:cTn id="99" dur="1000" fill="hold"/>
                                        <p:tgtEl>
                                          <p:spTgt spid="15"/>
                                        </p:tgtEl>
                                        <p:attrNameLst>
                                          <p:attrName>ppt_y</p:attrName>
                                        </p:attrNameLst>
                                      </p:cBhvr>
                                      <p:tavLst>
                                        <p:tav tm="0">
                                          <p:val>
                                            <p:strVal val="#ppt_y-.1"/>
                                          </p:val>
                                        </p:tav>
                                        <p:tav tm="100000">
                                          <p:val>
                                            <p:strVal val="#ppt_y"/>
                                          </p:val>
                                        </p:tav>
                                      </p:tavLst>
                                    </p:anim>
                                  </p:childTnLst>
                                </p:cTn>
                              </p:par>
                            </p:childTnLst>
                          </p:cTn>
                        </p:par>
                        <p:par>
                          <p:cTn id="100" fill="hold">
                            <p:stCondLst>
                              <p:cond delay="16000"/>
                            </p:stCondLst>
                            <p:childTnLst>
                              <p:par>
                                <p:cTn id="101" presetID="47" presetClass="entr" presetSubtype="0"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1000"/>
                                        <p:tgtEl>
                                          <p:spTgt spid="22"/>
                                        </p:tgtEl>
                                      </p:cBhvr>
                                    </p:animEffect>
                                    <p:anim calcmode="lin" valueType="num">
                                      <p:cBhvr>
                                        <p:cTn id="104" dur="1000" fill="hold"/>
                                        <p:tgtEl>
                                          <p:spTgt spid="22"/>
                                        </p:tgtEl>
                                        <p:attrNameLst>
                                          <p:attrName>ppt_x</p:attrName>
                                        </p:attrNameLst>
                                      </p:cBhvr>
                                      <p:tavLst>
                                        <p:tav tm="0">
                                          <p:val>
                                            <p:strVal val="#ppt_x"/>
                                          </p:val>
                                        </p:tav>
                                        <p:tav tm="100000">
                                          <p:val>
                                            <p:strVal val="#ppt_x"/>
                                          </p:val>
                                        </p:tav>
                                      </p:tavLst>
                                    </p:anim>
                                    <p:anim calcmode="lin" valueType="num">
                                      <p:cBhvr>
                                        <p:cTn id="105" dur="1000" fill="hold"/>
                                        <p:tgtEl>
                                          <p:spTgt spid="22"/>
                                        </p:tgtEl>
                                        <p:attrNameLst>
                                          <p:attrName>ppt_y</p:attrName>
                                        </p:attrNameLst>
                                      </p:cBhvr>
                                      <p:tavLst>
                                        <p:tav tm="0">
                                          <p:val>
                                            <p:strVal val="#ppt_y-.1"/>
                                          </p:val>
                                        </p:tav>
                                        <p:tav tm="100000">
                                          <p:val>
                                            <p:strVal val="#ppt_y"/>
                                          </p:val>
                                        </p:tav>
                                      </p:tavLst>
                                    </p:anim>
                                  </p:childTnLst>
                                </p:cTn>
                              </p:par>
                            </p:childTnLst>
                          </p:cTn>
                        </p:par>
                        <p:par>
                          <p:cTn id="106" fill="hold">
                            <p:stCondLst>
                              <p:cond delay="17000"/>
                            </p:stCondLst>
                            <p:childTnLst>
                              <p:par>
                                <p:cTn id="107" presetID="47" presetClass="entr" presetSubtype="0"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strVal val="#ppt_x"/>
                                          </p:val>
                                        </p:tav>
                                        <p:tav tm="100000">
                                          <p:val>
                                            <p:strVal val="#ppt_x"/>
                                          </p:val>
                                        </p:tav>
                                      </p:tavLst>
                                    </p:anim>
                                    <p:anim calcmode="lin" valueType="num">
                                      <p:cBhvr>
                                        <p:cTn id="11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3"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a:r>
              <a:rPr lang="tr-TR" sz="3600" dirty="0" smtClean="0">
                <a:solidFill>
                  <a:schemeClr val="bg1"/>
                </a:solidFill>
              </a:rPr>
              <a:t>TEFBİS KAYIT İŞLEMİNDE BİLİNMESİ GEREKENLER</a:t>
            </a:r>
            <a:endParaRPr lang="tr-TR" sz="3600" dirty="0">
              <a:solidFill>
                <a:schemeClr val="bg1"/>
              </a:solidFill>
            </a:endParaRPr>
          </a:p>
        </p:txBody>
      </p:sp>
      <p:sp>
        <p:nvSpPr>
          <p:cNvPr id="7" name="Metin kutusu 6"/>
          <p:cNvSpPr txBox="1"/>
          <p:nvPr/>
        </p:nvSpPr>
        <p:spPr>
          <a:xfrm>
            <a:off x="395536" y="476672"/>
            <a:ext cx="8496944" cy="5863144"/>
          </a:xfrm>
          <a:prstGeom prst="rect">
            <a:avLst/>
          </a:prstGeom>
          <a:noFill/>
        </p:spPr>
        <p:txBody>
          <a:bodyPr wrap="square" rtlCol="0">
            <a:spAutoFit/>
          </a:bodyPr>
          <a:lstStyle/>
          <a:p>
            <a:pPr marL="457200" indent="-457200">
              <a:lnSpc>
                <a:spcPct val="125000"/>
              </a:lnSpc>
              <a:buAutoNum type="arabicPeriod"/>
            </a:pPr>
            <a:r>
              <a:rPr lang="tr-TR" sz="3000" dirty="0" smtClean="0"/>
              <a:t>90000 ile başlayan kurum kodlu sisteme </a:t>
            </a:r>
            <a:r>
              <a:rPr lang="tr-TR" sz="3000" b="1" dirty="0" smtClean="0">
                <a:solidFill>
                  <a:srgbClr val="C00000"/>
                </a:solidFill>
              </a:rPr>
              <a:t>hiçbir şekilde gelir-gider</a:t>
            </a:r>
            <a:r>
              <a:rPr lang="tr-TR" sz="3000" dirty="0" smtClean="0"/>
              <a:t> kaydı yapılmayacaktır. Sadece fon gelirleri girişi yapılacaktır.</a:t>
            </a:r>
          </a:p>
          <a:p>
            <a:pPr marL="457200" indent="-457200">
              <a:lnSpc>
                <a:spcPct val="125000"/>
              </a:lnSpc>
              <a:buAutoNum type="arabicPeriod"/>
            </a:pPr>
            <a:r>
              <a:rPr lang="tr-TR" sz="3000" dirty="0" smtClean="0"/>
              <a:t>90000 ile başlayan kurumsal kullanıcı kodu ile sadece;</a:t>
            </a:r>
          </a:p>
          <a:p>
            <a:pPr marL="993633" lvl="1" indent="-457200">
              <a:lnSpc>
                <a:spcPct val="125000"/>
              </a:lnSpc>
              <a:buFont typeface="+mj-lt"/>
              <a:buAutoNum type="alphaLcPeriod"/>
            </a:pPr>
            <a:r>
              <a:rPr lang="tr-TR" sz="3000" dirty="0" smtClean="0"/>
              <a:t>Okul bilgileri güncelleme,</a:t>
            </a:r>
          </a:p>
          <a:p>
            <a:pPr marL="993633" lvl="1" indent="-457200">
              <a:lnSpc>
                <a:spcPct val="125000"/>
              </a:lnSpc>
              <a:buFont typeface="+mj-lt"/>
              <a:buAutoNum type="alphaLcPeriod"/>
            </a:pPr>
            <a:r>
              <a:rPr lang="tr-TR" sz="3000" dirty="0" smtClean="0"/>
              <a:t>İmza atmaya yetkililerin tanımlanması,</a:t>
            </a:r>
          </a:p>
          <a:p>
            <a:pPr marL="993633" lvl="1" indent="-457200">
              <a:lnSpc>
                <a:spcPct val="125000"/>
              </a:lnSpc>
              <a:buFont typeface="+mj-lt"/>
              <a:buAutoNum type="alphaLcPeriod"/>
            </a:pPr>
            <a:r>
              <a:rPr lang="tr-TR" sz="3000" dirty="0" smtClean="0"/>
              <a:t>Alt kullanıcıların tanımlanması,</a:t>
            </a:r>
          </a:p>
          <a:p>
            <a:pPr marL="993633" lvl="1" indent="-457200">
              <a:lnSpc>
                <a:spcPct val="125000"/>
              </a:lnSpc>
              <a:buFont typeface="+mj-lt"/>
              <a:buAutoNum type="alphaLcPeriod"/>
            </a:pPr>
            <a:r>
              <a:rPr lang="tr-TR" sz="3000" dirty="0" smtClean="0"/>
              <a:t>Gerekli raporların alınması, gibi işlemler yapılacaktır.</a:t>
            </a:r>
          </a:p>
        </p:txBody>
      </p:sp>
    </p:spTree>
    <p:extLst>
      <p:ext uri="{BB962C8B-B14F-4D97-AF65-F5344CB8AC3E}">
        <p14:creationId xmlns:p14="http://schemas.microsoft.com/office/powerpoint/2010/main" val="120839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a:r>
              <a:rPr lang="tr-TR" sz="3600" dirty="0" smtClean="0">
                <a:solidFill>
                  <a:schemeClr val="bg1"/>
                </a:solidFill>
              </a:rPr>
              <a:t>TEFBİS KAYIT İŞLEMİNDE BİLİNMESİ GEREKENLER</a:t>
            </a:r>
            <a:endParaRPr lang="tr-TR" sz="3600" dirty="0">
              <a:solidFill>
                <a:schemeClr val="bg1"/>
              </a:solidFill>
            </a:endParaRPr>
          </a:p>
        </p:txBody>
      </p:sp>
      <p:sp>
        <p:nvSpPr>
          <p:cNvPr id="7" name="Metin kutusu 6"/>
          <p:cNvSpPr txBox="1"/>
          <p:nvPr/>
        </p:nvSpPr>
        <p:spPr>
          <a:xfrm>
            <a:off x="755576" y="692696"/>
            <a:ext cx="7308304" cy="4708981"/>
          </a:xfrm>
          <a:prstGeom prst="rect">
            <a:avLst/>
          </a:prstGeom>
          <a:noFill/>
        </p:spPr>
        <p:txBody>
          <a:bodyPr wrap="square" rtlCol="0">
            <a:spAutoFit/>
          </a:bodyPr>
          <a:lstStyle/>
          <a:p>
            <a:pPr marL="457200" indent="-457200">
              <a:lnSpc>
                <a:spcPct val="125000"/>
              </a:lnSpc>
              <a:buFont typeface="+mj-lt"/>
              <a:buAutoNum type="arabicPeriod" startAt="3"/>
            </a:pPr>
            <a:r>
              <a:rPr lang="tr-TR" sz="3000" dirty="0" smtClean="0"/>
              <a:t>Sisteme girmekle yükümlü müdür yardımcısı (Okul Aile Birliği Başkanı kullanıcısıyla</a:t>
            </a:r>
            <a:r>
              <a:rPr lang="tr-TR" sz="3000" smtClean="0"/>
              <a:t>) giriş </a:t>
            </a:r>
            <a:r>
              <a:rPr lang="tr-TR" sz="3000" dirty="0" smtClean="0"/>
              <a:t>yapması sağlanacaktır. </a:t>
            </a:r>
          </a:p>
          <a:p>
            <a:pPr marL="457200" indent="-457200">
              <a:lnSpc>
                <a:spcPct val="125000"/>
              </a:lnSpc>
              <a:buFont typeface="+mj-lt"/>
              <a:buAutoNum type="arabicPeriod" startAt="3"/>
            </a:pPr>
            <a:r>
              <a:rPr lang="tr-TR" sz="3000" b="1" dirty="0" smtClean="0">
                <a:solidFill>
                  <a:srgbClr val="FF0000"/>
                </a:solidFill>
              </a:rPr>
              <a:t>Okullar modülüne</a:t>
            </a:r>
            <a:r>
              <a:rPr lang="tr-TR" sz="3000" dirty="0" smtClean="0"/>
              <a:t> hiç bir suretle gelir-gider kaydı yapılmayacaktır.</a:t>
            </a:r>
          </a:p>
          <a:p>
            <a:pPr marL="457200" indent="-457200">
              <a:lnSpc>
                <a:spcPct val="125000"/>
              </a:lnSpc>
              <a:buFont typeface="+mj-lt"/>
              <a:buAutoNum type="arabicPeriod" startAt="3"/>
            </a:pPr>
            <a:r>
              <a:rPr lang="tr-TR" sz="3000" dirty="0" smtClean="0"/>
              <a:t>Okul Aile Birliği gelir gider işlemleri ile Okul öncesi öz bakım gelir gider işlemleri </a:t>
            </a:r>
            <a:r>
              <a:rPr lang="tr-TR" sz="3000" b="1" dirty="0" smtClean="0">
                <a:solidFill>
                  <a:srgbClr val="FF0000"/>
                </a:solidFill>
              </a:rPr>
              <a:t>ilgili bölüme yapılacaktır.</a:t>
            </a:r>
            <a:endParaRPr lang="tr-TR" sz="3000" b="1" dirty="0">
              <a:solidFill>
                <a:srgbClr val="FF0000"/>
              </a:solidFill>
            </a:endParaRPr>
          </a:p>
        </p:txBody>
      </p:sp>
    </p:spTree>
    <p:extLst>
      <p:ext uri="{BB962C8B-B14F-4D97-AF65-F5344CB8AC3E}">
        <p14:creationId xmlns:p14="http://schemas.microsoft.com/office/powerpoint/2010/main" val="3632515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185052" y="764704"/>
            <a:ext cx="8574490" cy="4968552"/>
          </a:xfrm>
          <a:prstGeom prst="rect">
            <a:avLst/>
          </a:prstGeom>
        </p:spPr>
        <p:txBody>
          <a:bodyPr vert="horz" lIns="107287" tIns="53643" rIns="107287" bIns="53643" rtlCol="0" anchor="ctr">
            <a:normAutofit lnSpcReduction="10000"/>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marL="457200" indent="-457200" algn="just">
              <a:lnSpc>
                <a:spcPct val="150000"/>
              </a:lnSpc>
              <a:buFont typeface="+mj-lt"/>
              <a:buAutoNum type="arabicPeriod" startAt="7"/>
            </a:pPr>
            <a:r>
              <a:rPr lang="tr-TR" dirty="0" smtClean="0">
                <a:solidFill>
                  <a:schemeClr val="tx1"/>
                </a:solidFill>
              </a:rPr>
              <a:t>OKUL AİLE BİRLİĞİ HESABINDAN YAPILAN HER TÜRLÜ HARCAMA VE HESABA GİREN GELİRLER </a:t>
            </a:r>
            <a:r>
              <a:rPr lang="tr-TR" dirty="0" smtClean="0"/>
              <a:t>«</a:t>
            </a:r>
            <a:r>
              <a:rPr lang="tr-TR" b="1" dirty="0" smtClean="0">
                <a:solidFill>
                  <a:srgbClr val="FF0000"/>
                </a:solidFill>
              </a:rPr>
              <a:t>OKUL AİLE BİRLİKLERİ MODÜLÜNE</a:t>
            </a:r>
            <a:r>
              <a:rPr lang="tr-TR" dirty="0" smtClean="0"/>
              <a:t>» </a:t>
            </a:r>
            <a:r>
              <a:rPr lang="tr-TR" dirty="0" smtClean="0">
                <a:solidFill>
                  <a:schemeClr val="tx1"/>
                </a:solidFill>
              </a:rPr>
              <a:t>İŞLENECEKTİR.</a:t>
            </a:r>
          </a:p>
          <a:p>
            <a:pPr marL="457200" indent="-457200" algn="just">
              <a:lnSpc>
                <a:spcPct val="150000"/>
              </a:lnSpc>
              <a:buFont typeface="+mj-lt"/>
              <a:buAutoNum type="arabicPeriod" startAt="7"/>
            </a:pPr>
            <a:r>
              <a:rPr lang="tr-TR" dirty="0" smtClean="0">
                <a:solidFill>
                  <a:schemeClr val="tx1"/>
                </a:solidFill>
              </a:rPr>
              <a:t>OKULUN BÜNYESİNDE OKUL ÖNCESİ MEVCUT İSE OKUL ÖNCESİ HESABINDAN YAPILAN HER TÜRLÜ HARCAMA VE HESABA GİREN GELİRLER </a:t>
            </a:r>
            <a:r>
              <a:rPr lang="tr-TR" dirty="0" smtClean="0"/>
              <a:t>«</a:t>
            </a:r>
            <a:r>
              <a:rPr lang="tr-TR" b="1" dirty="0" smtClean="0">
                <a:solidFill>
                  <a:srgbClr val="FF0000"/>
                </a:solidFill>
              </a:rPr>
              <a:t>OKUL ÖNCESİ MODÜLÜNE</a:t>
            </a:r>
            <a:r>
              <a:rPr lang="tr-TR" dirty="0" smtClean="0"/>
              <a:t>» </a:t>
            </a:r>
            <a:r>
              <a:rPr lang="tr-TR" dirty="0" smtClean="0">
                <a:solidFill>
                  <a:schemeClr val="tx1"/>
                </a:solidFill>
              </a:rPr>
              <a:t>İŞLENECEKTİR.</a:t>
            </a:r>
          </a:p>
          <a:p>
            <a:pPr marL="457200" indent="-457200" algn="just">
              <a:lnSpc>
                <a:spcPct val="150000"/>
              </a:lnSpc>
              <a:buFont typeface="+mj-lt"/>
              <a:buAutoNum type="arabicPeriod" startAt="7"/>
            </a:pPr>
            <a:r>
              <a:rPr lang="tr-TR" dirty="0" smtClean="0">
                <a:solidFill>
                  <a:schemeClr val="tx1"/>
                </a:solidFill>
              </a:rPr>
              <a:t>OKULUN BÜNYESİNDE DÖNER SERMAYE VAR İSE DÖNER SERMAYE HESABINDAN YAPILAN HER TÜRLÜ HARCAMA VE HESABA GİREN GELİRLER </a:t>
            </a:r>
            <a:r>
              <a:rPr lang="tr-TR" dirty="0" smtClean="0"/>
              <a:t>«</a:t>
            </a:r>
            <a:r>
              <a:rPr lang="tr-TR" b="1" dirty="0" smtClean="0">
                <a:solidFill>
                  <a:srgbClr val="FF0000"/>
                </a:solidFill>
              </a:rPr>
              <a:t>DÖNER SERMAYE (DÖSE) MODÜLÜNE</a:t>
            </a:r>
            <a:r>
              <a:rPr lang="tr-TR" dirty="0" smtClean="0"/>
              <a:t>» </a:t>
            </a:r>
            <a:r>
              <a:rPr lang="tr-TR" dirty="0" smtClean="0">
                <a:solidFill>
                  <a:schemeClr val="tx1"/>
                </a:solidFill>
              </a:rPr>
              <a:t>İŞLENECEKTİR.</a:t>
            </a:r>
            <a:endParaRPr lang="tr-TR" dirty="0">
              <a:solidFill>
                <a:schemeClr val="tx1"/>
              </a:solidFill>
            </a:endParaRPr>
          </a:p>
        </p:txBody>
      </p:sp>
      <p:sp>
        <p:nvSpPr>
          <p:cNvPr id="7" name="Unvan 1"/>
          <p:cNvSpPr txBox="1">
            <a:spLocks/>
          </p:cNvSpPr>
          <p:nvPr/>
        </p:nvSpPr>
        <p:spPr>
          <a:xfrm>
            <a:off x="1514430" y="116632"/>
            <a:ext cx="5982203" cy="792088"/>
          </a:xfrm>
          <a:prstGeom prst="rect">
            <a:avLst/>
          </a:prstGeom>
        </p:spPr>
        <p:txBody>
          <a:bodyPr vert="horz" lIns="107287" tIns="53643" rIns="107287" bIns="53643" rtlCol="0" anchor="t">
            <a:noAutofit/>
          </a:bodyPr>
          <a:lstStyle>
            <a:lvl1pPr algn="l" defTabSz="1072866" rtl="0" eaLnBrk="1" latinLnBrk="0" hangingPunct="1">
              <a:spcBef>
                <a:spcPct val="0"/>
              </a:spcBef>
              <a:buNone/>
              <a:defRPr sz="4700" b="1" kern="1200" cap="all">
                <a:solidFill>
                  <a:schemeClr val="tx1"/>
                </a:solidFill>
                <a:latin typeface="+mj-lt"/>
                <a:ea typeface="+mj-ea"/>
                <a:cs typeface="+mj-cs"/>
              </a:defRPr>
            </a:lvl1pPr>
          </a:lstStyle>
          <a:p>
            <a:pPr algn="ctr"/>
            <a:r>
              <a:rPr lang="tr-TR" sz="3600" smtClean="0">
                <a:solidFill>
                  <a:schemeClr val="bg1"/>
                </a:solidFill>
              </a:rPr>
              <a:t>TEFBİS KAYIT İŞLEMİNDE BİLİNMESİ GEREKENLER</a:t>
            </a:r>
            <a:endParaRPr lang="tr-TR" sz="3600" dirty="0">
              <a:solidFill>
                <a:schemeClr val="bg1"/>
              </a:solidFill>
            </a:endParaRPr>
          </a:p>
        </p:txBody>
      </p:sp>
    </p:spTree>
    <p:extLst>
      <p:ext uri="{BB962C8B-B14F-4D97-AF65-F5344CB8AC3E}">
        <p14:creationId xmlns:p14="http://schemas.microsoft.com/office/powerpoint/2010/main" val="2237907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2"/>
          <p:cNvSpPr txBox="1">
            <a:spLocks/>
          </p:cNvSpPr>
          <p:nvPr/>
        </p:nvSpPr>
        <p:spPr>
          <a:xfrm>
            <a:off x="179512" y="620688"/>
            <a:ext cx="8058500" cy="482453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2"/>
          </a:lnRef>
          <a:fillRef idx="3">
            <a:schemeClr val="accent2"/>
          </a:fillRef>
          <a:effectRef idx="3">
            <a:schemeClr val="accent2"/>
          </a:effectRef>
          <a:fontRef idx="minor">
            <a:schemeClr val="lt1"/>
          </a:fontRef>
        </p:style>
        <p:txBody>
          <a:bodyPr vert="horz" lIns="107287" tIns="53643" rIns="107287" bIns="53643" rtlCol="0" anchor="t">
            <a:noAutofit/>
          </a:bodyPr>
          <a:lstStyle>
            <a:lvl1pPr algn="l" defTabSz="1072866" rtl="0" eaLnBrk="1" latinLnBrk="0" hangingPunct="1">
              <a:spcBef>
                <a:spcPct val="0"/>
              </a:spcBef>
              <a:buNone/>
              <a:defRPr sz="4700" b="1" kern="1200" cap="all">
                <a:solidFill>
                  <a:schemeClr val="tx1"/>
                </a:solidFill>
                <a:latin typeface="+mj-lt"/>
                <a:ea typeface="+mj-ea"/>
                <a:cs typeface="+mj-cs"/>
              </a:defRPr>
            </a:lvl1pPr>
          </a:lstStyle>
          <a:p>
            <a:pPr algn="ctr"/>
            <a:r>
              <a:rPr lang="tr-TR" sz="7600" cap="none"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İL-İLÇE MİLLİ EĞİTİM MÜDÜRLÜKLERİ MODÜLÜ</a:t>
            </a:r>
          </a:p>
        </p:txBody>
      </p:sp>
    </p:spTree>
    <p:extLst>
      <p:ext uri="{BB962C8B-B14F-4D97-AF65-F5344CB8AC3E}">
        <p14:creationId xmlns:p14="http://schemas.microsoft.com/office/powerpoint/2010/main" val="3680725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pic>
        <p:nvPicPr>
          <p:cNvPr id="22" name="Picture 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655" y="836712"/>
            <a:ext cx="9092346" cy="520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5 Dikdörtgen"/>
          <p:cNvSpPr/>
          <p:nvPr/>
        </p:nvSpPr>
        <p:spPr>
          <a:xfrm>
            <a:off x="51655" y="1221170"/>
            <a:ext cx="1462775" cy="17173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5" name="6 Dikdörtgen"/>
          <p:cNvSpPr/>
          <p:nvPr/>
        </p:nvSpPr>
        <p:spPr>
          <a:xfrm>
            <a:off x="51655" y="1408494"/>
            <a:ext cx="2111626" cy="317504"/>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6" name="7 Dikdörtgen"/>
          <p:cNvSpPr/>
          <p:nvPr/>
        </p:nvSpPr>
        <p:spPr>
          <a:xfrm>
            <a:off x="6814341" y="1451625"/>
            <a:ext cx="2202733" cy="389979"/>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7" name="8 Dikdörtgen"/>
          <p:cNvSpPr/>
          <p:nvPr/>
        </p:nvSpPr>
        <p:spPr>
          <a:xfrm>
            <a:off x="1680276" y="1826498"/>
            <a:ext cx="7345142" cy="45037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8" name="9 Dikdörtgen"/>
          <p:cNvSpPr/>
          <p:nvPr/>
        </p:nvSpPr>
        <p:spPr>
          <a:xfrm>
            <a:off x="1749087" y="2277657"/>
            <a:ext cx="4132147" cy="395965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9" name="10 Dikdörtgen"/>
          <p:cNvSpPr/>
          <p:nvPr/>
        </p:nvSpPr>
        <p:spPr>
          <a:xfrm>
            <a:off x="51655" y="1795814"/>
            <a:ext cx="1654074" cy="2425274"/>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30" name="11 Metin kutusu"/>
          <p:cNvSpPr txBox="1">
            <a:spLocks noChangeArrowheads="1"/>
          </p:cNvSpPr>
          <p:nvPr/>
        </p:nvSpPr>
        <p:spPr bwMode="auto">
          <a:xfrm>
            <a:off x="2185739" y="1153273"/>
            <a:ext cx="2753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dirty="0">
                <a:solidFill>
                  <a:srgbClr val="FF0000"/>
                </a:solidFill>
              </a:rPr>
              <a:t>1</a:t>
            </a:r>
          </a:p>
        </p:txBody>
      </p:sp>
      <p:sp>
        <p:nvSpPr>
          <p:cNvPr id="31" name="12 Metin kutusu"/>
          <p:cNvSpPr txBox="1">
            <a:spLocks noChangeArrowheads="1"/>
          </p:cNvSpPr>
          <p:nvPr/>
        </p:nvSpPr>
        <p:spPr bwMode="auto">
          <a:xfrm>
            <a:off x="1647458" y="1437068"/>
            <a:ext cx="2773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chemeClr val="bg1"/>
                </a:solidFill>
              </a:rPr>
              <a:t>2</a:t>
            </a:r>
          </a:p>
        </p:txBody>
      </p:sp>
      <p:sp>
        <p:nvSpPr>
          <p:cNvPr id="32" name="13 Metin kutusu"/>
          <p:cNvSpPr txBox="1">
            <a:spLocks noChangeArrowheads="1"/>
          </p:cNvSpPr>
          <p:nvPr/>
        </p:nvSpPr>
        <p:spPr bwMode="auto">
          <a:xfrm>
            <a:off x="6438215" y="1437068"/>
            <a:ext cx="2753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dirty="0">
                <a:solidFill>
                  <a:schemeClr val="bg1"/>
                </a:solidFill>
              </a:rPr>
              <a:t>3</a:t>
            </a:r>
          </a:p>
        </p:txBody>
      </p:sp>
      <p:sp>
        <p:nvSpPr>
          <p:cNvPr id="33" name="14 Metin kutusu"/>
          <p:cNvSpPr txBox="1">
            <a:spLocks noChangeArrowheads="1"/>
          </p:cNvSpPr>
          <p:nvPr/>
        </p:nvSpPr>
        <p:spPr bwMode="auto">
          <a:xfrm>
            <a:off x="3907081" y="3958018"/>
            <a:ext cx="2753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4</a:t>
            </a:r>
          </a:p>
        </p:txBody>
      </p:sp>
      <p:sp>
        <p:nvSpPr>
          <p:cNvPr id="34" name="15 Metin kutusu"/>
          <p:cNvSpPr txBox="1">
            <a:spLocks noChangeArrowheads="1"/>
          </p:cNvSpPr>
          <p:nvPr/>
        </p:nvSpPr>
        <p:spPr bwMode="auto">
          <a:xfrm>
            <a:off x="4282187" y="1782414"/>
            <a:ext cx="2753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dirty="0"/>
              <a:t>5</a:t>
            </a:r>
          </a:p>
        </p:txBody>
      </p:sp>
      <p:sp>
        <p:nvSpPr>
          <p:cNvPr id="35" name="16 Metin kutusu"/>
          <p:cNvSpPr txBox="1">
            <a:spLocks noChangeArrowheads="1"/>
          </p:cNvSpPr>
          <p:nvPr/>
        </p:nvSpPr>
        <p:spPr bwMode="auto">
          <a:xfrm>
            <a:off x="517647" y="3740531"/>
            <a:ext cx="2753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6</a:t>
            </a:r>
          </a:p>
        </p:txBody>
      </p:sp>
      <p:sp>
        <p:nvSpPr>
          <p:cNvPr id="37" name="İçerik Yer Tutucusu 2"/>
          <p:cNvSpPr txBox="1">
            <a:spLocks/>
          </p:cNvSpPr>
          <p:nvPr/>
        </p:nvSpPr>
        <p:spPr>
          <a:xfrm>
            <a:off x="5931019" y="3182126"/>
            <a:ext cx="3063712" cy="662144"/>
          </a:xfrm>
          <a:prstGeom prst="rect">
            <a:avLst/>
          </a:prstGeom>
        </p:spPr>
        <p:txBody>
          <a:bodyPr vert="horz" lIns="107287" tIns="53643" rIns="107287" bIns="53643" rtlCol="0" anchor="b">
            <a:normAutofit fontScale="85000" lnSpcReduction="10000"/>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marL="228600" indent="-228600">
              <a:buFont typeface="Arial" pitchFamily="34" charset="0"/>
              <a:buAutoNum type="arabicPeriod"/>
            </a:pPr>
            <a:r>
              <a:rPr lang="tr-TR" sz="1200" dirty="0" smtClean="0">
                <a:solidFill>
                  <a:schemeClr val="tx1"/>
                </a:solidFill>
              </a:rPr>
              <a:t>MODÜLLER</a:t>
            </a:r>
          </a:p>
          <a:p>
            <a:pPr marL="228600" indent="-228600">
              <a:buFont typeface="Arial" pitchFamily="34" charset="0"/>
              <a:buAutoNum type="arabicPeriod"/>
            </a:pPr>
            <a:r>
              <a:rPr lang="tr-TR" sz="1200" dirty="0" smtClean="0">
                <a:solidFill>
                  <a:schemeClr val="tx1"/>
                </a:solidFill>
              </a:rPr>
              <a:t>KULLANICI VE KURUM ADI</a:t>
            </a:r>
          </a:p>
          <a:p>
            <a:pPr marL="228600" indent="-228600">
              <a:buFont typeface="Arial" pitchFamily="34" charset="0"/>
              <a:buAutoNum type="arabicPeriod"/>
            </a:pPr>
            <a:r>
              <a:rPr lang="tr-TR" sz="1200" dirty="0" smtClean="0">
                <a:solidFill>
                  <a:schemeClr val="tx1"/>
                </a:solidFill>
              </a:rPr>
              <a:t>MEVCUT MODÜL ADI VE AKTİF KULLANICI SAYISI</a:t>
            </a:r>
            <a:endParaRPr lang="tr-TR" sz="1200" dirty="0">
              <a:solidFill>
                <a:schemeClr val="tx1"/>
              </a:solidFill>
            </a:endParaRPr>
          </a:p>
        </p:txBody>
      </p:sp>
      <p:sp>
        <p:nvSpPr>
          <p:cNvPr id="38" name="İçerik Yer Tutucusu 2"/>
          <p:cNvSpPr txBox="1">
            <a:spLocks/>
          </p:cNvSpPr>
          <p:nvPr/>
        </p:nvSpPr>
        <p:spPr>
          <a:xfrm>
            <a:off x="5931019" y="4373516"/>
            <a:ext cx="2961462" cy="662144"/>
          </a:xfrm>
          <a:prstGeom prst="rect">
            <a:avLst/>
          </a:prstGeom>
        </p:spPr>
        <p:txBody>
          <a:bodyPr vert="horz" lIns="91440" tIns="45720" rIns="91440" bIns="45720" rtlCol="0" anchor="t">
            <a:normAutofit lnSpcReduction="1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228600" indent="-228600">
              <a:buFont typeface="+mj-lt"/>
              <a:buAutoNum type="arabicPeriod" startAt="4"/>
            </a:pPr>
            <a:r>
              <a:rPr lang="tr-TR" sz="1200" dirty="0" smtClean="0"/>
              <a:t>KURUMUN GELİR-GİDER BİLGİLERİ</a:t>
            </a:r>
          </a:p>
          <a:p>
            <a:pPr marL="228600" indent="-228600">
              <a:buFont typeface="+mj-lt"/>
              <a:buAutoNum type="arabicPeriod" startAt="4"/>
            </a:pPr>
            <a:r>
              <a:rPr lang="tr-TR" sz="1200" dirty="0" smtClean="0"/>
              <a:t>DÜZENLEME ALANI</a:t>
            </a:r>
          </a:p>
          <a:p>
            <a:pPr marL="228600" indent="-228600">
              <a:buFont typeface="+mj-lt"/>
              <a:buAutoNum type="arabicPeriod" startAt="4"/>
            </a:pPr>
            <a:r>
              <a:rPr lang="tr-TR" sz="1200" dirty="0" smtClean="0"/>
              <a:t>KULLANILACAK MENÜLER</a:t>
            </a:r>
            <a:endParaRPr lang="tr-TR" sz="1200" dirty="0"/>
          </a:p>
        </p:txBody>
      </p:sp>
    </p:spTree>
    <p:extLst>
      <p:ext uri="{BB962C8B-B14F-4D97-AF65-F5344CB8AC3E}">
        <p14:creationId xmlns:p14="http://schemas.microsoft.com/office/powerpoint/2010/main" val="3544420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pic>
        <p:nvPicPr>
          <p:cNvPr id="19" name="Picture 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12" y="1281932"/>
            <a:ext cx="9135388" cy="524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5 Metin kutusu"/>
          <p:cNvSpPr txBox="1">
            <a:spLocks noChangeArrowheads="1"/>
          </p:cNvSpPr>
          <p:nvPr/>
        </p:nvSpPr>
        <p:spPr bwMode="auto">
          <a:xfrm>
            <a:off x="5901218" y="2708921"/>
            <a:ext cx="3124200" cy="314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dirty="0"/>
              <a:t>Sistem dahilindeki yetkili olabileceğiniz tüm modüllerde sol tarafta oluşacak menü içeriğinde bulunan başlıklar </a:t>
            </a:r>
            <a:r>
              <a:rPr lang="tr-TR" altLang="tr-TR" sz="1100" b="1" dirty="0"/>
              <a:t>“</a:t>
            </a:r>
            <a:r>
              <a:rPr lang="tr-TR" altLang="tr-TR" sz="1100" b="1" i="1" dirty="0"/>
              <a:t>Menü </a:t>
            </a:r>
            <a:r>
              <a:rPr lang="tr-TR" altLang="tr-TR" sz="1100" b="1" i="1" dirty="0" err="1"/>
              <a:t>Seçimi‟</a:t>
            </a:r>
            <a:r>
              <a:rPr lang="tr-TR" altLang="tr-TR" sz="1100" i="1" dirty="0" err="1"/>
              <a:t>de</a:t>
            </a:r>
            <a:r>
              <a:rPr lang="tr-TR" altLang="tr-TR" sz="1100" i="1" dirty="0"/>
              <a:t> göründüğü gibi </a:t>
            </a:r>
            <a:r>
              <a:rPr lang="tr-TR" altLang="tr-TR" sz="1100" dirty="0"/>
              <a:t>olacaktır. </a:t>
            </a:r>
          </a:p>
          <a:p>
            <a:pPr algn="just" eaLnBrk="1" hangingPunct="1">
              <a:lnSpc>
                <a:spcPct val="150000"/>
              </a:lnSpc>
            </a:pPr>
            <a:r>
              <a:rPr lang="tr-TR" altLang="tr-TR" sz="1100" dirty="0"/>
              <a:t>Bu başlıklara ek olarak </a:t>
            </a:r>
            <a:r>
              <a:rPr lang="tr-TR" altLang="tr-TR" sz="1100" b="1" dirty="0"/>
              <a:t>“Milli Eğitim Müdürlükleri Modülü” </a:t>
            </a:r>
            <a:r>
              <a:rPr lang="tr-TR" altLang="tr-TR" sz="1100" dirty="0"/>
              <a:t>dahilinde </a:t>
            </a:r>
            <a:r>
              <a:rPr lang="tr-TR" altLang="tr-TR" sz="1100" b="1" dirty="0"/>
              <a:t>“Tahmini Bütçe”, “Devreden” </a:t>
            </a:r>
            <a:r>
              <a:rPr lang="tr-TR" altLang="tr-TR" sz="1100" dirty="0"/>
              <a:t>ve</a:t>
            </a:r>
            <a:r>
              <a:rPr lang="tr-TR" altLang="tr-TR" sz="1100" b="1" dirty="0"/>
              <a:t> “Para Aktarımı” </a:t>
            </a:r>
            <a:r>
              <a:rPr lang="tr-TR" altLang="tr-TR" sz="1100" dirty="0"/>
              <a:t>ana menü başlığı olacaktır. Tüm modüllerde olan ortak başlıklar sırasıyla; </a:t>
            </a:r>
            <a:r>
              <a:rPr lang="tr-TR" altLang="tr-TR" sz="1100" b="1" dirty="0"/>
              <a:t>“Ana sayfa” , “Gelir İşlemleri”, “Gider İşlemleri”, “Düzenleme”, “Listeleme”, “Raporlama”, “Ayarlar”, “Fihrist”, “Çıkış” </a:t>
            </a:r>
            <a:r>
              <a:rPr lang="tr-TR" altLang="tr-TR" sz="1100" dirty="0"/>
              <a:t>öğelerinden oluşmaktadır.</a:t>
            </a:r>
          </a:p>
        </p:txBody>
      </p:sp>
      <p:sp>
        <p:nvSpPr>
          <p:cNvPr id="21" name="6 Dikdörtgen"/>
          <p:cNvSpPr/>
          <p:nvPr/>
        </p:nvSpPr>
        <p:spPr>
          <a:xfrm>
            <a:off x="43781" y="1801044"/>
            <a:ext cx="1603586" cy="242004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3" name="8 Dikdörtgen"/>
          <p:cNvSpPr/>
          <p:nvPr/>
        </p:nvSpPr>
        <p:spPr>
          <a:xfrm>
            <a:off x="43781" y="2481563"/>
            <a:ext cx="1603586" cy="18308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6" name="9 Dikdörtgen"/>
          <p:cNvSpPr/>
          <p:nvPr/>
        </p:nvSpPr>
        <p:spPr>
          <a:xfrm>
            <a:off x="43781" y="2067831"/>
            <a:ext cx="1542172" cy="38091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39" name="10 Düz Ok Bağlayıcısı"/>
          <p:cNvCxnSpPr/>
          <p:nvPr/>
        </p:nvCxnSpPr>
        <p:spPr>
          <a:xfrm flipH="1">
            <a:off x="1585953" y="2149544"/>
            <a:ext cx="464527" cy="43338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12 Düz Ok Bağlayıcısı"/>
          <p:cNvCxnSpPr/>
          <p:nvPr/>
        </p:nvCxnSpPr>
        <p:spPr>
          <a:xfrm flipH="1">
            <a:off x="1585954" y="1905500"/>
            <a:ext cx="338048" cy="277063"/>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11 Dikdörtgen"/>
          <p:cNvSpPr/>
          <p:nvPr/>
        </p:nvSpPr>
        <p:spPr>
          <a:xfrm>
            <a:off x="43781" y="3456806"/>
            <a:ext cx="1603586" cy="18821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42" name="13 Düz Ok Bağlayıcısı"/>
          <p:cNvCxnSpPr/>
          <p:nvPr/>
        </p:nvCxnSpPr>
        <p:spPr>
          <a:xfrm flipH="1">
            <a:off x="1538583" y="3076970"/>
            <a:ext cx="464527" cy="43338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11 Dikdörtgen"/>
          <p:cNvSpPr/>
          <p:nvPr/>
        </p:nvSpPr>
        <p:spPr>
          <a:xfrm>
            <a:off x="43781" y="2868658"/>
            <a:ext cx="1603586" cy="18821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44" name="13 Düz Ok Bağlayıcısı"/>
          <p:cNvCxnSpPr/>
          <p:nvPr/>
        </p:nvCxnSpPr>
        <p:spPr>
          <a:xfrm flipH="1">
            <a:off x="1618997" y="2558082"/>
            <a:ext cx="464527" cy="43338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11 Dikdörtgen"/>
          <p:cNvSpPr/>
          <p:nvPr/>
        </p:nvSpPr>
        <p:spPr>
          <a:xfrm>
            <a:off x="43781" y="3672011"/>
            <a:ext cx="1603586" cy="18821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46" name="13 Düz Ok Bağlayıcısı"/>
          <p:cNvCxnSpPr/>
          <p:nvPr/>
        </p:nvCxnSpPr>
        <p:spPr>
          <a:xfrm flipH="1" flipV="1">
            <a:off x="916209" y="4278957"/>
            <a:ext cx="464527" cy="443980"/>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13 Düz Ok Bağlayıcısı"/>
          <p:cNvCxnSpPr/>
          <p:nvPr/>
        </p:nvCxnSpPr>
        <p:spPr>
          <a:xfrm flipH="1">
            <a:off x="1575869" y="3332734"/>
            <a:ext cx="464527" cy="43338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979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1000"/>
                                        <p:tgtEl>
                                          <p:spTgt spid="41"/>
                                        </p:tgtEl>
                                      </p:cBhvr>
                                    </p:animEffect>
                                    <p:anim calcmode="lin" valueType="num">
                                      <p:cBhvr>
                                        <p:cTn id="62" dur="1000" fill="hold"/>
                                        <p:tgtEl>
                                          <p:spTgt spid="41"/>
                                        </p:tgtEl>
                                        <p:attrNameLst>
                                          <p:attrName>ppt_x</p:attrName>
                                        </p:attrNameLst>
                                      </p:cBhvr>
                                      <p:tavLst>
                                        <p:tav tm="0">
                                          <p:val>
                                            <p:strVal val="#ppt_x"/>
                                          </p:val>
                                        </p:tav>
                                        <p:tav tm="100000">
                                          <p:val>
                                            <p:strVal val="#ppt_x"/>
                                          </p:val>
                                        </p:tav>
                                      </p:tavLst>
                                    </p:anim>
                                    <p:anim calcmode="lin" valueType="num">
                                      <p:cBhvr>
                                        <p:cTn id="63" dur="1000" fill="hold"/>
                                        <p:tgtEl>
                                          <p:spTgt spid="41"/>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1000"/>
                                        <p:tgtEl>
                                          <p:spTgt spid="47"/>
                                        </p:tgtEl>
                                      </p:cBhvr>
                                    </p:animEffect>
                                    <p:anim calcmode="lin" valueType="num">
                                      <p:cBhvr>
                                        <p:cTn id="80" dur="1000" fill="hold"/>
                                        <p:tgtEl>
                                          <p:spTgt spid="47"/>
                                        </p:tgtEl>
                                        <p:attrNameLst>
                                          <p:attrName>ppt_x</p:attrName>
                                        </p:attrNameLst>
                                      </p:cBhvr>
                                      <p:tavLst>
                                        <p:tav tm="0">
                                          <p:val>
                                            <p:strVal val="#ppt_x"/>
                                          </p:val>
                                        </p:tav>
                                        <p:tav tm="100000">
                                          <p:val>
                                            <p:strVal val="#ppt_x"/>
                                          </p:val>
                                        </p:tav>
                                      </p:tavLst>
                                    </p:anim>
                                    <p:anim calcmode="lin" valueType="num">
                                      <p:cBhvr>
                                        <p:cTn id="81" dur="1000" fill="hold"/>
                                        <p:tgtEl>
                                          <p:spTgt spid="47"/>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1000"/>
                                        <p:tgtEl>
                                          <p:spTgt spid="20"/>
                                        </p:tgtEl>
                                      </p:cBhvr>
                                    </p:animEffect>
                                    <p:anim calcmode="lin" valueType="num">
                                      <p:cBhvr>
                                        <p:cTn id="86" dur="1000" fill="hold"/>
                                        <p:tgtEl>
                                          <p:spTgt spid="20"/>
                                        </p:tgtEl>
                                        <p:attrNameLst>
                                          <p:attrName>ppt_x</p:attrName>
                                        </p:attrNameLst>
                                      </p:cBhvr>
                                      <p:tavLst>
                                        <p:tav tm="0">
                                          <p:val>
                                            <p:strVal val="#ppt_x"/>
                                          </p:val>
                                        </p:tav>
                                        <p:tav tm="100000">
                                          <p:val>
                                            <p:strVal val="#ppt_x"/>
                                          </p:val>
                                        </p:tav>
                                      </p:tavLst>
                                    </p:anim>
                                    <p:anim calcmode="lin" valueType="num">
                                      <p:cBhvr>
                                        <p:cTn id="8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36" grpId="0" animBg="1"/>
      <p:bldP spid="41" grpId="0" animBg="1"/>
      <p:bldP spid="43"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a:t>
            </a:r>
            <a:r>
              <a:rPr lang="tr-TR" sz="3600" dirty="0" smtClean="0">
                <a:solidFill>
                  <a:schemeClr val="bg1"/>
                </a:solidFill>
              </a:rPr>
              <a:t>Modülü</a:t>
            </a:r>
            <a:endParaRPr lang="tr-TR" sz="3600" dirty="0">
              <a:solidFill>
                <a:schemeClr val="bg1"/>
              </a:solidFill>
            </a:endParaRPr>
          </a:p>
        </p:txBody>
      </p:sp>
      <p:sp>
        <p:nvSpPr>
          <p:cNvPr id="4" name="4 Metin kutusu"/>
          <p:cNvSpPr txBox="1"/>
          <p:nvPr/>
        </p:nvSpPr>
        <p:spPr>
          <a:xfrm>
            <a:off x="364882" y="1412777"/>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MEM Modülü Tahmini Bütçe Onay İşlemleri</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2" y="1989040"/>
            <a:ext cx="7703526"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0 Metin kutusu"/>
          <p:cNvSpPr txBox="1">
            <a:spLocks noChangeArrowheads="1"/>
          </p:cNvSpPr>
          <p:nvPr/>
        </p:nvSpPr>
        <p:spPr bwMode="auto">
          <a:xfrm>
            <a:off x="1893277" y="3428902"/>
            <a:ext cx="6049108"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b="1" i="1"/>
              <a:t>Tahmini Bütçe </a:t>
            </a:r>
          </a:p>
          <a:p>
            <a:pPr algn="just" eaLnBrk="1" hangingPunct="1">
              <a:lnSpc>
                <a:spcPct val="150000"/>
              </a:lnSpc>
              <a:spcBef>
                <a:spcPts val="600"/>
              </a:spcBef>
            </a:pPr>
            <a:r>
              <a:rPr lang="tr-TR" altLang="tr-TR" sz="1100"/>
              <a:t>Ana ekran görüntüsünden, </a:t>
            </a:r>
            <a:r>
              <a:rPr lang="tr-TR" altLang="tr-TR" sz="1100" b="1"/>
              <a:t>“Tahmini Bütçe” </a:t>
            </a:r>
            <a:r>
              <a:rPr lang="tr-TR" altLang="tr-TR" sz="1100"/>
              <a:t>kısmı işaretlendikten sonra </a:t>
            </a:r>
            <a:r>
              <a:rPr lang="tr-TR" altLang="tr-TR" sz="1100" b="1"/>
              <a:t>“Okul Aile Birliği Tahmini Bütçe Onay İşlemleri” </a:t>
            </a:r>
            <a:r>
              <a:rPr lang="tr-TR" altLang="tr-TR" sz="1100"/>
              <a:t>seçimi yapılır. </a:t>
            </a:r>
          </a:p>
          <a:p>
            <a:pPr algn="just" eaLnBrk="1" hangingPunct="1">
              <a:lnSpc>
                <a:spcPct val="150000"/>
              </a:lnSpc>
              <a:spcBef>
                <a:spcPts val="600"/>
              </a:spcBef>
            </a:pPr>
            <a:r>
              <a:rPr lang="tr-TR" altLang="tr-TR" sz="1100"/>
              <a:t>Modülde </a:t>
            </a:r>
            <a:r>
              <a:rPr lang="tr-TR" altLang="tr-TR" sz="1100" b="1"/>
              <a:t>“Okul Aile Birliği Tahmini Bütçe Onay İşlemleri” </a:t>
            </a:r>
            <a:r>
              <a:rPr lang="tr-TR" altLang="tr-TR" sz="1100"/>
              <a:t>işlemi seçmeniz  durumunda karşınıza gelecek olan ekran </a:t>
            </a:r>
            <a:r>
              <a:rPr lang="tr-TR" altLang="tr-TR" sz="1100" b="1"/>
              <a:t>“</a:t>
            </a:r>
            <a:r>
              <a:rPr lang="tr-TR" altLang="tr-TR" sz="1100" b="1" i="1"/>
              <a:t>Tahmini Bütçe Listesi” kısmında görüldüğü gibi olacaktır.</a:t>
            </a:r>
          </a:p>
          <a:p>
            <a:pPr algn="just" eaLnBrk="1" hangingPunct="1">
              <a:lnSpc>
                <a:spcPct val="150000"/>
              </a:lnSpc>
              <a:spcBef>
                <a:spcPts val="600"/>
              </a:spcBef>
            </a:pPr>
            <a:r>
              <a:rPr lang="tr-TR" altLang="tr-TR" sz="1100"/>
              <a:t>Karşınıza gelen ekranda listeleme işlemini gerçekleştirmek istediğiniz </a:t>
            </a:r>
            <a:r>
              <a:rPr lang="tr-TR" altLang="tr-TR" sz="1100" b="1"/>
              <a:t>“Yıl” </a:t>
            </a:r>
            <a:r>
              <a:rPr lang="tr-TR" altLang="tr-TR" sz="1100"/>
              <a:t>ve</a:t>
            </a:r>
            <a:r>
              <a:rPr lang="tr-TR" altLang="tr-TR" sz="1100" b="1"/>
              <a:t> “İlçe” </a:t>
            </a:r>
            <a:r>
              <a:rPr lang="tr-TR" altLang="tr-TR" sz="1100"/>
              <a:t>seçimlerini yapabilirsiniz. </a:t>
            </a:r>
          </a:p>
          <a:p>
            <a:pPr algn="just" eaLnBrk="1" hangingPunct="1">
              <a:lnSpc>
                <a:spcPct val="150000"/>
              </a:lnSpc>
              <a:spcBef>
                <a:spcPts val="600"/>
              </a:spcBef>
            </a:pPr>
            <a:r>
              <a:rPr lang="tr-TR" altLang="tr-TR" sz="1100"/>
              <a:t>Seçiminizi yaptıktan sonra “          ” </a:t>
            </a:r>
            <a:r>
              <a:rPr lang="tr-TR" altLang="tr-TR" sz="1100" b="1"/>
              <a:t>(Listele)</a:t>
            </a:r>
            <a:r>
              <a:rPr lang="tr-TR" altLang="tr-TR" sz="1100"/>
              <a:t> düğmesine bastığınızda karşınıza belirttiğiniz yıl ve İlçedeki Okullara ait  </a:t>
            </a:r>
            <a:r>
              <a:rPr lang="tr-TR" altLang="tr-TR" sz="1100" b="1"/>
              <a:t>“Tahmini Bütçe Listesi  </a:t>
            </a:r>
            <a:r>
              <a:rPr lang="tr-TR" altLang="tr-TR" sz="1100" b="1" i="1"/>
              <a:t>” </a:t>
            </a:r>
            <a:r>
              <a:rPr lang="tr-TR" altLang="tr-TR" sz="1100" i="1"/>
              <a:t>ekranı gelecektir.</a:t>
            </a:r>
          </a:p>
          <a:p>
            <a:pPr eaLnBrk="1" hangingPunct="1">
              <a:spcBef>
                <a:spcPts val="600"/>
              </a:spcBef>
            </a:pPr>
            <a:endParaRPr lang="tr-TR" altLang="tr-TR" sz="1100"/>
          </a:p>
        </p:txBody>
      </p:sp>
      <p:sp>
        <p:nvSpPr>
          <p:cNvPr id="8" name="22 Dikdörtgen"/>
          <p:cNvSpPr/>
          <p:nvPr/>
        </p:nvSpPr>
        <p:spPr>
          <a:xfrm>
            <a:off x="1825869" y="3051076"/>
            <a:ext cx="1529862" cy="28733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9" name="11 Metin kutusu"/>
          <p:cNvSpPr txBox="1">
            <a:spLocks noChangeArrowheads="1"/>
          </p:cNvSpPr>
          <p:nvPr/>
        </p:nvSpPr>
        <p:spPr bwMode="auto">
          <a:xfrm>
            <a:off x="2823797" y="2757390"/>
            <a:ext cx="266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chemeClr val="bg1"/>
                </a:solidFill>
              </a:rPr>
              <a:t>1</a:t>
            </a:r>
          </a:p>
        </p:txBody>
      </p:sp>
      <p:sp>
        <p:nvSpPr>
          <p:cNvPr id="10" name="24 Dikdörtgen"/>
          <p:cNvSpPr/>
          <p:nvPr/>
        </p:nvSpPr>
        <p:spPr>
          <a:xfrm>
            <a:off x="3355731" y="3044726"/>
            <a:ext cx="2127738" cy="28733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1" name="11 Metin kutusu"/>
          <p:cNvSpPr txBox="1">
            <a:spLocks noChangeArrowheads="1"/>
          </p:cNvSpPr>
          <p:nvPr/>
        </p:nvSpPr>
        <p:spPr bwMode="auto">
          <a:xfrm>
            <a:off x="4021016" y="2708176"/>
            <a:ext cx="24911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chemeClr val="bg1"/>
                </a:solidFill>
              </a:rPr>
              <a:t>2</a:t>
            </a:r>
          </a:p>
        </p:txBody>
      </p:sp>
      <p:sp>
        <p:nvSpPr>
          <p:cNvPr id="12" name="26 Dikdörtgen"/>
          <p:cNvSpPr/>
          <p:nvPr/>
        </p:nvSpPr>
        <p:spPr>
          <a:xfrm>
            <a:off x="2092570" y="2492277"/>
            <a:ext cx="332643" cy="36036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3" name="11 Metin kutusu"/>
          <p:cNvSpPr txBox="1">
            <a:spLocks noChangeArrowheads="1"/>
          </p:cNvSpPr>
          <p:nvPr/>
        </p:nvSpPr>
        <p:spPr bwMode="auto">
          <a:xfrm>
            <a:off x="2159977" y="2133501"/>
            <a:ext cx="26523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chemeClr val="bg1"/>
                </a:solidFill>
              </a:rPr>
              <a:t>3</a:t>
            </a:r>
          </a:p>
        </p:txBody>
      </p:sp>
      <p:pic>
        <p:nvPicPr>
          <p:cNvPr id="14"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5782" y="5375177"/>
            <a:ext cx="33117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933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p:bldP spid="10" grpId="0" animBg="1"/>
      <p:bldP spid="11" grpId="0"/>
      <p:bldP spid="12"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a:t>
            </a:r>
            <a:r>
              <a:rPr lang="tr-TR" sz="3600" dirty="0" smtClean="0">
                <a:solidFill>
                  <a:schemeClr val="bg1"/>
                </a:solidFill>
              </a:rPr>
              <a:t>Modülü</a:t>
            </a:r>
            <a:endParaRPr lang="tr-TR" sz="3600" dirty="0">
              <a:solidFill>
                <a:schemeClr val="bg1"/>
              </a:solidFill>
            </a:endParaRPr>
          </a:p>
        </p:txBody>
      </p:sp>
      <p:sp>
        <p:nvSpPr>
          <p:cNvPr id="4" name="4 Metin kutusu"/>
          <p:cNvSpPr txBox="1"/>
          <p:nvPr/>
        </p:nvSpPr>
        <p:spPr>
          <a:xfrm>
            <a:off x="364882" y="1412777"/>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MEM Modülü Tahmini Bütçe Onay İşlemleri</a:t>
            </a:r>
          </a:p>
        </p:txBody>
      </p:sp>
      <p:sp>
        <p:nvSpPr>
          <p:cNvPr id="9" name="11 Metin kutusu"/>
          <p:cNvSpPr txBox="1">
            <a:spLocks noChangeArrowheads="1"/>
          </p:cNvSpPr>
          <p:nvPr/>
        </p:nvSpPr>
        <p:spPr bwMode="auto">
          <a:xfrm>
            <a:off x="2823797" y="2757390"/>
            <a:ext cx="266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chemeClr val="bg1"/>
                </a:solidFill>
              </a:rPr>
              <a:t>1</a:t>
            </a:r>
          </a:p>
        </p:txBody>
      </p:sp>
      <p:sp>
        <p:nvSpPr>
          <p:cNvPr id="11" name="11 Metin kutusu"/>
          <p:cNvSpPr txBox="1">
            <a:spLocks noChangeArrowheads="1"/>
          </p:cNvSpPr>
          <p:nvPr/>
        </p:nvSpPr>
        <p:spPr bwMode="auto">
          <a:xfrm>
            <a:off x="4021016" y="2708176"/>
            <a:ext cx="24911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chemeClr val="bg1"/>
                </a:solidFill>
              </a:rPr>
              <a:t>2</a:t>
            </a:r>
          </a:p>
        </p:txBody>
      </p:sp>
      <p:sp>
        <p:nvSpPr>
          <p:cNvPr id="13" name="11 Metin kutusu"/>
          <p:cNvSpPr txBox="1">
            <a:spLocks noChangeArrowheads="1"/>
          </p:cNvSpPr>
          <p:nvPr/>
        </p:nvSpPr>
        <p:spPr bwMode="auto">
          <a:xfrm>
            <a:off x="2159977" y="2133501"/>
            <a:ext cx="26523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chemeClr val="bg1"/>
                </a:solidFill>
              </a:rPr>
              <a:t>3</a:t>
            </a:r>
          </a:p>
        </p:txBody>
      </p:sp>
      <p:sp>
        <p:nvSpPr>
          <p:cNvPr id="15" name="20 Metin kutusu"/>
          <p:cNvSpPr txBox="1">
            <a:spLocks noChangeArrowheads="1"/>
          </p:cNvSpPr>
          <p:nvPr/>
        </p:nvSpPr>
        <p:spPr bwMode="auto">
          <a:xfrm>
            <a:off x="1" y="2060849"/>
            <a:ext cx="899473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74613" lvl="1" indent="0" algn="ctr">
              <a:lnSpc>
                <a:spcPct val="150000"/>
              </a:lnSpc>
            </a:pPr>
            <a:r>
              <a:rPr lang="tr-TR" sz="3200" dirty="0"/>
              <a:t>Tahmini Bütçe </a:t>
            </a:r>
            <a:r>
              <a:rPr lang="tr-TR" sz="3200" dirty="0" smtClean="0"/>
              <a:t>Okul-Kurum Giriş İşlemleri </a:t>
            </a:r>
          </a:p>
          <a:p>
            <a:pPr marL="74613" lvl="1" indent="0" algn="ctr">
              <a:lnSpc>
                <a:spcPct val="150000"/>
              </a:lnSpc>
            </a:pPr>
            <a:r>
              <a:rPr lang="tr-TR" sz="3200" b="1" dirty="0" smtClean="0">
                <a:solidFill>
                  <a:srgbClr val="FF0000"/>
                </a:solidFill>
              </a:rPr>
              <a:t>22.12.2014</a:t>
            </a:r>
          </a:p>
          <a:p>
            <a:pPr marL="74613" lvl="1" indent="0" algn="ctr">
              <a:lnSpc>
                <a:spcPct val="150000"/>
              </a:lnSpc>
            </a:pPr>
            <a:r>
              <a:rPr lang="tr-TR" sz="3200" dirty="0" smtClean="0"/>
              <a:t>Tahmini </a:t>
            </a:r>
            <a:r>
              <a:rPr lang="tr-TR" sz="3200" dirty="0"/>
              <a:t>Bütçe </a:t>
            </a:r>
            <a:r>
              <a:rPr lang="tr-TR" sz="3200" dirty="0" smtClean="0"/>
              <a:t>Son Giriş Tarihi</a:t>
            </a:r>
          </a:p>
          <a:p>
            <a:pPr marL="74613" lvl="1" indent="0" algn="ctr">
              <a:lnSpc>
                <a:spcPct val="150000"/>
              </a:lnSpc>
            </a:pPr>
            <a:r>
              <a:rPr lang="tr-TR" sz="3200" dirty="0" smtClean="0">
                <a:solidFill>
                  <a:srgbClr val="FF0000"/>
                </a:solidFill>
              </a:rPr>
              <a:t> </a:t>
            </a:r>
            <a:r>
              <a:rPr lang="tr-TR" sz="3200" b="1" dirty="0" smtClean="0">
                <a:solidFill>
                  <a:srgbClr val="FF0000"/>
                </a:solidFill>
              </a:rPr>
              <a:t>16.01.2015</a:t>
            </a:r>
          </a:p>
          <a:p>
            <a:pPr marL="74613" lvl="1" indent="0" algn="ctr">
              <a:lnSpc>
                <a:spcPct val="150000"/>
              </a:lnSpc>
            </a:pPr>
            <a:r>
              <a:rPr lang="tr-TR" sz="3200" dirty="0" smtClean="0"/>
              <a:t>Tahmini </a:t>
            </a:r>
            <a:r>
              <a:rPr lang="tr-TR" sz="3200" dirty="0"/>
              <a:t>Bütçe İlçe Son Onay Tarihi	</a:t>
            </a:r>
            <a:endParaRPr lang="tr-TR" sz="3200" dirty="0" smtClean="0"/>
          </a:p>
          <a:p>
            <a:pPr marL="74613" lvl="1" indent="0" algn="ctr">
              <a:lnSpc>
                <a:spcPct val="150000"/>
              </a:lnSpc>
            </a:pPr>
            <a:r>
              <a:rPr lang="tr-TR" sz="3200" b="1" dirty="0" smtClean="0">
                <a:solidFill>
                  <a:srgbClr val="FF0000"/>
                </a:solidFill>
              </a:rPr>
              <a:t>23.01.2015</a:t>
            </a:r>
            <a:endParaRPr lang="tr-TR" altLang="tr-TR" sz="2800" b="1" dirty="0">
              <a:solidFill>
                <a:srgbClr val="FF0000"/>
              </a:solidFill>
            </a:endParaRPr>
          </a:p>
        </p:txBody>
      </p:sp>
    </p:spTree>
    <p:extLst>
      <p:ext uri="{BB962C8B-B14F-4D97-AF65-F5344CB8AC3E}">
        <p14:creationId xmlns:p14="http://schemas.microsoft.com/office/powerpoint/2010/main" val="833934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332656"/>
            <a:ext cx="7772400" cy="792088"/>
          </a:xfrm>
        </p:spPr>
        <p:txBody>
          <a:bodyPr>
            <a:normAutofit/>
          </a:bodyPr>
          <a:lstStyle/>
          <a:p>
            <a:pPr algn="ctr"/>
            <a:r>
              <a:rPr lang="tr-TR" sz="3600" dirty="0" smtClean="0"/>
              <a:t>TEFBİS NEDİR?</a:t>
            </a:r>
            <a:endParaRPr lang="tr-TR" sz="3600" dirty="0"/>
          </a:p>
        </p:txBody>
      </p:sp>
      <p:sp>
        <p:nvSpPr>
          <p:cNvPr id="8" name="İçerik Yer Tutucusu 2"/>
          <p:cNvSpPr txBox="1">
            <a:spLocks/>
          </p:cNvSpPr>
          <p:nvPr/>
        </p:nvSpPr>
        <p:spPr>
          <a:xfrm>
            <a:off x="-1" y="1196752"/>
            <a:ext cx="9144001" cy="5256584"/>
          </a:xfrm>
          <a:prstGeom prst="rect">
            <a:avLst/>
          </a:prstGeom>
        </p:spPr>
        <p:txBody>
          <a:bodyPr vert="horz" lIns="107287" tIns="53643" rIns="107287" bIns="53643" rtlCol="0" anchor="ctr">
            <a:normAutofit fontScale="92500"/>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marL="342900" indent="-342900">
              <a:lnSpc>
                <a:spcPct val="150000"/>
              </a:lnSpc>
              <a:buFont typeface="Arial" panose="020B0604020202020204" pitchFamily="34" charset="0"/>
              <a:buChar char="•"/>
            </a:pPr>
            <a:r>
              <a:rPr lang="tr-TR" dirty="0" smtClean="0">
                <a:solidFill>
                  <a:schemeClr val="tx1"/>
                </a:solidFill>
              </a:rPr>
              <a:t>MEB’e bağlı eğitim-öğretim kurumlarının genel bütçe gelirleri dışındaki vatandaş katkıları ile okul kullanım alanlarından elde edilen gelir ve giderlerinin kayıt altına alınması,</a:t>
            </a:r>
          </a:p>
          <a:p>
            <a:pPr marL="342900" indent="-342900">
              <a:lnSpc>
                <a:spcPct val="150000"/>
              </a:lnSpc>
              <a:buFont typeface="Arial" panose="020B0604020202020204" pitchFamily="34" charset="0"/>
              <a:buChar char="•"/>
            </a:pPr>
            <a:r>
              <a:rPr lang="tr-TR" dirty="0" smtClean="0">
                <a:solidFill>
                  <a:schemeClr val="tx1"/>
                </a:solidFill>
              </a:rPr>
              <a:t>Okul bazında harcamaların belirlenmesi ve etkin olarak izlenmesi,</a:t>
            </a:r>
          </a:p>
          <a:p>
            <a:pPr marL="342900" indent="-342900">
              <a:lnSpc>
                <a:spcPct val="150000"/>
              </a:lnSpc>
              <a:buFont typeface="Arial" panose="020B0604020202020204" pitchFamily="34" charset="0"/>
              <a:buChar char="•"/>
            </a:pPr>
            <a:r>
              <a:rPr lang="tr-TR" dirty="0" smtClean="0">
                <a:solidFill>
                  <a:schemeClr val="tx1"/>
                </a:solidFill>
              </a:rPr>
              <a:t>Bağış /katkı yapanların yaptıkları bağış ve katkıların kullanımını izleme imkanlarına kavuşturulması ve harcamalarda şeffaflığın sağlanması,</a:t>
            </a:r>
          </a:p>
          <a:p>
            <a:pPr marL="342900" indent="-342900">
              <a:lnSpc>
                <a:spcPct val="150000"/>
              </a:lnSpc>
              <a:buFont typeface="Arial" panose="020B0604020202020204" pitchFamily="34" charset="0"/>
              <a:buChar char="•"/>
            </a:pPr>
            <a:r>
              <a:rPr lang="tr-TR" dirty="0" smtClean="0">
                <a:solidFill>
                  <a:schemeClr val="tx1"/>
                </a:solidFill>
              </a:rPr>
              <a:t>Araştırmacılar için güncel ve analiz edilebilir eğitim harcamalarına ilişkin verilerin üretilmesi,</a:t>
            </a:r>
          </a:p>
          <a:p>
            <a:pPr marL="342900" indent="-342900">
              <a:lnSpc>
                <a:spcPct val="150000"/>
              </a:lnSpc>
              <a:buFont typeface="Arial" panose="020B0604020202020204" pitchFamily="34" charset="0"/>
              <a:buChar char="•"/>
            </a:pPr>
            <a:r>
              <a:rPr lang="tr-TR" dirty="0" smtClean="0">
                <a:solidFill>
                  <a:schemeClr val="tx1"/>
                </a:solidFill>
              </a:rPr>
              <a:t>Uluslararası kurum ve kuruluşlara anlaşmalar gereği sağlanması gerekli olan verilerin zamanında, güncel ve hızlı bir şekilde sağlanması…</a:t>
            </a:r>
            <a:endParaRPr lang="tr-TR" dirty="0">
              <a:solidFill>
                <a:schemeClr val="tx1"/>
              </a:solidFill>
            </a:endParaRPr>
          </a:p>
        </p:txBody>
      </p:sp>
    </p:spTree>
    <p:extLst>
      <p:ext uri="{BB962C8B-B14F-4D97-AF65-F5344CB8AC3E}">
        <p14:creationId xmlns:p14="http://schemas.microsoft.com/office/powerpoint/2010/main" val="3291448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364882" y="1412777"/>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2800" b="1" dirty="0">
                <a:solidFill>
                  <a:schemeClr val="bg1"/>
                </a:solidFill>
              </a:rPr>
              <a:t>MEM Modülü Tahmini Bütçe Onay İşlemleri</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1" y="2060848"/>
            <a:ext cx="7643446"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 Metin kutusu"/>
          <p:cNvSpPr txBox="1">
            <a:spLocks noChangeArrowheads="1"/>
          </p:cNvSpPr>
          <p:nvPr/>
        </p:nvSpPr>
        <p:spPr bwMode="auto">
          <a:xfrm>
            <a:off x="364882" y="5163270"/>
            <a:ext cx="7710854"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dirty="0"/>
              <a:t>“Tahmini Bütçe Listesi” </a:t>
            </a:r>
            <a:r>
              <a:rPr lang="tr-TR" altLang="tr-TR" sz="1100" dirty="0" err="1"/>
              <a:t>nde</a:t>
            </a:r>
            <a:r>
              <a:rPr lang="tr-TR" altLang="tr-TR" sz="1100" dirty="0"/>
              <a:t> sırasıyla </a:t>
            </a:r>
            <a:r>
              <a:rPr lang="tr-TR" altLang="tr-TR" sz="1100" b="1" dirty="0"/>
              <a:t>“Detay” </a:t>
            </a:r>
            <a:r>
              <a:rPr lang="tr-TR" altLang="tr-TR" sz="1100" dirty="0"/>
              <a:t>tahmini bütçe bilgisi</a:t>
            </a:r>
            <a:r>
              <a:rPr lang="tr-TR" altLang="tr-TR" sz="1100" b="1" dirty="0"/>
              <a:t>, “Okul Adı” </a:t>
            </a:r>
            <a:r>
              <a:rPr lang="tr-TR" altLang="tr-TR" sz="1100" dirty="0"/>
              <a:t>tahmini bütçe bilgi girişini yapılmış okulun adı</a:t>
            </a:r>
            <a:r>
              <a:rPr lang="tr-TR" altLang="tr-TR" sz="1100" b="1" dirty="0"/>
              <a:t>, “Miktarı” </a:t>
            </a:r>
            <a:r>
              <a:rPr lang="tr-TR" altLang="tr-TR" sz="1100" dirty="0"/>
              <a:t> kaydedilen işlem tutarını</a:t>
            </a:r>
            <a:r>
              <a:rPr lang="tr-TR" altLang="tr-TR" sz="1100" b="1" dirty="0"/>
              <a:t>, “İşlem Tipi” </a:t>
            </a:r>
            <a:r>
              <a:rPr lang="tr-TR" altLang="tr-TR" sz="1100" dirty="0"/>
              <a:t> işlemin gelir yada gider kaydı olduğunu </a:t>
            </a:r>
            <a:r>
              <a:rPr lang="tr-TR" altLang="tr-TR" sz="1100" b="1" dirty="0"/>
              <a:t>ve “Durumu” onaylandığı yada onay beklediği durumunu </a:t>
            </a:r>
            <a:r>
              <a:rPr lang="tr-TR" altLang="tr-TR" sz="1100" dirty="0"/>
              <a:t>gösteren</a:t>
            </a:r>
            <a:r>
              <a:rPr lang="tr-TR" altLang="tr-TR" sz="1100" b="1" dirty="0"/>
              <a:t> </a:t>
            </a:r>
            <a:r>
              <a:rPr lang="tr-TR" altLang="tr-TR" sz="1100" dirty="0"/>
              <a:t>sütunlar yer almaktadır.</a:t>
            </a:r>
          </a:p>
          <a:p>
            <a:pPr algn="just" eaLnBrk="1" hangingPunct="1">
              <a:lnSpc>
                <a:spcPct val="150000"/>
              </a:lnSpc>
            </a:pPr>
            <a:r>
              <a:rPr lang="tr-TR" altLang="tr-TR" sz="1100" dirty="0"/>
              <a:t>Her satırın solunda bulunan </a:t>
            </a:r>
            <a:r>
              <a:rPr lang="tr-TR" altLang="tr-TR" sz="1100" b="1" dirty="0"/>
              <a:t>“Tahmini Bütçe Bilgisi” </a:t>
            </a:r>
            <a:r>
              <a:rPr lang="tr-TR" altLang="tr-TR" sz="1100" dirty="0"/>
              <a:t>bölümü seçildiğinde, ilgili okulun sisteme girmiş olduğu </a:t>
            </a:r>
            <a:r>
              <a:rPr lang="tr-TR" altLang="tr-TR" sz="1100" b="1" dirty="0"/>
              <a:t>“Tahmini Bütçe Onay”  </a:t>
            </a:r>
            <a:r>
              <a:rPr lang="tr-TR" altLang="tr-TR" sz="1100" dirty="0"/>
              <a:t>sayfası aynı ekran içinde görünecektir.</a:t>
            </a:r>
          </a:p>
        </p:txBody>
      </p:sp>
      <p:sp>
        <p:nvSpPr>
          <p:cNvPr id="8" name="6 Dikdörtgen"/>
          <p:cNvSpPr/>
          <p:nvPr/>
        </p:nvSpPr>
        <p:spPr>
          <a:xfrm>
            <a:off x="1827335" y="3789635"/>
            <a:ext cx="1129811" cy="1524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cxnSp>
        <p:nvCxnSpPr>
          <p:cNvPr id="9" name="7 Düz Ok Bağlayıcısı"/>
          <p:cNvCxnSpPr/>
          <p:nvPr/>
        </p:nvCxnSpPr>
        <p:spPr>
          <a:xfrm flipH="1">
            <a:off x="2957147" y="3572148"/>
            <a:ext cx="332643" cy="288925"/>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213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468359" y="1342450"/>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2800" b="1" dirty="0">
                <a:solidFill>
                  <a:schemeClr val="bg1"/>
                </a:solidFill>
              </a:rPr>
              <a:t>MEM Modülü Tahmini Bütçe Onay İşlemleri</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476" y="2082225"/>
            <a:ext cx="5422025" cy="401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7 Dikdörtgen"/>
          <p:cNvSpPr/>
          <p:nvPr/>
        </p:nvSpPr>
        <p:spPr>
          <a:xfrm>
            <a:off x="4485543" y="5732464"/>
            <a:ext cx="997926" cy="21748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cxnSp>
        <p:nvCxnSpPr>
          <p:cNvPr id="8" name="9 Düz Ok Bağlayıcısı"/>
          <p:cNvCxnSpPr/>
          <p:nvPr/>
        </p:nvCxnSpPr>
        <p:spPr>
          <a:xfrm flipH="1">
            <a:off x="5483470" y="5516564"/>
            <a:ext cx="332643" cy="288925"/>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11 Metin kutusu"/>
          <p:cNvSpPr txBox="1">
            <a:spLocks noChangeArrowheads="1"/>
          </p:cNvSpPr>
          <p:nvPr/>
        </p:nvSpPr>
        <p:spPr bwMode="auto">
          <a:xfrm>
            <a:off x="5616820" y="2564905"/>
            <a:ext cx="2987628" cy="263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600" b="1" dirty="0"/>
              <a:t>“Tahmini Bütçe Onay”  </a:t>
            </a:r>
            <a:r>
              <a:rPr lang="tr-TR" altLang="tr-TR" sz="1600" dirty="0"/>
              <a:t>sayfası sonunda yer alan </a:t>
            </a:r>
            <a:r>
              <a:rPr lang="tr-TR" altLang="tr-TR" sz="1600" b="1" dirty="0"/>
              <a:t>“Onay” </a:t>
            </a:r>
            <a:r>
              <a:rPr lang="tr-TR" altLang="tr-TR" sz="1600" dirty="0"/>
              <a:t>butonu</a:t>
            </a:r>
            <a:r>
              <a:rPr lang="tr-TR" altLang="tr-TR" sz="1600" b="1" dirty="0"/>
              <a:t> </a:t>
            </a:r>
            <a:r>
              <a:rPr lang="tr-TR" altLang="tr-TR" sz="1600" dirty="0"/>
              <a:t>ilgili okulun Tahmini Bütçesini onaylanacak, </a:t>
            </a:r>
            <a:r>
              <a:rPr lang="tr-TR" altLang="tr-TR" sz="1600" b="1" dirty="0"/>
              <a:t>“İptal” </a:t>
            </a:r>
            <a:r>
              <a:rPr lang="tr-TR" altLang="tr-TR" sz="1600" dirty="0"/>
              <a:t>butonu</a:t>
            </a:r>
            <a:r>
              <a:rPr lang="tr-TR" altLang="tr-TR" sz="1600" b="1" dirty="0"/>
              <a:t> </a:t>
            </a:r>
            <a:r>
              <a:rPr lang="tr-TR" altLang="tr-TR" sz="1600" dirty="0"/>
              <a:t>ilgili okulun Tahmini Bütçesini iptal edilecektir.</a:t>
            </a:r>
          </a:p>
        </p:txBody>
      </p:sp>
    </p:spTree>
    <p:extLst>
      <p:ext uri="{BB962C8B-B14F-4D97-AF65-F5344CB8AC3E}">
        <p14:creationId xmlns:p14="http://schemas.microsoft.com/office/powerpoint/2010/main" val="3939299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528" y="1992852"/>
            <a:ext cx="8656874" cy="4529646"/>
          </a:xfrm>
          <a:prstGeom prst="rect">
            <a:avLst/>
          </a:prstGeom>
        </p:spPr>
      </p:pic>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5" name="4 Metin kutusu"/>
          <p:cNvSpPr txBox="1"/>
          <p:nvPr/>
        </p:nvSpPr>
        <p:spPr>
          <a:xfrm>
            <a:off x="527539" y="1346201"/>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MEM Modülü Okul İşlemleri Düzenleme Listesi</a:t>
            </a:r>
          </a:p>
        </p:txBody>
      </p:sp>
      <p:sp>
        <p:nvSpPr>
          <p:cNvPr id="7" name="8 Metin kutusu"/>
          <p:cNvSpPr txBox="1">
            <a:spLocks noChangeArrowheads="1"/>
          </p:cNvSpPr>
          <p:nvPr/>
        </p:nvSpPr>
        <p:spPr bwMode="auto">
          <a:xfrm>
            <a:off x="1723292" y="4437113"/>
            <a:ext cx="6988110" cy="21236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dirty="0"/>
              <a:t>Okul İşlemleri</a:t>
            </a:r>
          </a:p>
          <a:p>
            <a:pPr algn="just" eaLnBrk="1" hangingPunct="1">
              <a:lnSpc>
                <a:spcPct val="150000"/>
              </a:lnSpc>
            </a:pPr>
            <a:r>
              <a:rPr lang="tr-TR" altLang="tr-TR" sz="1100" dirty="0"/>
              <a:t>Milli Eğitim Müdürlükleri Modülünün ana ekran görüntüsünden “</a:t>
            </a:r>
            <a:r>
              <a:rPr lang="tr-TR" altLang="tr-TR" sz="1100" b="1" dirty="0"/>
              <a:t>Düzenleme” </a:t>
            </a:r>
            <a:r>
              <a:rPr lang="tr-TR" altLang="tr-TR" sz="1100" dirty="0"/>
              <a:t>işlemi seçilir ve “</a:t>
            </a:r>
            <a:r>
              <a:rPr lang="tr-TR" altLang="tr-TR" sz="1100" b="1" dirty="0"/>
              <a:t>Okul İşlemleri” kategorisi işaretlenir. </a:t>
            </a:r>
            <a:r>
              <a:rPr lang="tr-TR" altLang="tr-TR" sz="1100" dirty="0"/>
              <a:t>Modülün menüsünde Okul İşlemleri seçimi yapıldıktan sonra karşınıza gelecek olan ekran </a:t>
            </a:r>
            <a:r>
              <a:rPr lang="tr-TR" altLang="tr-TR" sz="1100" b="1" i="1" dirty="0"/>
              <a:t>“Alt Birimler Raporu” </a:t>
            </a:r>
            <a:r>
              <a:rPr lang="tr-TR" altLang="tr-TR" sz="1100" i="1" dirty="0"/>
              <a:t>kısmında </a:t>
            </a:r>
            <a:r>
              <a:rPr lang="tr-TR" altLang="tr-TR" sz="1100" dirty="0"/>
              <a:t>görüldüğü gibi olacaktır.</a:t>
            </a:r>
          </a:p>
          <a:p>
            <a:pPr algn="just" eaLnBrk="1" hangingPunct="1">
              <a:lnSpc>
                <a:spcPct val="150000"/>
              </a:lnSpc>
            </a:pPr>
            <a:r>
              <a:rPr lang="tr-TR" altLang="tr-TR" sz="1100" b="1" dirty="0"/>
              <a:t>Alan 1 : Bu alanda düzenlemek istediğiniz kaydın yılını “Yıllar” ile seçebilirsiniz.</a:t>
            </a:r>
          </a:p>
          <a:p>
            <a:pPr algn="just" eaLnBrk="1" hangingPunct="1">
              <a:lnSpc>
                <a:spcPct val="150000"/>
              </a:lnSpc>
            </a:pPr>
            <a:r>
              <a:rPr lang="tr-TR" altLang="tr-TR" sz="1100" b="1" dirty="0"/>
              <a:t>Alan 2 : Bu alanda düzenlemek istediğiniz kaydın modül tipini seçebilirsiniz.</a:t>
            </a:r>
          </a:p>
          <a:p>
            <a:pPr algn="just" eaLnBrk="1" hangingPunct="1">
              <a:lnSpc>
                <a:spcPct val="150000"/>
              </a:lnSpc>
            </a:pPr>
            <a:r>
              <a:rPr lang="tr-TR" altLang="tr-TR" sz="1100" b="1" dirty="0"/>
              <a:t>Alan 3 : Seçimlerinizi yaptıktan sonra “Listele” düğmesine bastığınızda </a:t>
            </a:r>
            <a:r>
              <a:rPr lang="tr-TR" altLang="tr-TR" sz="1100" dirty="0"/>
              <a:t>karşınıza “</a:t>
            </a:r>
            <a:r>
              <a:rPr lang="tr-TR" altLang="tr-TR" sz="1100" i="1" dirty="0"/>
              <a:t>Okul Listesi” ekranı gelecektir.</a:t>
            </a:r>
            <a:endParaRPr lang="tr-TR" altLang="tr-TR" sz="1100" dirty="0"/>
          </a:p>
        </p:txBody>
      </p:sp>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37876" y="3339037"/>
            <a:ext cx="71217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2946" y="3259074"/>
            <a:ext cx="2514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Dikdörtgen"/>
          <p:cNvSpPr/>
          <p:nvPr/>
        </p:nvSpPr>
        <p:spPr>
          <a:xfrm>
            <a:off x="1697789" y="3442654"/>
            <a:ext cx="2275991" cy="202369"/>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Dikdörtgen"/>
          <p:cNvSpPr/>
          <p:nvPr/>
        </p:nvSpPr>
        <p:spPr>
          <a:xfrm>
            <a:off x="1691652" y="3652890"/>
            <a:ext cx="2282128" cy="13768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21 Dikdörtgen"/>
          <p:cNvSpPr>
            <a:spLocks noChangeArrowheads="1"/>
          </p:cNvSpPr>
          <p:nvPr/>
        </p:nvSpPr>
        <p:spPr bwMode="auto">
          <a:xfrm>
            <a:off x="3994396" y="3339037"/>
            <a:ext cx="28868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dirty="0">
                <a:solidFill>
                  <a:srgbClr val="FF0000"/>
                </a:solidFill>
              </a:rPr>
              <a:t>1</a:t>
            </a:r>
          </a:p>
        </p:txBody>
      </p:sp>
      <p:sp>
        <p:nvSpPr>
          <p:cNvPr id="13" name="21 Dikdörtgen"/>
          <p:cNvSpPr>
            <a:spLocks noChangeArrowheads="1"/>
          </p:cNvSpPr>
          <p:nvPr/>
        </p:nvSpPr>
        <p:spPr bwMode="auto">
          <a:xfrm>
            <a:off x="4004817" y="3568536"/>
            <a:ext cx="28868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dirty="0">
                <a:solidFill>
                  <a:srgbClr val="FF0000"/>
                </a:solidFill>
              </a:rPr>
              <a:t>2</a:t>
            </a:r>
          </a:p>
        </p:txBody>
      </p:sp>
      <p:sp>
        <p:nvSpPr>
          <p:cNvPr id="14" name="13 Dikdörtgen"/>
          <p:cNvSpPr/>
          <p:nvPr/>
        </p:nvSpPr>
        <p:spPr>
          <a:xfrm>
            <a:off x="1979712" y="2556197"/>
            <a:ext cx="332643" cy="36036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15" name="21 Dikdörtgen"/>
          <p:cNvSpPr>
            <a:spLocks noChangeArrowheads="1"/>
          </p:cNvSpPr>
          <p:nvPr/>
        </p:nvSpPr>
        <p:spPr bwMode="auto">
          <a:xfrm>
            <a:off x="2316921" y="2262255"/>
            <a:ext cx="288681"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dirty="0">
                <a:solidFill>
                  <a:schemeClr val="bg1"/>
                </a:solidFill>
              </a:rPr>
              <a:t>3</a:t>
            </a:r>
          </a:p>
        </p:txBody>
      </p:sp>
    </p:spTree>
    <p:extLst>
      <p:ext uri="{BB962C8B-B14F-4D97-AF65-F5344CB8AC3E}">
        <p14:creationId xmlns:p14="http://schemas.microsoft.com/office/powerpoint/2010/main" val="2090003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P spid="12" grpId="0"/>
      <p:bldP spid="13" grpId="0"/>
      <p:bldP spid="14" grpId="0"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3695" y="-2780"/>
            <a:ext cx="1631035" cy="112932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716803" y="1403857"/>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MEM Modülü Okul İşlemleri Düzenleme Listesi</a:t>
            </a:r>
          </a:p>
        </p:txBody>
      </p:sp>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4882" y="2205039"/>
            <a:ext cx="7710854"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7 Metin kutusu"/>
          <p:cNvSpPr txBox="1">
            <a:spLocks noChangeArrowheads="1"/>
          </p:cNvSpPr>
          <p:nvPr/>
        </p:nvSpPr>
        <p:spPr bwMode="auto">
          <a:xfrm>
            <a:off x="364882" y="5781676"/>
            <a:ext cx="7710854"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Açılan ekranda </a:t>
            </a:r>
            <a:r>
              <a:rPr lang="tr-TR" altLang="tr-TR" sz="1100" b="1"/>
              <a:t>“Okul Adı” , “İli” , “İlçesi” , “Gelir” , “Gider” ve “Detay” </a:t>
            </a:r>
            <a:r>
              <a:rPr lang="tr-TR" altLang="tr-TR" sz="1100"/>
              <a:t>bilgilerinin bulunmaktadır. Bu ekrandan detay bilgisi görmek istediğiniz </a:t>
            </a:r>
            <a:r>
              <a:rPr lang="tr-TR" altLang="tr-TR" sz="1100" b="1"/>
              <a:t>okulun satırında bulunan “Detay Bilgisi” </a:t>
            </a:r>
            <a:r>
              <a:rPr lang="tr-TR" altLang="tr-TR" sz="1100"/>
              <a:t>ne basarsanız karşınıza </a:t>
            </a:r>
            <a:r>
              <a:rPr lang="tr-TR" altLang="tr-TR" sz="1100" b="1"/>
              <a:t>“</a:t>
            </a:r>
            <a:r>
              <a:rPr lang="tr-TR" altLang="tr-TR" sz="1100" b="1" i="1"/>
              <a:t>Okul Detay Bilgileri”</a:t>
            </a:r>
            <a:r>
              <a:rPr lang="tr-TR" altLang="tr-TR" sz="1100" i="1"/>
              <a:t> ekranı gelir.</a:t>
            </a:r>
            <a:endParaRPr lang="tr-TR" altLang="tr-TR" sz="1100"/>
          </a:p>
        </p:txBody>
      </p:sp>
      <p:sp>
        <p:nvSpPr>
          <p:cNvPr id="8" name="8 Dikdörtgen"/>
          <p:cNvSpPr/>
          <p:nvPr/>
        </p:nvSpPr>
        <p:spPr>
          <a:xfrm>
            <a:off x="1761392" y="4292601"/>
            <a:ext cx="663820" cy="14446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9" name="9 Düz Ok Bağlayıcısı"/>
          <p:cNvCxnSpPr/>
          <p:nvPr/>
        </p:nvCxnSpPr>
        <p:spPr>
          <a:xfrm flipV="1">
            <a:off x="1247043" y="4365625"/>
            <a:ext cx="533400" cy="215900"/>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576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3695" y="-2780"/>
            <a:ext cx="1631035" cy="112932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pic>
        <p:nvPicPr>
          <p:cNvPr id="3" name="Resim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3918" y="1988840"/>
            <a:ext cx="8921500" cy="4320480"/>
          </a:xfrm>
          <a:prstGeom prst="rect">
            <a:avLst/>
          </a:prstGeom>
        </p:spPr>
      </p:pic>
      <p:sp>
        <p:nvSpPr>
          <p:cNvPr id="5" name="4 Metin kutusu"/>
          <p:cNvSpPr txBox="1"/>
          <p:nvPr/>
        </p:nvSpPr>
        <p:spPr>
          <a:xfrm>
            <a:off x="716803" y="1403857"/>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MEM Modülü Okul İşlemleri Düzenleme Listesi</a:t>
            </a:r>
          </a:p>
        </p:txBody>
      </p:sp>
    </p:spTree>
    <p:extLst>
      <p:ext uri="{BB962C8B-B14F-4D97-AF65-F5344CB8AC3E}">
        <p14:creationId xmlns:p14="http://schemas.microsoft.com/office/powerpoint/2010/main" val="3263683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pic>
        <p:nvPicPr>
          <p:cNvPr id="4"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1" y="2133600"/>
            <a:ext cx="7614138"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etin kutusu"/>
          <p:cNvSpPr txBox="1"/>
          <p:nvPr/>
        </p:nvSpPr>
        <p:spPr>
          <a:xfrm>
            <a:off x="583865" y="1479587"/>
            <a:ext cx="7710854"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2400" b="1" dirty="0">
                <a:solidFill>
                  <a:schemeClr val="bg1"/>
                </a:solidFill>
              </a:rPr>
              <a:t>Milli Eğitim Müdürlükleri Modülü Ayarlar İşlemleri </a:t>
            </a:r>
          </a:p>
        </p:txBody>
      </p:sp>
      <p:sp>
        <p:nvSpPr>
          <p:cNvPr id="7" name="6 Metin kutusu"/>
          <p:cNvSpPr txBox="1">
            <a:spLocks noChangeArrowheads="1"/>
          </p:cNvSpPr>
          <p:nvPr/>
        </p:nvSpPr>
        <p:spPr bwMode="auto">
          <a:xfrm>
            <a:off x="2046166" y="4725145"/>
            <a:ext cx="591575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a:t>Kullanıcı Şifre Değiştirme</a:t>
            </a:r>
          </a:p>
          <a:p>
            <a:pPr algn="just" eaLnBrk="1" hangingPunct="1">
              <a:lnSpc>
                <a:spcPct val="150000"/>
              </a:lnSpc>
            </a:pPr>
            <a:r>
              <a:rPr lang="tr-TR" altLang="tr-TR" sz="1400" dirty="0"/>
              <a:t>“Milli Eğitim Müdürlükleri </a:t>
            </a:r>
            <a:r>
              <a:rPr lang="tr-TR" altLang="tr-TR" sz="1400" dirty="0" err="1"/>
              <a:t>Modülü”nde</a:t>
            </a:r>
            <a:r>
              <a:rPr lang="tr-TR" altLang="tr-TR" sz="1400" dirty="0"/>
              <a:t> </a:t>
            </a:r>
            <a:r>
              <a:rPr lang="tr-TR" altLang="tr-TR" sz="1400" b="1" dirty="0"/>
              <a:t>“Ayarlar” </a:t>
            </a:r>
            <a:r>
              <a:rPr lang="tr-TR" altLang="tr-TR" sz="1400" dirty="0"/>
              <a:t>menüsü size kendi kullanıcınızın </a:t>
            </a:r>
            <a:r>
              <a:rPr lang="tr-TR" altLang="tr-TR" sz="1400" b="1" dirty="0"/>
              <a:t>“Kullanıcı Şifre Değiştirme” </a:t>
            </a:r>
            <a:r>
              <a:rPr lang="tr-TR" altLang="tr-TR" sz="1400" dirty="0"/>
              <a:t>yetkisi  verecektir.</a:t>
            </a:r>
          </a:p>
        </p:txBody>
      </p:sp>
      <p:sp>
        <p:nvSpPr>
          <p:cNvPr id="8" name="7 Dikdörtgen"/>
          <p:cNvSpPr/>
          <p:nvPr/>
        </p:nvSpPr>
        <p:spPr>
          <a:xfrm>
            <a:off x="364881" y="4437064"/>
            <a:ext cx="1329103" cy="14287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9" name="8 Düz Ok Bağlayıcısı"/>
          <p:cNvCxnSpPr/>
          <p:nvPr/>
        </p:nvCxnSpPr>
        <p:spPr>
          <a:xfrm>
            <a:off x="830874" y="3789364"/>
            <a:ext cx="731226" cy="64928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253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650104" y="548680"/>
            <a:ext cx="7710854"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Milli Eğitim Müdürlükleri Modülü Ayarlar İşlemleri </a:t>
            </a:r>
          </a:p>
        </p:txBody>
      </p:sp>
      <p:pic>
        <p:nvPicPr>
          <p:cNvPr id="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920" y="1096318"/>
            <a:ext cx="7756281"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 Dikdörtgen"/>
          <p:cNvSpPr/>
          <p:nvPr/>
        </p:nvSpPr>
        <p:spPr>
          <a:xfrm>
            <a:off x="1763688" y="4653136"/>
            <a:ext cx="3744415" cy="619894"/>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6 Metin kutusu"/>
          <p:cNvSpPr txBox="1">
            <a:spLocks noChangeArrowheads="1"/>
          </p:cNvSpPr>
          <p:nvPr/>
        </p:nvSpPr>
        <p:spPr bwMode="auto">
          <a:xfrm>
            <a:off x="5652120" y="2060848"/>
            <a:ext cx="2922847"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a:t>Kullanıcı Tanımlama</a:t>
            </a:r>
          </a:p>
          <a:p>
            <a:pPr algn="just" eaLnBrk="1" hangingPunct="1">
              <a:lnSpc>
                <a:spcPct val="150000"/>
              </a:lnSpc>
            </a:pPr>
            <a:r>
              <a:rPr lang="tr-TR" altLang="tr-TR" sz="1400" dirty="0"/>
              <a:t>Milli Eğitim Müdürlükleri Modülünün ana ekran görüntüsünden “</a:t>
            </a:r>
            <a:r>
              <a:rPr lang="tr-TR" altLang="tr-TR" sz="1400" b="1" dirty="0"/>
              <a:t>Ayarlar” </a:t>
            </a:r>
            <a:r>
              <a:rPr lang="tr-TR" altLang="tr-TR" sz="1400" dirty="0"/>
              <a:t>işlemi seçilir ve “</a:t>
            </a:r>
            <a:r>
              <a:rPr lang="tr-TR" altLang="tr-TR" sz="1400" b="1" dirty="0"/>
              <a:t>Kullanıcı Tanımlama” kategorisi işaretlenir.</a:t>
            </a:r>
          </a:p>
          <a:p>
            <a:pPr algn="just" eaLnBrk="1" hangingPunct="1">
              <a:lnSpc>
                <a:spcPct val="150000"/>
              </a:lnSpc>
            </a:pPr>
            <a:r>
              <a:rPr lang="tr-TR" altLang="tr-TR" sz="1400" dirty="0"/>
              <a:t>Modülün menüsünde Kullanıcı Tanımlama seçimi yapıldıktan sonra karşınıza gelecek</a:t>
            </a:r>
          </a:p>
          <a:p>
            <a:pPr algn="just" eaLnBrk="1" hangingPunct="1">
              <a:lnSpc>
                <a:spcPct val="150000"/>
              </a:lnSpc>
            </a:pPr>
            <a:r>
              <a:rPr lang="tr-TR" altLang="tr-TR" sz="1400" dirty="0"/>
              <a:t>olan ekran </a:t>
            </a:r>
            <a:r>
              <a:rPr lang="tr-TR" altLang="tr-TR" sz="1400" b="1" dirty="0"/>
              <a:t>“</a:t>
            </a:r>
            <a:r>
              <a:rPr lang="tr-TR" altLang="tr-TR" sz="1400" b="1" i="1" dirty="0"/>
              <a:t>Kullanıcı Tanımlama” </a:t>
            </a:r>
            <a:r>
              <a:rPr lang="tr-TR" altLang="tr-TR" sz="1400" i="1" dirty="0"/>
              <a:t>kısmında görüldüğü gibi olacaktır.</a:t>
            </a:r>
          </a:p>
          <a:p>
            <a:pPr algn="just" eaLnBrk="1" hangingPunct="1">
              <a:lnSpc>
                <a:spcPct val="150000"/>
              </a:lnSpc>
            </a:pPr>
            <a:endParaRPr lang="tr-TR" altLang="tr-TR" sz="1400" i="1" dirty="0"/>
          </a:p>
        </p:txBody>
      </p:sp>
      <p:cxnSp>
        <p:nvCxnSpPr>
          <p:cNvPr id="9" name="8 Düz Ok Bağlayıcısı"/>
          <p:cNvCxnSpPr/>
          <p:nvPr/>
        </p:nvCxnSpPr>
        <p:spPr>
          <a:xfrm>
            <a:off x="1132198" y="3224246"/>
            <a:ext cx="1262979" cy="1571300"/>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973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793616" y="548680"/>
            <a:ext cx="7710854"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Milli Eğitim Müdürlükleri Modülü Ayarlar İşlemleri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450" y="1140644"/>
            <a:ext cx="8168147" cy="45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8 Metin kutusu"/>
          <p:cNvSpPr txBox="1">
            <a:spLocks noChangeArrowheads="1"/>
          </p:cNvSpPr>
          <p:nvPr/>
        </p:nvSpPr>
        <p:spPr bwMode="auto">
          <a:xfrm>
            <a:off x="6510173" y="3012853"/>
            <a:ext cx="2526323" cy="21236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dirty="0"/>
              <a:t>Yeni kullanıcı kaydı için </a:t>
            </a:r>
            <a:r>
              <a:rPr lang="tr-TR" altLang="tr-TR" sz="1100" b="1" dirty="0"/>
              <a:t>“Kullanıcı Ekle” </a:t>
            </a:r>
            <a:r>
              <a:rPr lang="tr-TR" altLang="tr-TR" sz="1100" dirty="0"/>
              <a:t>düğmesine basabilirsiniz.</a:t>
            </a:r>
          </a:p>
          <a:p>
            <a:pPr algn="just" eaLnBrk="1" hangingPunct="1">
              <a:lnSpc>
                <a:spcPct val="150000"/>
              </a:lnSpc>
            </a:pPr>
            <a:r>
              <a:rPr lang="tr-TR" altLang="tr-TR" sz="1100" dirty="0"/>
              <a:t>Bu düğmeye bastığınızda karşınıza </a:t>
            </a:r>
            <a:r>
              <a:rPr lang="tr-TR" altLang="tr-TR" sz="1100" b="1" dirty="0"/>
              <a:t>“</a:t>
            </a:r>
            <a:r>
              <a:rPr lang="tr-TR" altLang="tr-TR" sz="1100" b="1" i="1" dirty="0"/>
              <a:t>Kullanıcı Ekle” </a:t>
            </a:r>
            <a:r>
              <a:rPr lang="tr-TR" altLang="tr-TR" sz="1100" i="1" dirty="0"/>
              <a:t>ekranı gelecektir.</a:t>
            </a:r>
          </a:p>
          <a:p>
            <a:pPr algn="just" eaLnBrk="1" hangingPunct="1">
              <a:lnSpc>
                <a:spcPct val="150000"/>
              </a:lnSpc>
            </a:pPr>
            <a:r>
              <a:rPr lang="tr-TR" altLang="tr-TR" sz="1100" dirty="0"/>
              <a:t>Bu ekranda yeni kullanıcı bilgisini ve yetki alanlarını belirleyerek, </a:t>
            </a:r>
            <a:r>
              <a:rPr lang="tr-TR" altLang="tr-TR" sz="1100" b="1" dirty="0"/>
              <a:t>yeni kullanıcı kaydını</a:t>
            </a:r>
            <a:r>
              <a:rPr lang="tr-TR" altLang="tr-TR" sz="1100" dirty="0"/>
              <a:t> gerçekleştirebilirsiniz. </a:t>
            </a:r>
          </a:p>
        </p:txBody>
      </p:sp>
    </p:spTree>
    <p:extLst>
      <p:ext uri="{BB962C8B-B14F-4D97-AF65-F5344CB8AC3E}">
        <p14:creationId xmlns:p14="http://schemas.microsoft.com/office/powerpoint/2010/main" val="1719850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Resim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 y="1848570"/>
            <a:ext cx="8959362" cy="4676775"/>
          </a:xfrm>
          <a:prstGeom prst="rect">
            <a:avLst/>
          </a:prstGeom>
        </p:spPr>
      </p:pic>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650104" y="1340769"/>
            <a:ext cx="7710854"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Milli Eğitim Müdürlükleri Modülü Ayarlar İşlemleri </a:t>
            </a:r>
          </a:p>
        </p:txBody>
      </p:sp>
      <p:sp>
        <p:nvSpPr>
          <p:cNvPr id="7" name="8 Dikdörtgen"/>
          <p:cNvSpPr/>
          <p:nvPr/>
        </p:nvSpPr>
        <p:spPr>
          <a:xfrm>
            <a:off x="13629" y="4582056"/>
            <a:ext cx="1567269" cy="21509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21 Dikdörtgen"/>
          <p:cNvSpPr>
            <a:spLocks noChangeArrowheads="1"/>
          </p:cNvSpPr>
          <p:nvPr/>
        </p:nvSpPr>
        <p:spPr bwMode="auto">
          <a:xfrm>
            <a:off x="1225750" y="4285669"/>
            <a:ext cx="28868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dirty="0">
                <a:solidFill>
                  <a:srgbClr val="FF0000"/>
                </a:solidFill>
              </a:rPr>
              <a:t>1</a:t>
            </a:r>
          </a:p>
        </p:txBody>
      </p:sp>
      <p:sp>
        <p:nvSpPr>
          <p:cNvPr id="10" name="8 Dikdörtgen"/>
          <p:cNvSpPr/>
          <p:nvPr/>
        </p:nvSpPr>
        <p:spPr>
          <a:xfrm>
            <a:off x="1790726" y="3174835"/>
            <a:ext cx="1329378" cy="216024"/>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21 Dikdörtgen"/>
          <p:cNvSpPr>
            <a:spLocks noChangeArrowheads="1"/>
          </p:cNvSpPr>
          <p:nvPr/>
        </p:nvSpPr>
        <p:spPr bwMode="auto">
          <a:xfrm>
            <a:off x="3130034" y="3129653"/>
            <a:ext cx="28868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b="1" dirty="0" smtClean="0">
                <a:solidFill>
                  <a:srgbClr val="FF0000"/>
                </a:solidFill>
              </a:rPr>
              <a:t>2</a:t>
            </a:r>
            <a:endParaRPr lang="tr-TR" altLang="tr-TR" sz="1400" b="1" dirty="0">
              <a:solidFill>
                <a:srgbClr val="FF0000"/>
              </a:solidFill>
            </a:endParaRPr>
          </a:p>
        </p:txBody>
      </p:sp>
      <p:sp>
        <p:nvSpPr>
          <p:cNvPr id="12" name="8 Dikdörtgen"/>
          <p:cNvSpPr/>
          <p:nvPr/>
        </p:nvSpPr>
        <p:spPr>
          <a:xfrm>
            <a:off x="1790726" y="3372474"/>
            <a:ext cx="1329378" cy="216024"/>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21 Dikdörtgen"/>
          <p:cNvSpPr>
            <a:spLocks noChangeArrowheads="1"/>
          </p:cNvSpPr>
          <p:nvPr/>
        </p:nvSpPr>
        <p:spPr bwMode="auto">
          <a:xfrm>
            <a:off x="3120105" y="3390859"/>
            <a:ext cx="28868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b="1" dirty="0">
                <a:solidFill>
                  <a:srgbClr val="FF0000"/>
                </a:solidFill>
              </a:rPr>
              <a:t>3</a:t>
            </a:r>
          </a:p>
        </p:txBody>
      </p:sp>
      <p:sp>
        <p:nvSpPr>
          <p:cNvPr id="14" name="8 Dikdörtgen"/>
          <p:cNvSpPr/>
          <p:nvPr/>
        </p:nvSpPr>
        <p:spPr>
          <a:xfrm>
            <a:off x="2046181" y="2482764"/>
            <a:ext cx="332345" cy="44218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21 Dikdörtgen"/>
          <p:cNvSpPr>
            <a:spLocks noChangeArrowheads="1"/>
          </p:cNvSpPr>
          <p:nvPr/>
        </p:nvSpPr>
        <p:spPr bwMode="auto">
          <a:xfrm>
            <a:off x="2076757" y="2176376"/>
            <a:ext cx="28868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b="1" dirty="0" smtClean="0">
                <a:solidFill>
                  <a:srgbClr val="FF0000"/>
                </a:solidFill>
              </a:rPr>
              <a:t>4</a:t>
            </a:r>
            <a:endParaRPr lang="tr-TR" altLang="tr-TR" sz="1400" b="1" dirty="0">
              <a:solidFill>
                <a:srgbClr val="FF0000"/>
              </a:solidFill>
            </a:endParaRPr>
          </a:p>
        </p:txBody>
      </p:sp>
      <p:sp>
        <p:nvSpPr>
          <p:cNvPr id="16" name="6 Dikdörtgen"/>
          <p:cNvSpPr/>
          <p:nvPr/>
        </p:nvSpPr>
        <p:spPr>
          <a:xfrm>
            <a:off x="4040249" y="4248418"/>
            <a:ext cx="465282"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7" name="7 Dikdörtgen"/>
          <p:cNvSpPr/>
          <p:nvPr/>
        </p:nvSpPr>
        <p:spPr>
          <a:xfrm>
            <a:off x="4505530" y="4248417"/>
            <a:ext cx="332346"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8" name="8 Dikdörtgen"/>
          <p:cNvSpPr/>
          <p:nvPr/>
        </p:nvSpPr>
        <p:spPr>
          <a:xfrm>
            <a:off x="4837876" y="4248416"/>
            <a:ext cx="332345"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9 Dikdörtgen"/>
          <p:cNvSpPr/>
          <p:nvPr/>
        </p:nvSpPr>
        <p:spPr>
          <a:xfrm>
            <a:off x="5170221" y="4248416"/>
            <a:ext cx="382481"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0" name="10 Dikdörtgen"/>
          <p:cNvSpPr/>
          <p:nvPr/>
        </p:nvSpPr>
        <p:spPr>
          <a:xfrm>
            <a:off x="5538368" y="4248415"/>
            <a:ext cx="479615"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1" name="11 Dikdörtgen"/>
          <p:cNvSpPr/>
          <p:nvPr/>
        </p:nvSpPr>
        <p:spPr>
          <a:xfrm>
            <a:off x="6035448" y="4244388"/>
            <a:ext cx="314880"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4" name="19 Metin kutusu"/>
          <p:cNvSpPr txBox="1">
            <a:spLocks noChangeArrowheads="1"/>
          </p:cNvSpPr>
          <p:nvPr/>
        </p:nvSpPr>
        <p:spPr bwMode="auto">
          <a:xfrm>
            <a:off x="5635503" y="5702742"/>
            <a:ext cx="332344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a:t>Bu ekranda </a:t>
            </a:r>
            <a:r>
              <a:rPr lang="tr-TR" altLang="tr-TR" sz="1400" b="1" dirty="0" smtClean="0"/>
              <a:t>6 (altı) </a:t>
            </a:r>
            <a:r>
              <a:rPr lang="tr-TR" altLang="tr-TR" sz="1400" b="1" dirty="0"/>
              <a:t>alan bulunmaktadır</a:t>
            </a:r>
            <a:r>
              <a:rPr lang="tr-TR" altLang="tr-TR" sz="1400" b="1" dirty="0" smtClean="0"/>
              <a:t>.</a:t>
            </a:r>
            <a:endParaRPr lang="tr-TR" altLang="tr-TR" sz="1400" b="1" dirty="0"/>
          </a:p>
        </p:txBody>
      </p:sp>
      <p:cxnSp>
        <p:nvCxnSpPr>
          <p:cNvPr id="25" name="8 Düz Ok Bağlayıcısı"/>
          <p:cNvCxnSpPr/>
          <p:nvPr/>
        </p:nvCxnSpPr>
        <p:spPr>
          <a:xfrm>
            <a:off x="6386129" y="4533312"/>
            <a:ext cx="1362648" cy="1171696"/>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156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1000"/>
                                        <p:tgtEl>
                                          <p:spTgt spid="19"/>
                                        </p:tgtEl>
                                      </p:cBhvr>
                                    </p:animEffect>
                                    <p:anim calcmode="lin" valueType="num">
                                      <p:cBhvr>
                                        <p:cTn id="86" dur="1000" fill="hold"/>
                                        <p:tgtEl>
                                          <p:spTgt spid="19"/>
                                        </p:tgtEl>
                                        <p:attrNameLst>
                                          <p:attrName>ppt_x</p:attrName>
                                        </p:attrNameLst>
                                      </p:cBhvr>
                                      <p:tavLst>
                                        <p:tav tm="0">
                                          <p:val>
                                            <p:strVal val="#ppt_x"/>
                                          </p:val>
                                        </p:tav>
                                        <p:tav tm="100000">
                                          <p:val>
                                            <p:strVal val="#ppt_x"/>
                                          </p:val>
                                        </p:tav>
                                      </p:tavLst>
                                    </p:anim>
                                    <p:anim calcmode="lin" valueType="num">
                                      <p:cBhvr>
                                        <p:cTn id="87" dur="1000" fill="hold"/>
                                        <p:tgtEl>
                                          <p:spTgt spid="19"/>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2"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42" presetClass="entr" presetSubtype="0" fill="hold" grpId="0"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1000" fill="hold"/>
                                        <p:tgtEl>
                                          <p:spTgt spid="21"/>
                                        </p:tgtEl>
                                        <p:attrNameLst>
                                          <p:attrName>ppt_y</p:attrName>
                                        </p:attrNameLst>
                                      </p:cBhvr>
                                      <p:tavLst>
                                        <p:tav tm="0">
                                          <p:val>
                                            <p:strVal val="#ppt_y+.1"/>
                                          </p:val>
                                        </p:tav>
                                        <p:tav tm="100000">
                                          <p:val>
                                            <p:strVal val="#ppt_y"/>
                                          </p:val>
                                        </p:tav>
                                      </p:tavLst>
                                    </p:anim>
                                  </p:childTnLst>
                                </p:cTn>
                              </p:par>
                            </p:childTnLst>
                          </p:cTn>
                        </p:par>
                        <p:par>
                          <p:cTn id="100" fill="hold">
                            <p:stCondLst>
                              <p:cond delay="16000"/>
                            </p:stCondLst>
                            <p:childTnLst>
                              <p:par>
                                <p:cTn id="101" presetID="42" presetClass="entr" presetSubtype="0" fill="hold"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1000"/>
                                        <p:tgtEl>
                                          <p:spTgt spid="25"/>
                                        </p:tgtEl>
                                      </p:cBhvr>
                                    </p:animEffect>
                                    <p:anim calcmode="lin" valueType="num">
                                      <p:cBhvr>
                                        <p:cTn id="104" dur="1000" fill="hold"/>
                                        <p:tgtEl>
                                          <p:spTgt spid="25"/>
                                        </p:tgtEl>
                                        <p:attrNameLst>
                                          <p:attrName>ppt_x</p:attrName>
                                        </p:attrNameLst>
                                      </p:cBhvr>
                                      <p:tavLst>
                                        <p:tav tm="0">
                                          <p:val>
                                            <p:strVal val="#ppt_x"/>
                                          </p:val>
                                        </p:tav>
                                        <p:tav tm="100000">
                                          <p:val>
                                            <p:strVal val="#ppt_x"/>
                                          </p:val>
                                        </p:tav>
                                      </p:tavLst>
                                    </p:anim>
                                    <p:anim calcmode="lin" valueType="num">
                                      <p:cBhvr>
                                        <p:cTn id="105" dur="1000" fill="hold"/>
                                        <p:tgtEl>
                                          <p:spTgt spid="25"/>
                                        </p:tgtEl>
                                        <p:attrNameLst>
                                          <p:attrName>ppt_y</p:attrName>
                                        </p:attrNameLst>
                                      </p:cBhvr>
                                      <p:tavLst>
                                        <p:tav tm="0">
                                          <p:val>
                                            <p:strVal val="#ppt_y+.1"/>
                                          </p:val>
                                        </p:tav>
                                        <p:tav tm="100000">
                                          <p:val>
                                            <p:strVal val="#ppt_y"/>
                                          </p:val>
                                        </p:tav>
                                      </p:tavLst>
                                    </p:anim>
                                  </p:childTnLst>
                                </p:cTn>
                              </p:par>
                            </p:childTnLst>
                          </p:cTn>
                        </p:par>
                        <p:par>
                          <p:cTn id="106" fill="hold">
                            <p:stCondLst>
                              <p:cond delay="17000"/>
                            </p:stCondLst>
                            <p:childTnLst>
                              <p:par>
                                <p:cTn id="107" presetID="42" presetClass="entr" presetSubtype="0" fill="hold" grpId="0" nodeType="after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1000"/>
                                        <p:tgtEl>
                                          <p:spTgt spid="24"/>
                                        </p:tgtEl>
                                      </p:cBhvr>
                                    </p:animEffect>
                                    <p:anim calcmode="lin" valueType="num">
                                      <p:cBhvr>
                                        <p:cTn id="110" dur="1000" fill="hold"/>
                                        <p:tgtEl>
                                          <p:spTgt spid="24"/>
                                        </p:tgtEl>
                                        <p:attrNameLst>
                                          <p:attrName>ppt_x</p:attrName>
                                        </p:attrNameLst>
                                      </p:cBhvr>
                                      <p:tavLst>
                                        <p:tav tm="0">
                                          <p:val>
                                            <p:strVal val="#ppt_x"/>
                                          </p:val>
                                        </p:tav>
                                        <p:tav tm="100000">
                                          <p:val>
                                            <p:strVal val="#ppt_x"/>
                                          </p:val>
                                        </p:tav>
                                      </p:tavLst>
                                    </p:anim>
                                    <p:anim calcmode="lin" valueType="num">
                                      <p:cBhvr>
                                        <p:cTn id="11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p:bldP spid="10" grpId="0" animBg="1"/>
      <p:bldP spid="11" grpId="0"/>
      <p:bldP spid="12" grpId="0" animBg="1"/>
      <p:bldP spid="13" grpId="0"/>
      <p:bldP spid="14" grpId="0" animBg="1"/>
      <p:bldP spid="15" grpId="0"/>
      <p:bldP spid="16" grpId="0" animBg="1"/>
      <p:bldP spid="17" grpId="0" animBg="1"/>
      <p:bldP spid="18" grpId="0" animBg="1"/>
      <p:bldP spid="19" grpId="0" animBg="1"/>
      <p:bldP spid="20" grpId="0" animBg="1"/>
      <p:bldP spid="21" grpId="0" animBg="1"/>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670945" y="1295613"/>
            <a:ext cx="7710854"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Milli Eğitim Müdürlükleri Modülü Ayarlar İşlemleri </a:t>
            </a:r>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5051" y="1938175"/>
            <a:ext cx="2392881" cy="2088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8 Metin kutusu"/>
          <p:cNvSpPr txBox="1">
            <a:spLocks noChangeArrowheads="1"/>
          </p:cNvSpPr>
          <p:nvPr/>
        </p:nvSpPr>
        <p:spPr bwMode="auto">
          <a:xfrm>
            <a:off x="2843808" y="1858905"/>
            <a:ext cx="5537991" cy="2031325"/>
          </a:xfrm>
          <a:prstGeom prst="rect">
            <a:avLst/>
          </a:prstGeom>
          <a:solidFill>
            <a:schemeClr val="bg1"/>
          </a:solidFill>
          <a:ln w="9525">
            <a:noFill/>
            <a:miter lim="800000"/>
            <a:headEnd/>
            <a:tailEnd/>
          </a:ln>
        </p:spPr>
        <p:txBody>
          <a:bodyPr wrap="square">
            <a:spAutoFit/>
          </a:bodyPr>
          <a:lstStyle/>
          <a:p>
            <a:pPr marL="228600" indent="-228600" algn="just">
              <a:lnSpc>
                <a:spcPct val="150000"/>
              </a:lnSpc>
              <a:spcBef>
                <a:spcPts val="600"/>
              </a:spcBef>
              <a:defRPr/>
            </a:pPr>
            <a:r>
              <a:rPr lang="tr-TR" sz="1400" b="1" dirty="0">
                <a:latin typeface="Arial" charset="0"/>
                <a:cs typeface="Arial" charset="0"/>
              </a:rPr>
              <a:t>Alan </a:t>
            </a:r>
            <a:r>
              <a:rPr lang="tr-TR" sz="1400" b="1" dirty="0" smtClean="0">
                <a:latin typeface="Arial" charset="0"/>
                <a:cs typeface="Arial" charset="0"/>
              </a:rPr>
              <a:t>1 </a:t>
            </a:r>
            <a:r>
              <a:rPr lang="tr-TR" sz="1400" b="1" dirty="0">
                <a:latin typeface="Arial" charset="0"/>
                <a:cs typeface="Arial" charset="0"/>
              </a:rPr>
              <a:t>: </a:t>
            </a:r>
            <a:r>
              <a:rPr lang="tr-TR" sz="1400" dirty="0">
                <a:latin typeface="Arial" charset="0"/>
                <a:cs typeface="Arial" charset="0"/>
              </a:rPr>
              <a:t>Bu alanda bulunan “</a:t>
            </a:r>
            <a:r>
              <a:rPr lang="tr-TR" sz="1400" b="1" dirty="0">
                <a:latin typeface="Arial" charset="0"/>
                <a:cs typeface="Arial" charset="0"/>
              </a:rPr>
              <a:t>Kişi Bilgileri” </a:t>
            </a:r>
            <a:r>
              <a:rPr lang="tr-TR" sz="1400" dirty="0">
                <a:latin typeface="Arial" charset="0"/>
                <a:cs typeface="Arial" charset="0"/>
              </a:rPr>
              <a:t>düğmesine bastığınızda</a:t>
            </a:r>
            <a:r>
              <a:rPr lang="tr-TR" sz="1400" b="1" dirty="0">
                <a:latin typeface="Arial" charset="0"/>
                <a:cs typeface="Arial" charset="0"/>
              </a:rPr>
              <a:t> </a:t>
            </a:r>
            <a:r>
              <a:rPr lang="tr-TR" sz="1400" dirty="0">
                <a:latin typeface="Arial" charset="0"/>
                <a:cs typeface="Arial" charset="0"/>
              </a:rPr>
              <a:t>karşınıza  daha önce sistemi tanımlaması yapılmış </a:t>
            </a:r>
            <a:r>
              <a:rPr lang="tr-TR" sz="1400" dirty="0" err="1">
                <a:latin typeface="Arial" charset="0"/>
                <a:cs typeface="Arial" charset="0"/>
              </a:rPr>
              <a:t>varolan</a:t>
            </a:r>
            <a:r>
              <a:rPr lang="tr-TR" sz="1400" dirty="0">
                <a:latin typeface="Arial" charset="0"/>
                <a:cs typeface="Arial" charset="0"/>
              </a:rPr>
              <a:t> “</a:t>
            </a:r>
            <a:r>
              <a:rPr lang="tr-TR" sz="1400" b="1" i="1" dirty="0">
                <a:latin typeface="Arial" charset="0"/>
                <a:cs typeface="Arial" charset="0"/>
              </a:rPr>
              <a:t>Kullanıcı Bilgileri” </a:t>
            </a:r>
            <a:r>
              <a:rPr lang="tr-TR" sz="1400" i="1" dirty="0">
                <a:latin typeface="Arial" charset="0"/>
                <a:cs typeface="Arial" charset="0"/>
              </a:rPr>
              <a:t>gelecektir.</a:t>
            </a:r>
          </a:p>
          <a:p>
            <a:pPr algn="just">
              <a:lnSpc>
                <a:spcPct val="150000"/>
              </a:lnSpc>
              <a:defRPr/>
            </a:pPr>
            <a:r>
              <a:rPr lang="tr-TR" sz="1400" dirty="0" smtClean="0">
                <a:latin typeface="Arial" charset="0"/>
                <a:cs typeface="Arial" charset="0"/>
              </a:rPr>
              <a:t>Açılan </a:t>
            </a:r>
            <a:r>
              <a:rPr lang="tr-TR" sz="1400" dirty="0">
                <a:latin typeface="Arial" charset="0"/>
                <a:cs typeface="Arial" charset="0"/>
              </a:rPr>
              <a:t>pencerede düzenleme yaptıktan sonra </a:t>
            </a:r>
            <a:r>
              <a:rPr lang="tr-TR" sz="1400" b="1" dirty="0">
                <a:latin typeface="Arial" charset="0"/>
                <a:cs typeface="Arial" charset="0"/>
              </a:rPr>
              <a:t>“Güncelle” </a:t>
            </a:r>
            <a:r>
              <a:rPr lang="tr-TR" sz="1400" dirty="0">
                <a:latin typeface="Arial" charset="0"/>
                <a:cs typeface="Arial" charset="0"/>
              </a:rPr>
              <a:t>düğmesine bastığınızda değişiklikleriniz kaydedilecek, </a:t>
            </a:r>
            <a:r>
              <a:rPr lang="tr-TR" sz="1400" b="1" dirty="0">
                <a:latin typeface="Arial" charset="0"/>
                <a:cs typeface="Arial" charset="0"/>
              </a:rPr>
              <a:t>“İptal” </a:t>
            </a:r>
            <a:r>
              <a:rPr lang="tr-TR" sz="1400" dirty="0">
                <a:latin typeface="Arial" charset="0"/>
                <a:cs typeface="Arial" charset="0"/>
              </a:rPr>
              <a:t>düğmesine bastığınızda düzenleme işleminiz iptal edilecektir.</a:t>
            </a:r>
            <a:endParaRPr lang="tr-TR" sz="1400" i="1" dirty="0">
              <a:latin typeface="Arial" charset="0"/>
              <a:cs typeface="Arial" charset="0"/>
            </a:endParaRPr>
          </a:p>
        </p:txBody>
      </p:sp>
      <p:pic>
        <p:nvPicPr>
          <p:cNvPr id="8"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7890" y="3861049"/>
            <a:ext cx="4453418" cy="25922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5 Metin kutusu"/>
          <p:cNvSpPr txBox="1">
            <a:spLocks noChangeArrowheads="1"/>
          </p:cNvSpPr>
          <p:nvPr/>
        </p:nvSpPr>
        <p:spPr bwMode="auto">
          <a:xfrm>
            <a:off x="4771407" y="4149081"/>
            <a:ext cx="405472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a:t>Alan </a:t>
            </a:r>
            <a:r>
              <a:rPr lang="tr-TR" altLang="tr-TR" sz="1400" b="1" dirty="0" smtClean="0"/>
              <a:t>2 </a:t>
            </a:r>
            <a:r>
              <a:rPr lang="tr-TR" altLang="tr-TR" sz="1400" b="1" dirty="0"/>
              <a:t>: “Modül Ata” </a:t>
            </a:r>
            <a:r>
              <a:rPr lang="tr-TR" altLang="tr-TR" sz="1400" dirty="0"/>
              <a:t>düğmesine bastığınızda karşınıza </a:t>
            </a:r>
            <a:r>
              <a:rPr lang="tr-TR" altLang="tr-TR" sz="1400" b="1" dirty="0"/>
              <a:t>“</a:t>
            </a:r>
            <a:r>
              <a:rPr lang="tr-TR" altLang="tr-TR" sz="1400" b="1" i="1" dirty="0"/>
              <a:t>Modül Bilgileri” </a:t>
            </a:r>
            <a:r>
              <a:rPr lang="tr-TR" altLang="tr-TR" sz="1400" i="1" dirty="0"/>
              <a:t>ekranı gelecektir.</a:t>
            </a:r>
          </a:p>
          <a:p>
            <a:pPr algn="just" eaLnBrk="1" hangingPunct="1">
              <a:lnSpc>
                <a:spcPct val="150000"/>
              </a:lnSpc>
            </a:pPr>
            <a:r>
              <a:rPr lang="tr-TR" altLang="tr-TR" sz="1400" dirty="0"/>
              <a:t>Bu ekrandan modül seçiminizi yaptığınızda </a:t>
            </a:r>
            <a:r>
              <a:rPr lang="tr-TR" altLang="tr-TR" sz="1400" b="1" dirty="0"/>
              <a:t>Yetkiler karşınıza gelecektir.  </a:t>
            </a:r>
            <a:r>
              <a:rPr lang="tr-TR" altLang="tr-TR" sz="1400" b="1" i="1" dirty="0"/>
              <a:t>İstediğiniz yetkileri seçerek “Ekle” düğmesine bastığınızda </a:t>
            </a:r>
            <a:r>
              <a:rPr lang="tr-TR" altLang="tr-TR" sz="1400" dirty="0"/>
              <a:t>işleminiz kaydedilecektir.</a:t>
            </a:r>
          </a:p>
        </p:txBody>
      </p:sp>
    </p:spTree>
    <p:extLst>
      <p:ext uri="{BB962C8B-B14F-4D97-AF65-F5344CB8AC3E}">
        <p14:creationId xmlns:p14="http://schemas.microsoft.com/office/powerpoint/2010/main" val="1604106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260648"/>
            <a:ext cx="5982203" cy="792088"/>
          </a:xfrm>
        </p:spPr>
        <p:txBody>
          <a:bodyPr>
            <a:normAutofit fontScale="90000"/>
          </a:bodyPr>
          <a:lstStyle/>
          <a:p>
            <a:pPr algn="ctr"/>
            <a:r>
              <a:rPr lang="tr-TR" sz="3600" dirty="0" smtClean="0">
                <a:solidFill>
                  <a:schemeClr val="bg1"/>
                </a:solidFill>
              </a:rPr>
              <a:t>OKUL AİLE BİRLİĞİ ORGANLARI</a:t>
            </a:r>
            <a:endParaRPr lang="tr-TR" sz="3600" dirty="0">
              <a:solidFill>
                <a:schemeClr val="bg1"/>
              </a:solidFill>
            </a:endParaRPr>
          </a:p>
        </p:txBody>
      </p:sp>
      <p:sp>
        <p:nvSpPr>
          <p:cNvPr id="8" name="İçerik Yer Tutucusu 2"/>
          <p:cNvSpPr txBox="1">
            <a:spLocks/>
          </p:cNvSpPr>
          <p:nvPr/>
        </p:nvSpPr>
        <p:spPr>
          <a:xfrm>
            <a:off x="1187624" y="764704"/>
            <a:ext cx="6623721" cy="5256584"/>
          </a:xfrm>
          <a:prstGeom prst="rect">
            <a:avLst/>
          </a:prstGeom>
        </p:spPr>
        <p:txBody>
          <a:bodyPr vert="horz" lIns="107287" tIns="53643" rIns="107287" bIns="53643" rtlCol="0" anchor="ctr">
            <a:normAutofit/>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algn="ctr"/>
            <a:r>
              <a:rPr lang="tr-TR" b="1" dirty="0" smtClean="0">
                <a:solidFill>
                  <a:schemeClr val="tx1"/>
                </a:solidFill>
              </a:rPr>
              <a:t>OKUL AİLE BİRLİĞİ YÖNETMELİĞİNİN;</a:t>
            </a:r>
          </a:p>
          <a:p>
            <a:endParaRPr lang="tr-TR" b="1" dirty="0" smtClean="0">
              <a:solidFill>
                <a:schemeClr val="tx1"/>
              </a:solidFill>
            </a:endParaRPr>
          </a:p>
          <a:p>
            <a:pPr>
              <a:lnSpc>
                <a:spcPct val="200000"/>
              </a:lnSpc>
            </a:pPr>
            <a:r>
              <a:rPr lang="tr-TR" b="1" dirty="0" smtClean="0">
                <a:solidFill>
                  <a:schemeClr val="tx1"/>
                </a:solidFill>
              </a:rPr>
              <a:t>Birlik </a:t>
            </a:r>
            <a:r>
              <a:rPr lang="tr-TR" b="1" dirty="0">
                <a:solidFill>
                  <a:schemeClr val="tx1"/>
                </a:solidFill>
              </a:rPr>
              <a:t>organları</a:t>
            </a:r>
          </a:p>
          <a:p>
            <a:pPr>
              <a:lnSpc>
                <a:spcPct val="200000"/>
              </a:lnSpc>
            </a:pPr>
            <a:r>
              <a:rPr lang="tr-TR" b="1" dirty="0">
                <a:solidFill>
                  <a:schemeClr val="tx1"/>
                </a:solidFill>
              </a:rPr>
              <a:t>MADDE 8 – </a:t>
            </a:r>
            <a:r>
              <a:rPr lang="tr-TR" dirty="0">
                <a:solidFill>
                  <a:schemeClr val="tx1"/>
                </a:solidFill>
              </a:rPr>
              <a:t>(1) Birlik organları şunlardır:</a:t>
            </a:r>
          </a:p>
          <a:p>
            <a:pPr>
              <a:lnSpc>
                <a:spcPct val="200000"/>
              </a:lnSpc>
            </a:pPr>
            <a:r>
              <a:rPr lang="tr-TR" dirty="0">
                <a:solidFill>
                  <a:schemeClr val="tx1"/>
                </a:solidFill>
              </a:rPr>
              <a:t>a) Genel kurul.</a:t>
            </a:r>
          </a:p>
          <a:p>
            <a:pPr>
              <a:lnSpc>
                <a:spcPct val="200000"/>
              </a:lnSpc>
            </a:pPr>
            <a:r>
              <a:rPr lang="tr-TR" dirty="0">
                <a:solidFill>
                  <a:schemeClr val="tx1"/>
                </a:solidFill>
              </a:rPr>
              <a:t>b) Yönetim kurulu.</a:t>
            </a:r>
          </a:p>
          <a:p>
            <a:pPr>
              <a:lnSpc>
                <a:spcPct val="200000"/>
              </a:lnSpc>
            </a:pPr>
            <a:r>
              <a:rPr lang="tr-TR" dirty="0">
                <a:solidFill>
                  <a:schemeClr val="tx1"/>
                </a:solidFill>
              </a:rPr>
              <a:t>c) Denetleme kurulu.</a:t>
            </a:r>
          </a:p>
        </p:txBody>
      </p:sp>
    </p:spTree>
    <p:extLst>
      <p:ext uri="{BB962C8B-B14F-4D97-AF65-F5344CB8AC3E}">
        <p14:creationId xmlns:p14="http://schemas.microsoft.com/office/powerpoint/2010/main" val="3523974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8582" y="1412776"/>
            <a:ext cx="2459350" cy="1080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5 Metin kutusu"/>
          <p:cNvSpPr txBox="1">
            <a:spLocks noChangeArrowheads="1"/>
          </p:cNvSpPr>
          <p:nvPr/>
        </p:nvSpPr>
        <p:spPr bwMode="auto">
          <a:xfrm>
            <a:off x="2843808" y="1366002"/>
            <a:ext cx="59822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200" b="1" dirty="0"/>
              <a:t>Alan </a:t>
            </a:r>
            <a:r>
              <a:rPr lang="tr-TR" altLang="tr-TR" sz="1200" b="1" dirty="0" smtClean="0"/>
              <a:t>3 </a:t>
            </a:r>
            <a:r>
              <a:rPr lang="tr-TR" altLang="tr-TR" sz="1200" b="1" dirty="0"/>
              <a:t>: “Modül Değiştir” düğmesine bastığınızda karşınıza “</a:t>
            </a:r>
            <a:r>
              <a:rPr lang="tr-TR" altLang="tr-TR" sz="1200" b="1" i="1" dirty="0"/>
              <a:t>Kullanıcının Atanabileceği Modül Bilgileri” </a:t>
            </a:r>
            <a:r>
              <a:rPr lang="tr-TR" altLang="tr-TR" sz="1200" i="1" dirty="0"/>
              <a:t>ekranı gelecektir.</a:t>
            </a:r>
          </a:p>
          <a:p>
            <a:pPr algn="just" eaLnBrk="1" hangingPunct="1">
              <a:lnSpc>
                <a:spcPct val="150000"/>
              </a:lnSpc>
            </a:pPr>
            <a:r>
              <a:rPr lang="tr-TR" altLang="tr-TR" sz="1200" i="1" dirty="0" smtClean="0"/>
              <a:t>Bu </a:t>
            </a:r>
            <a:r>
              <a:rPr lang="tr-TR" altLang="tr-TR" sz="1200" i="1" dirty="0"/>
              <a:t>alanda kullanıcının sisteme ilk girişte ekranında açılacak tanımlı ilk modülü </a:t>
            </a:r>
            <a:r>
              <a:rPr lang="tr-TR" altLang="tr-TR" sz="1200" i="1" dirty="0" smtClean="0"/>
              <a:t>belirleyebilirsiniz</a:t>
            </a:r>
            <a:r>
              <a:rPr lang="tr-TR" altLang="tr-TR" sz="1200" i="1" dirty="0"/>
              <a:t>.</a:t>
            </a:r>
            <a:endParaRPr lang="tr-TR" altLang="tr-TR" sz="1200" dirty="0"/>
          </a:p>
        </p:txBody>
      </p:sp>
      <p:pic>
        <p:nvPicPr>
          <p:cNvPr id="7"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8582" y="2780928"/>
            <a:ext cx="2459350" cy="720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5 Metin kutusu"/>
          <p:cNvSpPr txBox="1">
            <a:spLocks noChangeArrowheads="1"/>
          </p:cNvSpPr>
          <p:nvPr/>
        </p:nvSpPr>
        <p:spPr bwMode="auto">
          <a:xfrm>
            <a:off x="2843808" y="2636912"/>
            <a:ext cx="5982203"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dirty="0"/>
              <a:t>Alan </a:t>
            </a:r>
            <a:r>
              <a:rPr lang="tr-TR" altLang="tr-TR" sz="1100" b="1" dirty="0" smtClean="0"/>
              <a:t>4 </a:t>
            </a:r>
            <a:r>
              <a:rPr lang="tr-TR" altLang="tr-TR" sz="1100" b="1" dirty="0"/>
              <a:t>: </a:t>
            </a:r>
            <a:r>
              <a:rPr lang="tr-TR" altLang="tr-TR" sz="1100" dirty="0"/>
              <a:t>“Modül Sil” düğmesine bastığınızda </a:t>
            </a:r>
            <a:r>
              <a:rPr lang="tr-TR" altLang="tr-TR" sz="1100" b="1" dirty="0"/>
              <a:t>“</a:t>
            </a:r>
            <a:r>
              <a:rPr lang="tr-TR" altLang="tr-TR" sz="1100" b="1" i="1" dirty="0"/>
              <a:t>Modül Bilgileri” </a:t>
            </a:r>
            <a:r>
              <a:rPr lang="tr-TR" altLang="tr-TR" sz="1100" i="1" dirty="0"/>
              <a:t>ekranı karşınıza gelecektir.</a:t>
            </a:r>
          </a:p>
          <a:p>
            <a:pPr algn="just" eaLnBrk="1" hangingPunct="1">
              <a:lnSpc>
                <a:spcPct val="150000"/>
              </a:lnSpc>
            </a:pPr>
            <a:r>
              <a:rPr lang="tr-TR" altLang="tr-TR" sz="1100" dirty="0"/>
              <a:t>Modül seçiminizi yaptıktan sonra </a:t>
            </a:r>
            <a:r>
              <a:rPr lang="tr-TR" altLang="tr-TR" sz="1100" b="1" dirty="0"/>
              <a:t>“Sil” </a:t>
            </a:r>
            <a:r>
              <a:rPr lang="tr-TR" altLang="tr-TR" sz="1100" dirty="0"/>
              <a:t>düğmesine basarsanız silme işleminiz gerçekleşecek, </a:t>
            </a:r>
            <a:r>
              <a:rPr lang="tr-TR" altLang="tr-TR" sz="1100" b="1" dirty="0"/>
              <a:t>“Kapat” </a:t>
            </a:r>
            <a:r>
              <a:rPr lang="tr-TR" altLang="tr-TR" sz="1100" dirty="0"/>
              <a:t>düğmesine basarsanız silme işleminiz iptal edilecektir.</a:t>
            </a:r>
          </a:p>
        </p:txBody>
      </p:sp>
      <p:pic>
        <p:nvPicPr>
          <p:cNvPr id="9"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18582" y="3645024"/>
            <a:ext cx="4386949" cy="27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5 Metin kutusu"/>
          <p:cNvSpPr txBox="1">
            <a:spLocks noChangeArrowheads="1"/>
          </p:cNvSpPr>
          <p:nvPr/>
        </p:nvSpPr>
        <p:spPr bwMode="auto">
          <a:xfrm>
            <a:off x="4638469" y="4005065"/>
            <a:ext cx="435626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200" b="1" dirty="0"/>
              <a:t>Alan </a:t>
            </a:r>
            <a:r>
              <a:rPr lang="tr-TR" altLang="tr-TR" sz="1200" b="1" dirty="0" smtClean="0"/>
              <a:t>5 </a:t>
            </a:r>
            <a:r>
              <a:rPr lang="tr-TR" altLang="tr-TR" sz="1200" b="1" dirty="0"/>
              <a:t>: </a:t>
            </a:r>
            <a:r>
              <a:rPr lang="tr-TR" altLang="tr-TR" sz="1200" dirty="0"/>
              <a:t>Yetki Güncelle” düğmesine bastığınızda </a:t>
            </a:r>
            <a:r>
              <a:rPr lang="tr-TR" altLang="tr-TR" sz="1200" b="1" dirty="0"/>
              <a:t>modül bilgileri ve yetkiler  </a:t>
            </a:r>
            <a:r>
              <a:rPr lang="tr-TR" altLang="tr-TR" sz="1200" i="1" dirty="0"/>
              <a:t>ekranı karşınıza gelecektir.</a:t>
            </a:r>
          </a:p>
          <a:p>
            <a:pPr algn="just" eaLnBrk="1" hangingPunct="1">
              <a:lnSpc>
                <a:spcPct val="150000"/>
              </a:lnSpc>
            </a:pPr>
            <a:endParaRPr lang="tr-TR" altLang="tr-TR" sz="1200" i="1" dirty="0"/>
          </a:p>
          <a:p>
            <a:pPr algn="just" eaLnBrk="1" hangingPunct="1">
              <a:lnSpc>
                <a:spcPct val="150000"/>
              </a:lnSpc>
            </a:pPr>
            <a:r>
              <a:rPr lang="tr-TR" altLang="tr-TR" sz="1200" dirty="0"/>
              <a:t>Açılan pencereden modül seçimi yaptığınızda karşınıza kullanıcının yetkili olduğu kategoriler seçili olarak gelecektir. İstediğiniz yetki</a:t>
            </a:r>
          </a:p>
          <a:p>
            <a:pPr algn="just" eaLnBrk="1" hangingPunct="1">
              <a:lnSpc>
                <a:spcPct val="150000"/>
              </a:lnSpc>
            </a:pPr>
            <a:r>
              <a:rPr lang="tr-TR" altLang="tr-TR" sz="1200" dirty="0"/>
              <a:t>değişikliğini yaparak </a:t>
            </a:r>
            <a:r>
              <a:rPr lang="tr-TR" altLang="tr-TR" sz="1200" b="1" dirty="0"/>
              <a:t>“Güncelle” </a:t>
            </a:r>
            <a:r>
              <a:rPr lang="tr-TR" altLang="tr-TR" sz="1200" dirty="0"/>
              <a:t>düğmesine bastığınızda yetki güncelleme işleminiz kaydedilecektir.</a:t>
            </a:r>
          </a:p>
        </p:txBody>
      </p:sp>
    </p:spTree>
    <p:extLst>
      <p:ext uri="{BB962C8B-B14F-4D97-AF65-F5344CB8AC3E}">
        <p14:creationId xmlns:p14="http://schemas.microsoft.com/office/powerpoint/2010/main" val="18060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426" y="1340768"/>
            <a:ext cx="8841054" cy="399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7 Metin kutusu"/>
          <p:cNvSpPr txBox="1">
            <a:spLocks noChangeArrowheads="1"/>
          </p:cNvSpPr>
          <p:nvPr/>
        </p:nvSpPr>
        <p:spPr bwMode="auto">
          <a:xfrm>
            <a:off x="1096108" y="5661025"/>
            <a:ext cx="739755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a:t>Alan </a:t>
            </a:r>
            <a:r>
              <a:rPr lang="tr-TR" altLang="tr-TR" sz="1400" b="1" dirty="0" smtClean="0"/>
              <a:t>6 </a:t>
            </a:r>
            <a:r>
              <a:rPr lang="tr-TR" altLang="tr-TR" sz="1400" b="1" dirty="0"/>
              <a:t>: Bu alanda bulunan “Sil” düğmesine bastığınızda aynı satırda kayıtlı </a:t>
            </a:r>
            <a:r>
              <a:rPr lang="tr-TR" altLang="tr-TR" sz="1400" dirty="0"/>
              <a:t>olan kişinin kurumla  ilişiği kesilecektir</a:t>
            </a:r>
          </a:p>
        </p:txBody>
      </p:sp>
    </p:spTree>
    <p:extLst>
      <p:ext uri="{BB962C8B-B14F-4D97-AF65-F5344CB8AC3E}">
        <p14:creationId xmlns:p14="http://schemas.microsoft.com/office/powerpoint/2010/main" val="2033937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86" y="1956854"/>
            <a:ext cx="8973344" cy="4496482"/>
          </a:xfrm>
          <a:prstGeom prst="rect">
            <a:avLst/>
          </a:prstGeom>
        </p:spPr>
      </p:pic>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650104" y="1387481"/>
            <a:ext cx="7710854"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Milli Eğitim Müdürlükleri Modülü Ayarlar İşlemleri </a:t>
            </a:r>
          </a:p>
        </p:txBody>
      </p:sp>
      <p:sp>
        <p:nvSpPr>
          <p:cNvPr id="7" name="7 Metin kutusu"/>
          <p:cNvSpPr txBox="1">
            <a:spLocks noChangeArrowheads="1"/>
          </p:cNvSpPr>
          <p:nvPr/>
        </p:nvSpPr>
        <p:spPr bwMode="auto">
          <a:xfrm>
            <a:off x="2100307" y="4037316"/>
            <a:ext cx="6182458"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smtClean="0"/>
              <a:t>Silinmiş Kullanıcının Eklenmesi</a:t>
            </a:r>
            <a:endParaRPr lang="tr-TR" altLang="tr-TR" sz="1400" b="1" dirty="0"/>
          </a:p>
          <a:p>
            <a:pPr algn="just" eaLnBrk="1" hangingPunct="1">
              <a:lnSpc>
                <a:spcPct val="150000"/>
              </a:lnSpc>
            </a:pPr>
            <a:r>
              <a:rPr lang="tr-TR" altLang="tr-TR" sz="1400" dirty="0" smtClean="0"/>
              <a:t>TEFBİS Sistemine önceki görev yaptığı eğitim kurumunda kayıtlı olan bir kullanıcının farklı bir kuruma aktarılması noktasında kullanılacak alandır.</a:t>
            </a:r>
            <a:endParaRPr lang="tr-TR" altLang="tr-TR" sz="1400" dirty="0"/>
          </a:p>
          <a:p>
            <a:pPr eaLnBrk="1" hangingPunct="1"/>
            <a:endParaRPr lang="tr-TR" altLang="tr-TR" sz="1400" dirty="0"/>
          </a:p>
        </p:txBody>
      </p:sp>
      <p:sp>
        <p:nvSpPr>
          <p:cNvPr id="8" name="5 Dikdörtgen"/>
          <p:cNvSpPr/>
          <p:nvPr/>
        </p:nvSpPr>
        <p:spPr>
          <a:xfrm>
            <a:off x="1807551" y="3039230"/>
            <a:ext cx="1700946" cy="22675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5 Dikdörtgen"/>
          <p:cNvSpPr/>
          <p:nvPr/>
        </p:nvSpPr>
        <p:spPr>
          <a:xfrm>
            <a:off x="3508496" y="3039231"/>
            <a:ext cx="398814" cy="24360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0" name="8 Düz Ok Bağlayıcısı"/>
          <p:cNvCxnSpPr/>
          <p:nvPr/>
        </p:nvCxnSpPr>
        <p:spPr>
          <a:xfrm flipH="1" flipV="1">
            <a:off x="2777339" y="3265981"/>
            <a:ext cx="645799" cy="200103"/>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8 Düz Ok Bağlayıcısı"/>
          <p:cNvCxnSpPr/>
          <p:nvPr/>
        </p:nvCxnSpPr>
        <p:spPr>
          <a:xfrm flipH="1">
            <a:off x="911115" y="4939373"/>
            <a:ext cx="731158" cy="707490"/>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887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8582" y="1943896"/>
            <a:ext cx="4254011" cy="1296144"/>
          </a:xfrm>
          <a:prstGeom prst="rect">
            <a:avLst/>
          </a:prstGeom>
        </p:spPr>
      </p:pic>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650104" y="1387481"/>
            <a:ext cx="7710854"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Milli Eğitim Müdürlükleri Modülü Ayarlar İşlemleri </a:t>
            </a:r>
          </a:p>
        </p:txBody>
      </p:sp>
      <p:sp>
        <p:nvSpPr>
          <p:cNvPr id="7" name="7 Metin kutusu"/>
          <p:cNvSpPr txBox="1">
            <a:spLocks noChangeArrowheads="1"/>
          </p:cNvSpPr>
          <p:nvPr/>
        </p:nvSpPr>
        <p:spPr bwMode="auto">
          <a:xfrm>
            <a:off x="4914489" y="2031681"/>
            <a:ext cx="4193141" cy="119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dirty="0" smtClean="0"/>
              <a:t>Silinmiş Kullanıcının Eklenmesi</a:t>
            </a:r>
            <a:endParaRPr lang="tr-TR" altLang="tr-TR" sz="1100" b="1" dirty="0"/>
          </a:p>
          <a:p>
            <a:pPr algn="just" eaLnBrk="1" hangingPunct="1"/>
            <a:r>
              <a:rPr lang="tr-TR" altLang="tr-TR" sz="1100" dirty="0" smtClean="0"/>
              <a:t>Kullanıcının TC Kimlik Numarası arama alanına yazılır. </a:t>
            </a:r>
          </a:p>
          <a:p>
            <a:pPr algn="just" eaLnBrk="1" hangingPunct="1"/>
            <a:r>
              <a:rPr lang="tr-TR" altLang="tr-TR" sz="1100" dirty="0" smtClean="0"/>
              <a:t>Hangi kurumda görev yaptığı ve Hangi Modüllerden sorumlu olduğu listelenir.</a:t>
            </a:r>
          </a:p>
          <a:p>
            <a:pPr algn="just" eaLnBrk="1" hangingPunct="1"/>
            <a:r>
              <a:rPr lang="tr-TR" altLang="tr-TR" sz="1100" dirty="0" smtClean="0"/>
              <a:t>Kurum Değiştirmek için «DÜZENLE» butonuna tıklanır.</a:t>
            </a:r>
            <a:endParaRPr lang="tr-TR" altLang="tr-TR" sz="1100" dirty="0"/>
          </a:p>
          <a:p>
            <a:pPr eaLnBrk="1" hangingPunct="1"/>
            <a:endParaRPr lang="tr-TR" altLang="tr-TR" sz="1100" dirty="0"/>
          </a:p>
        </p:txBody>
      </p:sp>
      <p:sp>
        <p:nvSpPr>
          <p:cNvPr id="8" name="5 Dikdörtgen"/>
          <p:cNvSpPr/>
          <p:nvPr/>
        </p:nvSpPr>
        <p:spPr>
          <a:xfrm>
            <a:off x="118582" y="2408169"/>
            <a:ext cx="3594589" cy="36759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5 Dikdörtgen"/>
          <p:cNvSpPr/>
          <p:nvPr/>
        </p:nvSpPr>
        <p:spPr>
          <a:xfrm>
            <a:off x="3717041" y="2500888"/>
            <a:ext cx="598220" cy="25422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0" name="8 Düz Ok Bağlayıcısı"/>
          <p:cNvCxnSpPr/>
          <p:nvPr/>
        </p:nvCxnSpPr>
        <p:spPr>
          <a:xfrm flipH="1" flipV="1">
            <a:off x="4339028" y="2591969"/>
            <a:ext cx="645799" cy="200103"/>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5 Dikdörtgen"/>
          <p:cNvSpPr/>
          <p:nvPr/>
        </p:nvSpPr>
        <p:spPr>
          <a:xfrm>
            <a:off x="114713" y="2832433"/>
            <a:ext cx="3594589" cy="36759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14" name="Resim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2566" y="3373343"/>
            <a:ext cx="6115141" cy="1656185"/>
          </a:xfrm>
          <a:prstGeom prst="rect">
            <a:avLst/>
          </a:prstGeom>
        </p:spPr>
      </p:pic>
      <p:sp>
        <p:nvSpPr>
          <p:cNvPr id="15" name="5 Dikdörtgen"/>
          <p:cNvSpPr/>
          <p:nvPr/>
        </p:nvSpPr>
        <p:spPr>
          <a:xfrm>
            <a:off x="94564" y="3738127"/>
            <a:ext cx="6053939" cy="29997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6" name="5 Dikdörtgen"/>
          <p:cNvSpPr/>
          <p:nvPr/>
        </p:nvSpPr>
        <p:spPr>
          <a:xfrm>
            <a:off x="5170220" y="4286355"/>
            <a:ext cx="598220" cy="494914"/>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7" name="8 Düz Ok Bağlayıcısı"/>
          <p:cNvCxnSpPr/>
          <p:nvPr/>
        </p:nvCxnSpPr>
        <p:spPr>
          <a:xfrm flipH="1" flipV="1">
            <a:off x="5825603" y="4539844"/>
            <a:ext cx="645799" cy="200103"/>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5 Dikdörtgen"/>
          <p:cNvSpPr/>
          <p:nvPr/>
        </p:nvSpPr>
        <p:spPr>
          <a:xfrm>
            <a:off x="94564" y="4318976"/>
            <a:ext cx="4923967" cy="36759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7 Metin kutusu"/>
          <p:cNvSpPr txBox="1">
            <a:spLocks noChangeArrowheads="1"/>
          </p:cNvSpPr>
          <p:nvPr/>
        </p:nvSpPr>
        <p:spPr bwMode="auto">
          <a:xfrm>
            <a:off x="4801590" y="5150303"/>
            <a:ext cx="4193141"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dirty="0" smtClean="0"/>
              <a:t>Silinmiş Kullanıcının Eklenmesi</a:t>
            </a:r>
            <a:endParaRPr lang="tr-TR" altLang="tr-TR" sz="1100" b="1" dirty="0"/>
          </a:p>
          <a:p>
            <a:pPr algn="just" eaLnBrk="1" hangingPunct="1"/>
            <a:r>
              <a:rPr lang="tr-TR" altLang="tr-TR" sz="1100" dirty="0" smtClean="0"/>
              <a:t>Kurum Değiştir Resmine basılır.</a:t>
            </a:r>
            <a:endParaRPr lang="tr-TR" altLang="tr-TR" sz="1100" dirty="0"/>
          </a:p>
          <a:p>
            <a:pPr eaLnBrk="1" hangingPunct="1"/>
            <a:endParaRPr lang="tr-TR" altLang="tr-TR" sz="1100" dirty="0"/>
          </a:p>
        </p:txBody>
      </p:sp>
    </p:spTree>
    <p:extLst>
      <p:ext uri="{BB962C8B-B14F-4D97-AF65-F5344CB8AC3E}">
        <p14:creationId xmlns:p14="http://schemas.microsoft.com/office/powerpoint/2010/main" val="1816043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animBg="1"/>
      <p:bldP spid="12" grpId="0" animBg="1"/>
      <p:bldP spid="15" grpId="0" animBg="1"/>
      <p:bldP spid="16"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1" y="1862020"/>
            <a:ext cx="4255125" cy="4591317"/>
          </a:xfrm>
          <a:prstGeom prst="rect">
            <a:avLst/>
          </a:prstGeom>
        </p:spPr>
      </p:pic>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650104" y="1387481"/>
            <a:ext cx="7710854"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Milli Eğitim Müdürlükleri Modülü Ayarlar İşlemleri </a:t>
            </a:r>
          </a:p>
        </p:txBody>
      </p:sp>
      <p:sp>
        <p:nvSpPr>
          <p:cNvPr id="7" name="7 Metin kutusu"/>
          <p:cNvSpPr txBox="1">
            <a:spLocks noChangeArrowheads="1"/>
          </p:cNvSpPr>
          <p:nvPr/>
        </p:nvSpPr>
        <p:spPr bwMode="auto">
          <a:xfrm>
            <a:off x="4784046" y="2167910"/>
            <a:ext cx="373650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smtClean="0"/>
              <a:t>Silinmiş Kullanıcının Eklenmesi</a:t>
            </a:r>
            <a:endParaRPr lang="tr-TR" altLang="tr-TR" sz="1400" b="1" dirty="0"/>
          </a:p>
          <a:p>
            <a:pPr algn="just" eaLnBrk="1" hangingPunct="1">
              <a:lnSpc>
                <a:spcPct val="150000"/>
              </a:lnSpc>
            </a:pPr>
            <a:r>
              <a:rPr lang="tr-TR" altLang="tr-TR" sz="1400" dirty="0" smtClean="0"/>
              <a:t>Kurum Değiştir Resmine tıklandıktan sonra yandaki alan karşınıza gelir. Burada sırasıyla;</a:t>
            </a:r>
          </a:p>
          <a:p>
            <a:pPr marL="342900" indent="-342900" algn="just" eaLnBrk="1" hangingPunct="1">
              <a:lnSpc>
                <a:spcPct val="150000"/>
              </a:lnSpc>
              <a:buFont typeface="+mj-lt"/>
              <a:buAutoNum type="arabicPeriod"/>
            </a:pPr>
            <a:r>
              <a:rPr lang="tr-TR" altLang="tr-TR" sz="1400" dirty="0" smtClean="0"/>
              <a:t>İli Alanı İşaretlenir. </a:t>
            </a:r>
          </a:p>
          <a:p>
            <a:pPr marL="342900" indent="-342900" algn="just" eaLnBrk="1" hangingPunct="1">
              <a:lnSpc>
                <a:spcPct val="150000"/>
              </a:lnSpc>
              <a:buFont typeface="+mj-lt"/>
              <a:buAutoNum type="arabicPeriod"/>
            </a:pPr>
            <a:r>
              <a:rPr lang="tr-TR" altLang="tr-TR" sz="1400" dirty="0" smtClean="0"/>
              <a:t>İlçesi alanı işaretlenir ve ilçe seçilir</a:t>
            </a:r>
          </a:p>
          <a:p>
            <a:pPr marL="342900" indent="-342900" algn="just" eaLnBrk="1" hangingPunct="1">
              <a:lnSpc>
                <a:spcPct val="150000"/>
              </a:lnSpc>
              <a:buFont typeface="+mj-lt"/>
              <a:buAutoNum type="arabicPeriod"/>
            </a:pPr>
            <a:r>
              <a:rPr lang="tr-TR" altLang="tr-TR" sz="1400" dirty="0" smtClean="0"/>
              <a:t>Kurum Kısmına personelin hangi kuruma atanmış ise o kurumun adının ilk iki harfi yazılır. </a:t>
            </a:r>
            <a:r>
              <a:rPr lang="tr-TR" altLang="tr-TR" sz="1400" b="1" u="sng" dirty="0" smtClean="0">
                <a:solidFill>
                  <a:srgbClr val="FF0000"/>
                </a:solidFill>
              </a:rPr>
              <a:t>İlk Harfinin Büyük harf olmasına dikkat edilmedir</a:t>
            </a:r>
            <a:endParaRPr lang="tr-TR" altLang="tr-TR" sz="1400" b="1" u="sng" dirty="0">
              <a:solidFill>
                <a:srgbClr val="FF0000"/>
              </a:solidFill>
            </a:endParaRPr>
          </a:p>
          <a:p>
            <a:pPr eaLnBrk="1" hangingPunct="1"/>
            <a:endParaRPr lang="tr-TR" altLang="tr-TR" sz="1400" dirty="0"/>
          </a:p>
        </p:txBody>
      </p:sp>
      <p:cxnSp>
        <p:nvCxnSpPr>
          <p:cNvPr id="11" name="8 Düz Ok Bağlayıcısı"/>
          <p:cNvCxnSpPr/>
          <p:nvPr/>
        </p:nvCxnSpPr>
        <p:spPr>
          <a:xfrm flipH="1" flipV="1">
            <a:off x="1447961" y="3135227"/>
            <a:ext cx="3589322" cy="1512168"/>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5 Dikdörtgen"/>
          <p:cNvSpPr/>
          <p:nvPr/>
        </p:nvSpPr>
        <p:spPr>
          <a:xfrm>
            <a:off x="384458" y="2216318"/>
            <a:ext cx="2127006" cy="56461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5 Dikdörtgen"/>
          <p:cNvSpPr/>
          <p:nvPr/>
        </p:nvSpPr>
        <p:spPr>
          <a:xfrm>
            <a:off x="4040248" y="3978406"/>
            <a:ext cx="398814" cy="19607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6" name="5 Dikdörtgen"/>
          <p:cNvSpPr/>
          <p:nvPr/>
        </p:nvSpPr>
        <p:spPr>
          <a:xfrm>
            <a:off x="517396" y="2844379"/>
            <a:ext cx="1994068" cy="51261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2896408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4" grpId="0" animBg="1"/>
      <p:bldP spid="15"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82" y="1901935"/>
            <a:ext cx="5758962" cy="1666875"/>
          </a:xfrm>
          <a:prstGeom prst="rect">
            <a:avLst/>
          </a:prstGeom>
        </p:spPr>
      </p:pic>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650104" y="1387481"/>
            <a:ext cx="7710854"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Milli Eğitim Müdürlükleri Modülü Ayarlar İşlemleri </a:t>
            </a:r>
          </a:p>
        </p:txBody>
      </p:sp>
      <p:sp>
        <p:nvSpPr>
          <p:cNvPr id="7" name="7 Metin kutusu"/>
          <p:cNvSpPr txBox="1">
            <a:spLocks noChangeArrowheads="1"/>
          </p:cNvSpPr>
          <p:nvPr/>
        </p:nvSpPr>
        <p:spPr bwMode="auto">
          <a:xfrm>
            <a:off x="3826869" y="5301209"/>
            <a:ext cx="51678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smtClean="0"/>
              <a:t>Silinmiş Kullanıcının Eklenmesi</a:t>
            </a:r>
            <a:endParaRPr lang="tr-TR" altLang="tr-TR" sz="1400" b="1" dirty="0"/>
          </a:p>
          <a:p>
            <a:pPr algn="just" eaLnBrk="1" hangingPunct="1">
              <a:lnSpc>
                <a:spcPct val="150000"/>
              </a:lnSpc>
            </a:pPr>
            <a:r>
              <a:rPr lang="tr-TR" altLang="tr-TR" sz="1400" dirty="0" smtClean="0"/>
              <a:t>Kurum Değiştir butonuna basılarak kişinin kurumu değiştirilir.</a:t>
            </a:r>
            <a:endParaRPr lang="tr-TR" altLang="tr-TR" sz="1400" b="1" u="sng" dirty="0">
              <a:solidFill>
                <a:srgbClr val="FF0000"/>
              </a:solidFill>
            </a:endParaRPr>
          </a:p>
          <a:p>
            <a:pPr eaLnBrk="1" hangingPunct="1"/>
            <a:endParaRPr lang="tr-TR" altLang="tr-TR" sz="1400" dirty="0"/>
          </a:p>
        </p:txBody>
      </p:sp>
      <p:cxnSp>
        <p:nvCxnSpPr>
          <p:cNvPr id="11" name="8 Düz Ok Bağlayıcısı"/>
          <p:cNvCxnSpPr/>
          <p:nvPr/>
        </p:nvCxnSpPr>
        <p:spPr>
          <a:xfrm flipV="1">
            <a:off x="5037282" y="3632260"/>
            <a:ext cx="331086" cy="1668949"/>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5 Dikdörtgen"/>
          <p:cNvSpPr/>
          <p:nvPr/>
        </p:nvSpPr>
        <p:spPr>
          <a:xfrm>
            <a:off x="3176152" y="2753619"/>
            <a:ext cx="1683040" cy="56461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5 Dikdörtgen"/>
          <p:cNvSpPr/>
          <p:nvPr/>
        </p:nvSpPr>
        <p:spPr>
          <a:xfrm>
            <a:off x="4859193" y="3290777"/>
            <a:ext cx="1018351" cy="27803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957822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4"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650104" y="1387481"/>
            <a:ext cx="7710854"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Milli Eğitim Müdürlükleri Modülü Ayarlar İşlemleri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2" y="2147889"/>
            <a:ext cx="7710854"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7 Metin kutusu"/>
          <p:cNvSpPr txBox="1">
            <a:spLocks noChangeArrowheads="1"/>
          </p:cNvSpPr>
          <p:nvPr/>
        </p:nvSpPr>
        <p:spPr bwMode="auto">
          <a:xfrm>
            <a:off x="1893277" y="4508500"/>
            <a:ext cx="6182458"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a:t>Özel Okul Kullanıcı Listesi</a:t>
            </a:r>
          </a:p>
          <a:p>
            <a:pPr algn="just" eaLnBrk="1" hangingPunct="1">
              <a:lnSpc>
                <a:spcPct val="150000"/>
              </a:lnSpc>
            </a:pPr>
            <a:r>
              <a:rPr lang="tr-TR" altLang="tr-TR" sz="1400" dirty="0"/>
              <a:t>Kullanmakta olduğunuz modülün ana ekran görüntüsünden “</a:t>
            </a:r>
            <a:r>
              <a:rPr lang="tr-TR" altLang="tr-TR" sz="1400" b="1" dirty="0"/>
              <a:t>Ayarlar” </a:t>
            </a:r>
            <a:r>
              <a:rPr lang="tr-TR" altLang="tr-TR" sz="1400" dirty="0"/>
              <a:t>işlemi seçilir ve “</a:t>
            </a:r>
            <a:r>
              <a:rPr lang="tr-TR" altLang="tr-TR" sz="1400" b="1" dirty="0"/>
              <a:t>Özel Okul Kullanıcı Listesi” </a:t>
            </a:r>
            <a:r>
              <a:rPr lang="tr-TR" altLang="tr-TR" sz="1400" dirty="0"/>
              <a:t>kategorisi işaretlenir.</a:t>
            </a:r>
          </a:p>
          <a:p>
            <a:pPr algn="just" eaLnBrk="1" hangingPunct="1">
              <a:lnSpc>
                <a:spcPct val="150000"/>
              </a:lnSpc>
              <a:spcBef>
                <a:spcPts val="600"/>
              </a:spcBef>
            </a:pPr>
            <a:r>
              <a:rPr lang="tr-TR" altLang="tr-TR" sz="1400" dirty="0"/>
              <a:t>Bu alanda bulunan “</a:t>
            </a:r>
            <a:r>
              <a:rPr lang="tr-TR" altLang="tr-TR" sz="1400" b="1" dirty="0"/>
              <a:t>İlçe” ve “ Kurum” </a:t>
            </a:r>
            <a:r>
              <a:rPr lang="tr-TR" altLang="tr-TR" sz="1400" dirty="0"/>
              <a:t>seçimlerini yapabilirsiniz. </a:t>
            </a:r>
          </a:p>
          <a:p>
            <a:pPr eaLnBrk="1" hangingPunct="1"/>
            <a:endParaRPr lang="tr-TR" altLang="tr-TR" sz="1400" dirty="0"/>
          </a:p>
        </p:txBody>
      </p:sp>
      <p:sp>
        <p:nvSpPr>
          <p:cNvPr id="8" name="5 Dikdörtgen"/>
          <p:cNvSpPr/>
          <p:nvPr/>
        </p:nvSpPr>
        <p:spPr>
          <a:xfrm>
            <a:off x="4224704" y="3319463"/>
            <a:ext cx="1330569"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5 Dikdörtgen"/>
          <p:cNvSpPr/>
          <p:nvPr/>
        </p:nvSpPr>
        <p:spPr>
          <a:xfrm>
            <a:off x="4233497" y="3500438"/>
            <a:ext cx="1330569"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0" name="8 Düz Ok Bağlayıcısı"/>
          <p:cNvCxnSpPr/>
          <p:nvPr/>
        </p:nvCxnSpPr>
        <p:spPr>
          <a:xfrm>
            <a:off x="3423139" y="3466084"/>
            <a:ext cx="797169" cy="34925"/>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8 Düz Ok Bağlayıcısı"/>
          <p:cNvCxnSpPr/>
          <p:nvPr/>
        </p:nvCxnSpPr>
        <p:spPr>
          <a:xfrm flipH="1">
            <a:off x="1514430" y="4210056"/>
            <a:ext cx="465282" cy="1091153"/>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8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16632"/>
            <a:ext cx="5982203" cy="792088"/>
          </a:xfrm>
        </p:spPr>
        <p:txBody>
          <a:bodyPr>
            <a:noAutofit/>
          </a:bodyPr>
          <a:lstStyle/>
          <a:p>
            <a:pPr algn="ctr" fontAlgn="auto">
              <a:spcBef>
                <a:spcPts val="0"/>
              </a:spcBef>
              <a:spcAft>
                <a:spcPts val="0"/>
              </a:spcAft>
              <a:defRPr/>
            </a:pPr>
            <a:r>
              <a:rPr lang="tr-TR" sz="3600" dirty="0">
                <a:solidFill>
                  <a:schemeClr val="bg1"/>
                </a:solidFill>
              </a:rPr>
              <a:t>Milli Eğitim Müdürlükleri Modülü Ana Sayfa</a:t>
            </a:r>
          </a:p>
        </p:txBody>
      </p:sp>
      <p:sp>
        <p:nvSpPr>
          <p:cNvPr id="4" name="4 Metin kutusu"/>
          <p:cNvSpPr txBox="1"/>
          <p:nvPr/>
        </p:nvSpPr>
        <p:spPr>
          <a:xfrm>
            <a:off x="716344" y="1340769"/>
            <a:ext cx="7710854"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Milli Eğitim Müdürlükleri Modülü Ayarlar İşlemleri </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697" y="2016950"/>
            <a:ext cx="8359676" cy="429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 Dikdörtgen"/>
          <p:cNvSpPr/>
          <p:nvPr/>
        </p:nvSpPr>
        <p:spPr>
          <a:xfrm>
            <a:off x="6270187" y="4359006"/>
            <a:ext cx="731226"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6 Metin kutusu"/>
          <p:cNvSpPr txBox="1">
            <a:spLocks noChangeArrowheads="1"/>
          </p:cNvSpPr>
          <p:nvPr/>
        </p:nvSpPr>
        <p:spPr bwMode="auto">
          <a:xfrm>
            <a:off x="1866900" y="4797152"/>
            <a:ext cx="6248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400" b="1" dirty="0"/>
              <a:t>Özel Okul Kullanıcı Listesi</a:t>
            </a:r>
          </a:p>
          <a:p>
            <a:pPr algn="just" eaLnBrk="1" hangingPunct="1">
              <a:lnSpc>
                <a:spcPct val="150000"/>
              </a:lnSpc>
            </a:pPr>
            <a:r>
              <a:rPr lang="tr-TR" altLang="tr-TR" sz="1400" dirty="0"/>
              <a:t>Seçiminizi yaptıktan sonra “         ” </a:t>
            </a:r>
            <a:r>
              <a:rPr lang="tr-TR" altLang="tr-TR" sz="1400" b="1" dirty="0"/>
              <a:t>(Listele)</a:t>
            </a:r>
            <a:r>
              <a:rPr lang="tr-TR" altLang="tr-TR" sz="1400" dirty="0"/>
              <a:t> düğmesine bastığınızda karşınıza belirttiğiniz İlçedeki  kurum/ okulun </a:t>
            </a:r>
            <a:r>
              <a:rPr lang="tr-TR" altLang="tr-TR" sz="1400" b="1" dirty="0"/>
              <a:t>“Tanımlı Kullanıcı Bilgileri” </a:t>
            </a:r>
            <a:r>
              <a:rPr lang="tr-TR" altLang="tr-TR" sz="1400" i="1" dirty="0"/>
              <a:t>ekranı gelecektir. </a:t>
            </a:r>
          </a:p>
          <a:p>
            <a:pPr algn="just" eaLnBrk="1" hangingPunct="1">
              <a:lnSpc>
                <a:spcPct val="150000"/>
              </a:lnSpc>
            </a:pPr>
            <a:r>
              <a:rPr lang="tr-TR" altLang="tr-TR" sz="1400" i="1" dirty="0"/>
              <a:t>Düzenleme sütununda yer alan </a:t>
            </a:r>
            <a:r>
              <a:rPr lang="tr-TR" altLang="tr-TR" sz="1400" b="1" i="1" dirty="0"/>
              <a:t>“Kişi Bilgileri” </a:t>
            </a:r>
            <a:r>
              <a:rPr lang="tr-TR" altLang="tr-TR" sz="1400" dirty="0"/>
              <a:t>seçildiğinde </a:t>
            </a:r>
            <a:r>
              <a:rPr lang="tr-TR" altLang="tr-TR" sz="1400" b="1" dirty="0"/>
              <a:t>“Kullanıcı Bilgileri”  </a:t>
            </a:r>
            <a:r>
              <a:rPr lang="tr-TR" altLang="tr-TR" sz="1400" dirty="0"/>
              <a:t>ekranı açılır. </a:t>
            </a:r>
          </a:p>
        </p:txBody>
      </p:sp>
      <p:pic>
        <p:nvPicPr>
          <p:cNvPr id="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55023" y="4891089"/>
            <a:ext cx="306266"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25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2"/>
          <p:cNvSpPr txBox="1">
            <a:spLocks/>
          </p:cNvSpPr>
          <p:nvPr/>
        </p:nvSpPr>
        <p:spPr>
          <a:xfrm>
            <a:off x="120712" y="1628800"/>
            <a:ext cx="8058500" cy="367240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2"/>
          </a:lnRef>
          <a:fillRef idx="3">
            <a:schemeClr val="accent2"/>
          </a:fillRef>
          <a:effectRef idx="3">
            <a:schemeClr val="accent2"/>
          </a:effectRef>
          <a:fontRef idx="minor">
            <a:schemeClr val="lt1"/>
          </a:fontRef>
        </p:style>
        <p:txBody>
          <a:bodyPr vert="horz" lIns="107287" tIns="53643" rIns="107287" bIns="53643" rtlCol="0" anchor="t">
            <a:noAutofit/>
          </a:bodyPr>
          <a:lstStyle>
            <a:lvl1pPr algn="l" defTabSz="1072866" rtl="0" eaLnBrk="1" latinLnBrk="0" hangingPunct="1">
              <a:spcBef>
                <a:spcPct val="0"/>
              </a:spcBef>
              <a:buNone/>
              <a:defRPr sz="4700" b="1" kern="1200" cap="all">
                <a:solidFill>
                  <a:schemeClr val="tx1"/>
                </a:solidFill>
                <a:latin typeface="+mj-lt"/>
                <a:ea typeface="+mj-ea"/>
                <a:cs typeface="+mj-cs"/>
              </a:defRPr>
            </a:lvl1pPr>
          </a:lstStyle>
          <a:p>
            <a:pPr algn="ctr"/>
            <a:r>
              <a:rPr lang="tr-TR" sz="115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OKULLAR MODÜLÜ</a:t>
            </a:r>
            <a:endParaRPr lang="tr-TR" sz="11500" b="0"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03286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sp>
        <p:nvSpPr>
          <p:cNvPr id="8" name="İçerik Yer Tutucusu 2"/>
          <p:cNvSpPr txBox="1">
            <a:spLocks/>
          </p:cNvSpPr>
          <p:nvPr/>
        </p:nvSpPr>
        <p:spPr>
          <a:xfrm>
            <a:off x="93879" y="692696"/>
            <a:ext cx="8942617" cy="5184576"/>
          </a:xfrm>
          <a:prstGeom prst="rect">
            <a:avLst/>
          </a:prstGeom>
        </p:spPr>
        <p:txBody>
          <a:bodyPr vert="horz" lIns="107287" tIns="53643" rIns="107287" bIns="53643" rtlCol="0" anchor="ctr">
            <a:noAutofit/>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marL="457200" indent="-457200">
              <a:buFont typeface="+mj-lt"/>
              <a:buAutoNum type="arabicPeriod"/>
            </a:pPr>
            <a:r>
              <a:rPr lang="tr-TR" sz="2600" dirty="0" smtClean="0">
                <a:solidFill>
                  <a:schemeClr val="tx1"/>
                </a:solidFill>
              </a:rPr>
              <a:t>90000 ile başlayan kurumsal kullanıcı kodu ile sisteme giriş yapılıp modüle erişim sağlanacaktır.</a:t>
            </a:r>
          </a:p>
          <a:p>
            <a:pPr marL="457200" indent="-457200">
              <a:buFont typeface="+mj-lt"/>
              <a:buAutoNum type="arabicPeriod"/>
            </a:pPr>
            <a:r>
              <a:rPr lang="tr-TR" sz="2600" b="1" dirty="0" smtClean="0">
                <a:solidFill>
                  <a:srgbClr val="FF0000"/>
                </a:solidFill>
              </a:rPr>
              <a:t>Okullar modülüne hiçbir suretle gelir-gider kaydı yapılmayacaktır.</a:t>
            </a:r>
          </a:p>
          <a:p>
            <a:pPr marL="457200" indent="-457200">
              <a:buFont typeface="+mj-lt"/>
              <a:buAutoNum type="arabicPeriod"/>
            </a:pPr>
            <a:r>
              <a:rPr lang="tr-TR" sz="2600" dirty="0" smtClean="0">
                <a:solidFill>
                  <a:schemeClr val="tx1"/>
                </a:solidFill>
              </a:rPr>
              <a:t>Okullar modülü sadece okul-kurum yetkililerinin genel ayarlarının yapılacağı modüldür.</a:t>
            </a:r>
          </a:p>
          <a:p>
            <a:pPr marL="457200" indent="-457200">
              <a:buFont typeface="+mj-lt"/>
              <a:buAutoNum type="arabicPeriod"/>
            </a:pPr>
            <a:r>
              <a:rPr lang="tr-TR" sz="2600" dirty="0" smtClean="0">
                <a:solidFill>
                  <a:schemeClr val="tx1"/>
                </a:solidFill>
              </a:rPr>
              <a:t>Ulusal veya uluslar arası projelerden elde edilen fon gelirleri var ise bu gelirler okullar modülüne girilecektir.</a:t>
            </a:r>
          </a:p>
          <a:p>
            <a:pPr marL="457200" indent="-457200">
              <a:buFont typeface="+mj-lt"/>
              <a:buAutoNum type="arabicPeriod"/>
            </a:pPr>
            <a:r>
              <a:rPr lang="tr-TR" sz="2600" dirty="0" smtClean="0">
                <a:solidFill>
                  <a:schemeClr val="tx1"/>
                </a:solidFill>
              </a:rPr>
              <a:t>Alt kullanıcılara modül tanımlanırken okullar modülü alt kullanıcılara zorunlu olmadıkça tanımlanmayacaktır.</a:t>
            </a:r>
          </a:p>
        </p:txBody>
      </p:sp>
    </p:spTree>
    <p:extLst>
      <p:ext uri="{BB962C8B-B14F-4D97-AF65-F5344CB8AC3E}">
        <p14:creationId xmlns:p14="http://schemas.microsoft.com/office/powerpoint/2010/main" val="2042147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260648"/>
            <a:ext cx="5982203" cy="792088"/>
          </a:xfrm>
        </p:spPr>
        <p:txBody>
          <a:bodyPr>
            <a:normAutofit/>
          </a:bodyPr>
          <a:lstStyle/>
          <a:p>
            <a:pPr algn="ctr"/>
            <a:r>
              <a:rPr lang="tr-TR" sz="3600" dirty="0" smtClean="0">
                <a:solidFill>
                  <a:schemeClr val="bg1"/>
                </a:solidFill>
              </a:rPr>
              <a:t>OKUL AİLE BİRLİĞİ GELİRLERİ</a:t>
            </a:r>
            <a:endParaRPr lang="tr-TR" sz="3600" dirty="0">
              <a:solidFill>
                <a:schemeClr val="bg1"/>
              </a:solidFill>
            </a:endParaRPr>
          </a:p>
        </p:txBody>
      </p:sp>
      <p:sp>
        <p:nvSpPr>
          <p:cNvPr id="8" name="İçerik Yer Tutucusu 2"/>
          <p:cNvSpPr txBox="1">
            <a:spLocks/>
          </p:cNvSpPr>
          <p:nvPr/>
        </p:nvSpPr>
        <p:spPr>
          <a:xfrm>
            <a:off x="899592" y="620688"/>
            <a:ext cx="7308305" cy="5688632"/>
          </a:xfrm>
          <a:prstGeom prst="rect">
            <a:avLst/>
          </a:prstGeom>
        </p:spPr>
        <p:txBody>
          <a:bodyPr vert="horz" lIns="107287" tIns="53643" rIns="107287" bIns="53643" rtlCol="0" anchor="ctr">
            <a:normAutofit fontScale="92500" lnSpcReduction="10000"/>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tr-TR" b="1" dirty="0">
                <a:solidFill>
                  <a:schemeClr val="tx1"/>
                </a:solidFill>
              </a:rPr>
              <a:t>Birlik gelirleri</a:t>
            </a:r>
          </a:p>
          <a:p>
            <a:r>
              <a:rPr lang="tr-TR" b="1" dirty="0">
                <a:solidFill>
                  <a:schemeClr val="tx1"/>
                </a:solidFill>
              </a:rPr>
              <a:t>MADDE 15 – </a:t>
            </a:r>
            <a:r>
              <a:rPr lang="tr-TR" dirty="0">
                <a:solidFill>
                  <a:schemeClr val="tx1"/>
                </a:solidFill>
              </a:rPr>
              <a:t>(1) Resmi okullarda Birliğin gelirleri;</a:t>
            </a:r>
          </a:p>
          <a:p>
            <a:r>
              <a:rPr lang="tr-TR" dirty="0">
                <a:solidFill>
                  <a:schemeClr val="tx1"/>
                </a:solidFill>
              </a:rPr>
              <a:t>a) Ayni, nakdî, şartlı/şartsız bağış ve yardımlardan,</a:t>
            </a:r>
          </a:p>
          <a:p>
            <a:r>
              <a:rPr lang="tr-TR" dirty="0">
                <a:solidFill>
                  <a:schemeClr val="tx1"/>
                </a:solidFill>
              </a:rPr>
              <a:t>b) Okulların bünyesindeki kantin ve benzeri yerlerin işlettirilmesi, gerektiğinde işletilmesinden elde </a:t>
            </a:r>
            <a:r>
              <a:rPr lang="tr-TR" dirty="0" smtClean="0">
                <a:solidFill>
                  <a:schemeClr val="tx1"/>
                </a:solidFill>
              </a:rPr>
              <a:t>edilen gelirlerinden</a:t>
            </a:r>
            <a:r>
              <a:rPr lang="tr-TR" dirty="0">
                <a:solidFill>
                  <a:schemeClr val="tx1"/>
                </a:solidFill>
              </a:rPr>
              <a:t>,</a:t>
            </a:r>
          </a:p>
          <a:p>
            <a:r>
              <a:rPr lang="tr-TR" dirty="0">
                <a:solidFill>
                  <a:schemeClr val="tx1"/>
                </a:solidFill>
              </a:rPr>
              <a:t>c) Kamu kurum ve kuruluşları, özel hukuk tüzel kişilikleri ve gerçek kişilerin, örgün ve yaygın eğitim </a:t>
            </a:r>
            <a:r>
              <a:rPr lang="tr-TR" dirty="0" smtClean="0">
                <a:solidFill>
                  <a:schemeClr val="tx1"/>
                </a:solidFill>
              </a:rPr>
              <a:t>kurumları bünyesinde </a:t>
            </a:r>
            <a:r>
              <a:rPr lang="tr-TR" dirty="0">
                <a:solidFill>
                  <a:schemeClr val="tx1"/>
                </a:solidFill>
              </a:rPr>
              <a:t>eğitim ve öğretimin yapıldığı saatler dışında gerçekleştirecekleri sosyal, kültürel, sportif, kurs, proje, sınav</a:t>
            </a:r>
            <a:r>
              <a:rPr lang="tr-TR" dirty="0" smtClean="0">
                <a:solidFill>
                  <a:schemeClr val="tx1"/>
                </a:solidFill>
              </a:rPr>
              <a:t>, toplantı</a:t>
            </a:r>
            <a:r>
              <a:rPr lang="tr-TR" dirty="0">
                <a:solidFill>
                  <a:schemeClr val="tx1"/>
                </a:solidFill>
              </a:rPr>
              <a:t>, kampanya ve benzeri gelir getirici etkinliklerinden sağlanan gelirlerden,</a:t>
            </a:r>
          </a:p>
          <a:p>
            <a:r>
              <a:rPr lang="tr-TR" dirty="0">
                <a:solidFill>
                  <a:schemeClr val="tx1"/>
                </a:solidFill>
              </a:rPr>
              <a:t>ç) Diğer gelirlerden</a:t>
            </a:r>
            <a:r>
              <a:rPr lang="tr-TR" dirty="0" smtClean="0">
                <a:solidFill>
                  <a:schemeClr val="tx1"/>
                </a:solidFill>
              </a:rPr>
              <a:t>, oluşur.</a:t>
            </a:r>
          </a:p>
          <a:p>
            <a:endParaRPr lang="tr-TR" dirty="0">
              <a:solidFill>
                <a:schemeClr val="tx1"/>
              </a:solidFill>
            </a:endParaRPr>
          </a:p>
          <a:p>
            <a:r>
              <a:rPr lang="tr-TR" dirty="0">
                <a:solidFill>
                  <a:schemeClr val="tx1"/>
                </a:solidFill>
              </a:rPr>
              <a:t>(2) </a:t>
            </a:r>
            <a:r>
              <a:rPr lang="tr-TR" b="1" dirty="0">
                <a:solidFill>
                  <a:srgbClr val="FF0000"/>
                </a:solidFill>
              </a:rPr>
              <a:t>Birlikler, velileri hiçbir surette bağış yapmaya zorlayamaz, okul kayıt döneminde bağış ve yardım toplayamaz.</a:t>
            </a:r>
          </a:p>
          <a:p>
            <a:r>
              <a:rPr lang="tr-TR" dirty="0">
                <a:solidFill>
                  <a:schemeClr val="tx1"/>
                </a:solidFill>
              </a:rPr>
              <a:t>Ayrıca Bakanlık tarafından yürütülen proje ve yapılan protokoller kapsamında okul ve kurumlarda yapılacak </a:t>
            </a:r>
            <a:r>
              <a:rPr lang="tr-TR" dirty="0" smtClean="0">
                <a:solidFill>
                  <a:schemeClr val="tx1"/>
                </a:solidFill>
              </a:rPr>
              <a:t>faaliyetlerden ücret </a:t>
            </a:r>
            <a:r>
              <a:rPr lang="tr-TR" dirty="0">
                <a:solidFill>
                  <a:schemeClr val="tx1"/>
                </a:solidFill>
              </a:rPr>
              <a:t>talep edilemez.</a:t>
            </a:r>
          </a:p>
        </p:txBody>
      </p:sp>
    </p:spTree>
    <p:extLst>
      <p:ext uri="{BB962C8B-B14F-4D97-AF65-F5344CB8AC3E}">
        <p14:creationId xmlns:p14="http://schemas.microsoft.com/office/powerpoint/2010/main" val="696728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sp>
        <p:nvSpPr>
          <p:cNvPr id="22" name="İçerik Yer Tutucusu 2"/>
          <p:cNvSpPr txBox="1">
            <a:spLocks/>
          </p:cNvSpPr>
          <p:nvPr/>
        </p:nvSpPr>
        <p:spPr>
          <a:xfrm>
            <a:off x="763925" y="1340769"/>
            <a:ext cx="4054603" cy="997925"/>
          </a:xfrm>
          <a:prstGeom prst="rect">
            <a:avLst/>
          </a:prstGeom>
        </p:spPr>
        <p:txBody>
          <a:bodyPr vert="horz" lIns="107287" tIns="53643" rIns="107287" bIns="53643" rtlCol="0" anchor="b">
            <a:noAutofit/>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tr-TR" sz="2000" b="1" dirty="0" smtClean="0">
                <a:solidFill>
                  <a:srgbClr val="FF0000"/>
                </a:solidFill>
              </a:rPr>
              <a:t>‘90000xxxxxx’</a:t>
            </a:r>
            <a:r>
              <a:rPr lang="tr-TR" sz="2000" dirty="0" smtClean="0"/>
              <a:t> </a:t>
            </a:r>
            <a:r>
              <a:rPr lang="tr-TR" sz="2000" dirty="0" smtClean="0">
                <a:solidFill>
                  <a:schemeClr val="tx1"/>
                </a:solidFill>
              </a:rPr>
              <a:t>ile başlayan kullanıcı adı ve şifresi ile sisteme giriş yapılır.</a:t>
            </a:r>
            <a:endParaRPr lang="tr-TR" sz="2000" dirty="0">
              <a:solidFill>
                <a:schemeClr val="tx1"/>
              </a:solidFill>
            </a:endParaRPr>
          </a:p>
        </p:txBody>
      </p:sp>
      <p:pic>
        <p:nvPicPr>
          <p:cNvPr id="23" name="Resim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2060" y="1268761"/>
            <a:ext cx="2980249" cy="1808653"/>
          </a:xfrm>
          <a:prstGeom prst="rect">
            <a:avLst/>
          </a:prstGeom>
        </p:spPr>
      </p:pic>
      <p:sp>
        <p:nvSpPr>
          <p:cNvPr id="24" name="İçerik Yer Tutucusu 2"/>
          <p:cNvSpPr txBox="1">
            <a:spLocks/>
          </p:cNvSpPr>
          <p:nvPr/>
        </p:nvSpPr>
        <p:spPr>
          <a:xfrm>
            <a:off x="697456" y="2924944"/>
            <a:ext cx="4054603" cy="3295719"/>
          </a:xfrm>
          <a:prstGeom prst="rect">
            <a:avLst/>
          </a:prstGeom>
        </p:spPr>
        <p:txBody>
          <a:bodyPr vert="horz" lIns="91440" tIns="45720" rIns="91440" bIns="45720" rtlCol="0" anchor="t">
            <a:normAutofit fontScale="85000" lnSpcReduction="2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buFont typeface="Wingdings" panose="05000000000000000000" pitchFamily="2" charset="2"/>
              <a:buChar char="§"/>
            </a:pPr>
            <a:r>
              <a:rPr lang="tr-TR" dirty="0" smtClean="0"/>
              <a:t>Üst Kısımdaki Modüllerden </a:t>
            </a:r>
            <a:r>
              <a:rPr lang="tr-TR" b="1" dirty="0" smtClean="0">
                <a:solidFill>
                  <a:srgbClr val="FF0000"/>
                </a:solidFill>
              </a:rPr>
              <a:t>«Okullar Modülü» </a:t>
            </a:r>
            <a:r>
              <a:rPr lang="tr-TR" dirty="0" smtClean="0"/>
              <a:t>Tıklanır.</a:t>
            </a:r>
          </a:p>
          <a:p>
            <a:pPr>
              <a:buFont typeface="Wingdings" panose="05000000000000000000" pitchFamily="2" charset="2"/>
              <a:buChar char="§"/>
            </a:pPr>
            <a:r>
              <a:rPr lang="tr-TR" dirty="0" smtClean="0"/>
              <a:t>Sol menülerden «</a:t>
            </a:r>
            <a:r>
              <a:rPr lang="tr-TR" b="1" dirty="0" smtClean="0">
                <a:solidFill>
                  <a:srgbClr val="FF0000"/>
                </a:solidFill>
              </a:rPr>
              <a:t>ayarlar</a:t>
            </a:r>
            <a:r>
              <a:rPr lang="tr-TR" dirty="0" smtClean="0"/>
              <a:t>» menüsü tıklanır.</a:t>
            </a:r>
          </a:p>
          <a:p>
            <a:pPr>
              <a:buFont typeface="Wingdings" panose="05000000000000000000" pitchFamily="2" charset="2"/>
              <a:buChar char="§"/>
            </a:pPr>
            <a:r>
              <a:rPr lang="tr-TR" dirty="0" smtClean="0"/>
              <a:t>Bu alanda «</a:t>
            </a:r>
            <a:r>
              <a:rPr lang="tr-TR" b="1" dirty="0" smtClean="0">
                <a:solidFill>
                  <a:srgbClr val="FF0000"/>
                </a:solidFill>
              </a:rPr>
              <a:t>okul bilgileri</a:t>
            </a:r>
            <a:r>
              <a:rPr lang="tr-TR" dirty="0" smtClean="0"/>
              <a:t>» ve «</a:t>
            </a:r>
            <a:r>
              <a:rPr lang="tr-TR" b="1" dirty="0" smtClean="0">
                <a:solidFill>
                  <a:srgbClr val="FF0000"/>
                </a:solidFill>
              </a:rPr>
              <a:t>banka hesap bilgileri</a:t>
            </a:r>
            <a:r>
              <a:rPr lang="tr-TR" b="1" dirty="0" smtClean="0"/>
              <a:t>»</a:t>
            </a:r>
            <a:r>
              <a:rPr lang="tr-TR" b="1" dirty="0" smtClean="0">
                <a:solidFill>
                  <a:srgbClr val="FF0000"/>
                </a:solidFill>
              </a:rPr>
              <a:t> </a:t>
            </a:r>
            <a:r>
              <a:rPr lang="tr-TR" dirty="0" smtClean="0"/>
              <a:t>alanı eksiksiz doldurulmalıdır.</a:t>
            </a:r>
          </a:p>
          <a:p>
            <a:pPr>
              <a:buFont typeface="Wingdings" panose="05000000000000000000" pitchFamily="2" charset="2"/>
              <a:buChar char="§"/>
            </a:pPr>
            <a:r>
              <a:rPr lang="tr-TR" dirty="0" smtClean="0"/>
              <a:t>«</a:t>
            </a:r>
            <a:r>
              <a:rPr lang="tr-TR" b="1" dirty="0" smtClean="0">
                <a:solidFill>
                  <a:srgbClr val="FF0000"/>
                </a:solidFill>
              </a:rPr>
              <a:t>Kullanıcı tanımlama</a:t>
            </a:r>
            <a:r>
              <a:rPr lang="tr-TR" dirty="0" smtClean="0"/>
              <a:t>» alanından sistemi kullanacak olan kişi yada kişilerin bilgileri tanımlanır. «</a:t>
            </a:r>
            <a:r>
              <a:rPr lang="tr-TR" b="1" dirty="0" smtClean="0">
                <a:solidFill>
                  <a:srgbClr val="FF0000"/>
                </a:solidFill>
              </a:rPr>
              <a:t>okullar modülü</a:t>
            </a:r>
            <a:r>
              <a:rPr lang="tr-TR" dirty="0" smtClean="0"/>
              <a:t>» </a:t>
            </a:r>
            <a:r>
              <a:rPr lang="tr-TR" dirty="0" err="1" smtClean="0"/>
              <a:t>alanınıdı</a:t>
            </a:r>
            <a:r>
              <a:rPr lang="tr-TR" dirty="0" smtClean="0"/>
              <a:t> diğer kullanıcılara tanımlamayınız</a:t>
            </a:r>
            <a:endParaRPr lang="tr-TR" dirty="0"/>
          </a:p>
        </p:txBody>
      </p:sp>
      <p:pic>
        <p:nvPicPr>
          <p:cNvPr id="25" name="Resim 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6526" y="3077414"/>
            <a:ext cx="2611315" cy="1819275"/>
          </a:xfrm>
          <a:prstGeom prst="rect">
            <a:avLst/>
          </a:prstGeom>
        </p:spPr>
      </p:pic>
      <p:sp>
        <p:nvSpPr>
          <p:cNvPr id="26" name="7 Dikdörtgen"/>
          <p:cNvSpPr/>
          <p:nvPr/>
        </p:nvSpPr>
        <p:spPr>
          <a:xfrm>
            <a:off x="4951741" y="4477504"/>
            <a:ext cx="1329103" cy="14287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27" name="8 Düz Ok Bağlayıcısı"/>
          <p:cNvCxnSpPr/>
          <p:nvPr/>
        </p:nvCxnSpPr>
        <p:spPr>
          <a:xfrm>
            <a:off x="4220308" y="3717033"/>
            <a:ext cx="1329310" cy="762059"/>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51741" y="4896689"/>
            <a:ext cx="2162908"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593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697456" y="5564982"/>
            <a:ext cx="3522852" cy="662144"/>
          </a:xfrm>
          <a:prstGeom prst="rect">
            <a:avLst/>
          </a:prstGeom>
        </p:spPr>
        <p:txBody>
          <a:bodyPr vert="horz" lIns="107287" tIns="53643" rIns="107287" bIns="53643" rtlCol="0" anchor="b">
            <a:normAutofit fontScale="92500" lnSpcReduction="10000"/>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marL="228600" indent="-228600">
              <a:buFont typeface="Arial" pitchFamily="34" charset="0"/>
              <a:buAutoNum type="arabicPeriod"/>
            </a:pPr>
            <a:r>
              <a:rPr lang="tr-TR" sz="1200" dirty="0" smtClean="0">
                <a:solidFill>
                  <a:schemeClr val="tx1"/>
                </a:solidFill>
              </a:rPr>
              <a:t>MODÜLLER</a:t>
            </a:r>
          </a:p>
          <a:p>
            <a:pPr marL="228600" indent="-228600">
              <a:buFont typeface="Arial" pitchFamily="34" charset="0"/>
              <a:buAutoNum type="arabicPeriod"/>
            </a:pPr>
            <a:r>
              <a:rPr lang="tr-TR" sz="1200" dirty="0" smtClean="0">
                <a:solidFill>
                  <a:schemeClr val="tx1"/>
                </a:solidFill>
              </a:rPr>
              <a:t>KULLANICI VE KURUM ADI</a:t>
            </a:r>
          </a:p>
          <a:p>
            <a:pPr marL="228600" indent="-228600">
              <a:buFont typeface="Arial" pitchFamily="34" charset="0"/>
              <a:buAutoNum type="arabicPeriod"/>
            </a:pPr>
            <a:r>
              <a:rPr lang="tr-TR" sz="1200" dirty="0" smtClean="0">
                <a:solidFill>
                  <a:schemeClr val="tx1"/>
                </a:solidFill>
              </a:rPr>
              <a:t>MEVCUT MODÜL ADI VE AKTİF KULLANICI SAYISI</a:t>
            </a:r>
            <a:endParaRPr lang="tr-TR" sz="1200" dirty="0">
              <a:solidFill>
                <a:schemeClr val="tx1"/>
              </a:solidFill>
            </a:endParaRPr>
          </a:p>
        </p:txBody>
      </p:sp>
      <p:pic>
        <p:nvPicPr>
          <p:cNvPr id="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186" y="1245395"/>
            <a:ext cx="6447692"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 Dikdörtgen"/>
          <p:cNvSpPr/>
          <p:nvPr/>
        </p:nvSpPr>
        <p:spPr>
          <a:xfrm>
            <a:off x="830186" y="1235870"/>
            <a:ext cx="2259623" cy="15398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6 Dikdörtgen"/>
          <p:cNvSpPr/>
          <p:nvPr/>
        </p:nvSpPr>
        <p:spPr>
          <a:xfrm>
            <a:off x="830186" y="1389856"/>
            <a:ext cx="1528396" cy="28733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7 Dikdörtgen"/>
          <p:cNvSpPr/>
          <p:nvPr/>
        </p:nvSpPr>
        <p:spPr>
          <a:xfrm>
            <a:off x="5997132" y="1389857"/>
            <a:ext cx="1261696" cy="35877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8 Dikdörtgen"/>
          <p:cNvSpPr/>
          <p:nvPr/>
        </p:nvSpPr>
        <p:spPr>
          <a:xfrm>
            <a:off x="2027404" y="1758157"/>
            <a:ext cx="5224097"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9 Dikdörtgen"/>
          <p:cNvSpPr/>
          <p:nvPr/>
        </p:nvSpPr>
        <p:spPr>
          <a:xfrm>
            <a:off x="3063432" y="2108995"/>
            <a:ext cx="3058257" cy="345598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10 Dikdörtgen"/>
          <p:cNvSpPr/>
          <p:nvPr/>
        </p:nvSpPr>
        <p:spPr>
          <a:xfrm>
            <a:off x="830186" y="1748632"/>
            <a:ext cx="1197219" cy="18002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11 Metin kutusu"/>
          <p:cNvSpPr txBox="1">
            <a:spLocks noChangeArrowheads="1"/>
          </p:cNvSpPr>
          <p:nvPr/>
        </p:nvSpPr>
        <p:spPr bwMode="auto">
          <a:xfrm>
            <a:off x="3223159" y="1124745"/>
            <a:ext cx="1992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1</a:t>
            </a:r>
          </a:p>
        </p:txBody>
      </p:sp>
      <p:sp>
        <p:nvSpPr>
          <p:cNvPr id="16" name="12 Metin kutusu"/>
          <p:cNvSpPr txBox="1">
            <a:spLocks noChangeArrowheads="1"/>
          </p:cNvSpPr>
          <p:nvPr/>
        </p:nvSpPr>
        <p:spPr bwMode="auto">
          <a:xfrm>
            <a:off x="2358582" y="1380331"/>
            <a:ext cx="20075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2</a:t>
            </a:r>
          </a:p>
        </p:txBody>
      </p:sp>
      <p:sp>
        <p:nvSpPr>
          <p:cNvPr id="17" name="13 Metin kutusu"/>
          <p:cNvSpPr txBox="1">
            <a:spLocks noChangeArrowheads="1"/>
          </p:cNvSpPr>
          <p:nvPr/>
        </p:nvSpPr>
        <p:spPr bwMode="auto">
          <a:xfrm>
            <a:off x="5749482" y="1389856"/>
            <a:ext cx="19929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3</a:t>
            </a:r>
          </a:p>
        </p:txBody>
      </p:sp>
      <p:sp>
        <p:nvSpPr>
          <p:cNvPr id="18" name="14 Metin kutusu"/>
          <p:cNvSpPr txBox="1">
            <a:spLocks noChangeArrowheads="1"/>
          </p:cNvSpPr>
          <p:nvPr/>
        </p:nvSpPr>
        <p:spPr bwMode="auto">
          <a:xfrm>
            <a:off x="4619671" y="4198144"/>
            <a:ext cx="19929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4</a:t>
            </a:r>
          </a:p>
        </p:txBody>
      </p:sp>
      <p:sp>
        <p:nvSpPr>
          <p:cNvPr id="19" name="15 Metin kutusu"/>
          <p:cNvSpPr txBox="1">
            <a:spLocks noChangeArrowheads="1"/>
          </p:cNvSpPr>
          <p:nvPr/>
        </p:nvSpPr>
        <p:spPr bwMode="auto">
          <a:xfrm>
            <a:off x="4552263" y="1748631"/>
            <a:ext cx="19929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5</a:t>
            </a:r>
          </a:p>
        </p:txBody>
      </p:sp>
      <p:sp>
        <p:nvSpPr>
          <p:cNvPr id="20" name="16 Metin kutusu"/>
          <p:cNvSpPr txBox="1">
            <a:spLocks noChangeArrowheads="1"/>
          </p:cNvSpPr>
          <p:nvPr/>
        </p:nvSpPr>
        <p:spPr bwMode="auto">
          <a:xfrm>
            <a:off x="1296178" y="3548856"/>
            <a:ext cx="19929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6</a:t>
            </a:r>
          </a:p>
        </p:txBody>
      </p:sp>
      <p:sp>
        <p:nvSpPr>
          <p:cNvPr id="21" name="İçerik Yer Tutucusu 2"/>
          <p:cNvSpPr txBox="1">
            <a:spLocks/>
          </p:cNvSpPr>
          <p:nvPr/>
        </p:nvSpPr>
        <p:spPr>
          <a:xfrm>
            <a:off x="4235706" y="5564981"/>
            <a:ext cx="3522852" cy="662144"/>
          </a:xfrm>
          <a:prstGeom prst="rect">
            <a:avLst/>
          </a:prstGeom>
        </p:spPr>
        <p:txBody>
          <a:bodyPr vert="horz" lIns="91440" tIns="45720" rIns="91440" bIns="45720" rtlCol="0" anchor="t">
            <a:normAutofit lnSpcReduction="1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228600" indent="-228600">
              <a:buFont typeface="+mj-lt"/>
              <a:buAutoNum type="arabicPeriod" startAt="4"/>
            </a:pPr>
            <a:r>
              <a:rPr lang="tr-TR" sz="1200" dirty="0" smtClean="0"/>
              <a:t>KURUMUN GELİR-GİDER BİLGİLERİ</a:t>
            </a:r>
          </a:p>
          <a:p>
            <a:pPr marL="228600" indent="-228600">
              <a:buFont typeface="+mj-lt"/>
              <a:buAutoNum type="arabicPeriod" startAt="4"/>
            </a:pPr>
            <a:r>
              <a:rPr lang="tr-TR" sz="1200" dirty="0" smtClean="0"/>
              <a:t>DÜZENLEME ALANI</a:t>
            </a:r>
          </a:p>
          <a:p>
            <a:pPr marL="228600" indent="-228600">
              <a:buFont typeface="+mj-lt"/>
              <a:buAutoNum type="arabicPeriod" startAt="4"/>
            </a:pPr>
            <a:r>
              <a:rPr lang="tr-TR" sz="1200" dirty="0" smtClean="0"/>
              <a:t>KULLANILACAK MENÜLER</a:t>
            </a:r>
            <a:endParaRPr lang="tr-TR" sz="1200" dirty="0"/>
          </a:p>
        </p:txBody>
      </p:sp>
      <p:sp>
        <p:nvSpPr>
          <p:cNvPr id="22" name="Unvan 1"/>
          <p:cNvSpPr txBox="1">
            <a:spLocks/>
          </p:cNvSpPr>
          <p:nvPr/>
        </p:nvSpPr>
        <p:spPr>
          <a:xfrm>
            <a:off x="1514430" y="188640"/>
            <a:ext cx="5982203" cy="792088"/>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tr-TR" sz="3600" smtClean="0"/>
              <a:t>TEFBİS OKULLAR MODÜLÜ</a:t>
            </a:r>
            <a:endParaRPr lang="tr-TR" sz="3600" dirty="0"/>
          </a:p>
        </p:txBody>
      </p:sp>
    </p:spTree>
    <p:extLst>
      <p:ext uri="{BB962C8B-B14F-4D97-AF65-F5344CB8AC3E}">
        <p14:creationId xmlns:p14="http://schemas.microsoft.com/office/powerpoint/2010/main" val="3733304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pic>
        <p:nvPicPr>
          <p:cNvPr id="25" name="Resim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5687" y="1268760"/>
            <a:ext cx="2611315" cy="1819275"/>
          </a:xfrm>
          <a:prstGeom prst="rect">
            <a:avLst/>
          </a:prstGeom>
        </p:spPr>
      </p:pic>
      <p:sp>
        <p:nvSpPr>
          <p:cNvPr id="26" name="7 Dikdörtgen"/>
          <p:cNvSpPr/>
          <p:nvPr/>
        </p:nvSpPr>
        <p:spPr>
          <a:xfrm>
            <a:off x="6282241" y="2668850"/>
            <a:ext cx="1329103" cy="14287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2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2241" y="3088035"/>
            <a:ext cx="2162908"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İçerik Yer Tutucusu 2"/>
          <p:cNvSpPr txBox="1">
            <a:spLocks/>
          </p:cNvSpPr>
          <p:nvPr/>
        </p:nvSpPr>
        <p:spPr>
          <a:xfrm>
            <a:off x="52114" y="476672"/>
            <a:ext cx="6230128" cy="4896544"/>
          </a:xfrm>
          <a:prstGeom prst="rect">
            <a:avLst/>
          </a:prstGeom>
        </p:spPr>
        <p:txBody>
          <a:bodyPr vert="horz" lIns="107287" tIns="53643" rIns="107287" bIns="53643" rtlCol="0" anchor="ctr">
            <a:normAutofit/>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marL="457200" indent="-457200">
              <a:buFont typeface="+mj-lt"/>
              <a:buAutoNum type="arabicPeriod"/>
            </a:pPr>
            <a:r>
              <a:rPr lang="tr-TR" dirty="0" smtClean="0">
                <a:solidFill>
                  <a:schemeClr val="tx1"/>
                </a:solidFill>
              </a:rPr>
              <a:t>Okul yetkilisi tarafından yetkilendirilen müdür </a:t>
            </a:r>
            <a:r>
              <a:rPr lang="tr-TR" dirty="0" err="1" smtClean="0">
                <a:solidFill>
                  <a:schemeClr val="tx1"/>
                </a:solidFill>
              </a:rPr>
              <a:t>yrd.</a:t>
            </a:r>
            <a:r>
              <a:rPr lang="tr-TR" dirty="0" smtClean="0">
                <a:solidFill>
                  <a:schemeClr val="tx1"/>
                </a:solidFill>
              </a:rPr>
              <a:t> Veya okul aile birliği başkanı giriş yapabilir.</a:t>
            </a:r>
          </a:p>
          <a:p>
            <a:pPr marL="457200" indent="-457200">
              <a:buFont typeface="+mj-lt"/>
              <a:buAutoNum type="arabicPeriod"/>
            </a:pPr>
            <a:r>
              <a:rPr lang="tr-TR" dirty="0" smtClean="0">
                <a:solidFill>
                  <a:schemeClr val="tx1"/>
                </a:solidFill>
              </a:rPr>
              <a:t>Sisteme giriş yapılırken mutlaka yetkilendirilen kişilerin kendi </a:t>
            </a:r>
            <a:r>
              <a:rPr lang="tr-TR" dirty="0" err="1" smtClean="0">
                <a:solidFill>
                  <a:schemeClr val="tx1"/>
                </a:solidFill>
              </a:rPr>
              <a:t>tc</a:t>
            </a:r>
            <a:r>
              <a:rPr lang="tr-TR" dirty="0" smtClean="0">
                <a:solidFill>
                  <a:schemeClr val="tx1"/>
                </a:solidFill>
              </a:rPr>
              <a:t> kimlik numaraları ile sisteme giriş yapmaları sağlanmalı. (90000 ile başlayan kurumsal kod ile gelir-gider </a:t>
            </a:r>
            <a:r>
              <a:rPr lang="tr-TR" b="1" dirty="0" smtClean="0">
                <a:solidFill>
                  <a:srgbClr val="FF0000"/>
                </a:solidFill>
              </a:rPr>
              <a:t>girilmemesi</a:t>
            </a:r>
            <a:r>
              <a:rPr lang="tr-TR" dirty="0" smtClean="0">
                <a:solidFill>
                  <a:schemeClr val="tx1"/>
                </a:solidFill>
              </a:rPr>
              <a:t> sistemin takibi açısından daha faydalıdır.)</a:t>
            </a:r>
          </a:p>
          <a:p>
            <a:pPr marL="457200" indent="-457200">
              <a:buFont typeface="+mj-lt"/>
              <a:buAutoNum type="arabicPeriod"/>
            </a:pPr>
            <a:r>
              <a:rPr lang="tr-TR" dirty="0" smtClean="0">
                <a:solidFill>
                  <a:schemeClr val="tx1"/>
                </a:solidFill>
              </a:rPr>
              <a:t>Kişilere yetki verilirken hangi alandan sorumlu ise o alanı yetkilendirin (okul aile birliği veya okul öncesi veya hepsi)</a:t>
            </a:r>
            <a:endParaRPr lang="tr-TR" dirty="0">
              <a:solidFill>
                <a:schemeClr val="tx1"/>
              </a:solidFill>
            </a:endParaRPr>
          </a:p>
        </p:txBody>
      </p:sp>
    </p:spTree>
    <p:extLst>
      <p:ext uri="{BB962C8B-B14F-4D97-AF65-F5344CB8AC3E}">
        <p14:creationId xmlns:p14="http://schemas.microsoft.com/office/powerpoint/2010/main" val="906883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sp>
        <p:nvSpPr>
          <p:cNvPr id="15" name="3 Slayt Numarası Yer Tutucusu"/>
          <p:cNvSpPr>
            <a:spLocks noGrp="1"/>
          </p:cNvSpPr>
          <p:nvPr>
            <p:ph type="sldNum" sz="quarter" idx="12"/>
          </p:nvPr>
        </p:nvSpPr>
        <p:spPr>
          <a:xfrm>
            <a:off x="6049108" y="6356351"/>
            <a:ext cx="1969477"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F2E2B2-26BE-44EA-B2CF-605370572C52}" type="slidenum">
              <a:rPr lang="tr-TR" altLang="tr-TR">
                <a:solidFill>
                  <a:srgbClr val="898989"/>
                </a:solidFill>
                <a:latin typeface="Calibri" panose="020F0502020204030204" pitchFamily="34" charset="0"/>
              </a:rPr>
              <a:pPr eaLnBrk="1" hangingPunct="1"/>
              <a:t>53</a:t>
            </a:fld>
            <a:r>
              <a:rPr lang="tr-TR" altLang="tr-TR">
                <a:solidFill>
                  <a:srgbClr val="898989"/>
                </a:solidFill>
                <a:latin typeface="Calibri" panose="020F0502020204030204" pitchFamily="34" charset="0"/>
              </a:rPr>
              <a:t>/15</a:t>
            </a:r>
          </a:p>
        </p:txBody>
      </p:sp>
      <p:sp>
        <p:nvSpPr>
          <p:cNvPr id="16" name="4 Metin kutusu"/>
          <p:cNvSpPr txBox="1"/>
          <p:nvPr/>
        </p:nvSpPr>
        <p:spPr>
          <a:xfrm>
            <a:off x="650104" y="1427982"/>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a:defRPr/>
            </a:pPr>
            <a:r>
              <a:rPr lang="tr-TR" sz="2800" b="1" dirty="0">
                <a:solidFill>
                  <a:schemeClr val="bg1"/>
                </a:solidFill>
                <a:cs typeface="Times New Roman" pitchFamily="18" charset="0"/>
              </a:rPr>
              <a:t>Okul Bilgileri</a:t>
            </a:r>
          </a:p>
        </p:txBody>
      </p:sp>
      <p:pic>
        <p:nvPicPr>
          <p:cNvPr id="1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2" y="2276476"/>
            <a:ext cx="7710854"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8 Dikdörtgen"/>
          <p:cNvSpPr/>
          <p:nvPr/>
        </p:nvSpPr>
        <p:spPr>
          <a:xfrm>
            <a:off x="1827335" y="3500438"/>
            <a:ext cx="1329103"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9" name="9 Düz Ok Bağlayıcısı"/>
          <p:cNvCxnSpPr/>
          <p:nvPr/>
        </p:nvCxnSpPr>
        <p:spPr>
          <a:xfrm flipH="1">
            <a:off x="3156439" y="3500438"/>
            <a:ext cx="997927" cy="144462"/>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12 Dikdörtgen"/>
          <p:cNvSpPr>
            <a:spLocks noChangeArrowheads="1"/>
          </p:cNvSpPr>
          <p:nvPr/>
        </p:nvSpPr>
        <p:spPr bwMode="auto">
          <a:xfrm>
            <a:off x="1827336" y="4875214"/>
            <a:ext cx="62806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Bu alan sisteme daha sonra veri girişini yapacağınız </a:t>
            </a:r>
            <a:r>
              <a:rPr lang="tr-TR" altLang="tr-TR" sz="1100" b="1"/>
              <a:t>gelir ve gider kayıtlarında</a:t>
            </a:r>
            <a:r>
              <a:rPr lang="tr-TR" altLang="tr-TR" sz="1100"/>
              <a:t> sistem tarafından otomatik olarak düzenlenecek olan  faturalara imza atacak olan yetkililerinin ünvan ve isim bilgilerini gireceğiz alandır. </a:t>
            </a:r>
          </a:p>
          <a:p>
            <a:pPr algn="just" eaLnBrk="1" hangingPunct="1">
              <a:lnSpc>
                <a:spcPct val="150000"/>
              </a:lnSpc>
            </a:pPr>
            <a:r>
              <a:rPr lang="tr-TR" altLang="tr-TR" sz="1100"/>
              <a:t>Bu ekranda </a:t>
            </a:r>
            <a:r>
              <a:rPr lang="tr-TR" altLang="tr-TR" sz="1100" b="1"/>
              <a:t>“ Detay Kayıt Ekle”              linkine basarsanız alt kısımdaki bilgi giriş </a:t>
            </a:r>
            <a:r>
              <a:rPr lang="tr-TR" altLang="tr-TR" sz="1100"/>
              <a:t>kısımları aktif hale gelecektir.</a:t>
            </a:r>
          </a:p>
          <a:p>
            <a:pPr eaLnBrk="1" hangingPunct="1">
              <a:lnSpc>
                <a:spcPct val="150000"/>
              </a:lnSpc>
            </a:pPr>
            <a:endParaRPr lang="tr-TR" altLang="tr-TR" sz="1100"/>
          </a:p>
        </p:txBody>
      </p:sp>
      <p:pic>
        <p:nvPicPr>
          <p:cNvPr id="21"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074" y="5732464"/>
            <a:ext cx="18463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952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sp>
        <p:nvSpPr>
          <p:cNvPr id="4" name="3 Slayt Numarası Yer Tutucusu"/>
          <p:cNvSpPr>
            <a:spLocks noGrp="1"/>
          </p:cNvSpPr>
          <p:nvPr>
            <p:ph type="sldNum" sz="quarter" idx="12"/>
          </p:nvPr>
        </p:nvSpPr>
        <p:spPr>
          <a:xfrm>
            <a:off x="6049108" y="6034237"/>
            <a:ext cx="1969477"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FC875C-8178-4924-AEDB-D94150FD5D5E}" type="slidenum">
              <a:rPr lang="tr-TR" altLang="tr-TR">
                <a:solidFill>
                  <a:srgbClr val="898989"/>
                </a:solidFill>
                <a:latin typeface="Calibri" panose="020F0502020204030204" pitchFamily="34" charset="0"/>
              </a:rPr>
              <a:pPr eaLnBrk="1" hangingPunct="1"/>
              <a:t>54</a:t>
            </a:fld>
            <a:r>
              <a:rPr lang="tr-TR" altLang="tr-TR">
                <a:solidFill>
                  <a:srgbClr val="898989"/>
                </a:solidFill>
                <a:latin typeface="Calibri" panose="020F0502020204030204" pitchFamily="34" charset="0"/>
              </a:rPr>
              <a:t>/15</a:t>
            </a:r>
          </a:p>
        </p:txBody>
      </p:sp>
      <p:sp>
        <p:nvSpPr>
          <p:cNvPr id="5" name="8 Metin kutusu"/>
          <p:cNvSpPr txBox="1"/>
          <p:nvPr/>
        </p:nvSpPr>
        <p:spPr>
          <a:xfrm>
            <a:off x="364882" y="1340769"/>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Bilgileri</a:t>
            </a: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1" y="1882924"/>
            <a:ext cx="7378211"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Metin kutusu"/>
          <p:cNvSpPr txBox="1">
            <a:spLocks noChangeArrowheads="1"/>
          </p:cNvSpPr>
          <p:nvPr/>
        </p:nvSpPr>
        <p:spPr bwMode="auto">
          <a:xfrm>
            <a:off x="5350120" y="2746524"/>
            <a:ext cx="2791557" cy="3778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b="1"/>
              <a:t>1.Ünvan:</a:t>
            </a:r>
            <a:r>
              <a:rPr lang="tr-TR" altLang="tr-TR" sz="1100"/>
              <a:t> Listeden ünvan bilgisini seçebileceğiniz kısımdır.</a:t>
            </a:r>
          </a:p>
          <a:p>
            <a:pPr algn="just" eaLnBrk="1" hangingPunct="1">
              <a:lnSpc>
                <a:spcPct val="150000"/>
              </a:lnSpc>
              <a:spcBef>
                <a:spcPts val="600"/>
              </a:spcBef>
            </a:pPr>
            <a:r>
              <a:rPr lang="tr-TR" altLang="tr-TR" sz="1100" b="1"/>
              <a:t>2. İsim: </a:t>
            </a:r>
            <a:r>
              <a:rPr lang="tr-TR" altLang="tr-TR" sz="1100"/>
              <a:t>Seçmiş olduğunuz ünvana ait ad-soyad bilgisini bu alana yazabilirsiniz.</a:t>
            </a:r>
          </a:p>
          <a:p>
            <a:pPr algn="just" eaLnBrk="1" hangingPunct="1">
              <a:lnSpc>
                <a:spcPct val="150000"/>
              </a:lnSpc>
              <a:spcBef>
                <a:spcPts val="600"/>
              </a:spcBef>
            </a:pPr>
            <a:r>
              <a:rPr lang="tr-TR" altLang="tr-TR" sz="1100"/>
              <a:t>Bilgilerini girdiğiniz detay satırında; </a:t>
            </a:r>
          </a:p>
          <a:p>
            <a:pPr algn="just" eaLnBrk="1" hangingPunct="1">
              <a:lnSpc>
                <a:spcPct val="150000"/>
              </a:lnSpc>
              <a:spcBef>
                <a:spcPts val="600"/>
              </a:spcBef>
            </a:pPr>
            <a:r>
              <a:rPr lang="tr-TR" altLang="tr-TR" sz="1100" b="1"/>
              <a:t>(Kaydet) </a:t>
            </a:r>
            <a:r>
              <a:rPr lang="tr-TR" altLang="tr-TR" sz="1100"/>
              <a:t>butonu ile detay bilgileriniz kaydedilecek, </a:t>
            </a:r>
          </a:p>
          <a:p>
            <a:pPr algn="just" eaLnBrk="1" hangingPunct="1">
              <a:lnSpc>
                <a:spcPct val="150000"/>
              </a:lnSpc>
              <a:spcBef>
                <a:spcPts val="600"/>
              </a:spcBef>
            </a:pPr>
            <a:r>
              <a:rPr lang="tr-TR" altLang="tr-TR" sz="1100" b="1"/>
              <a:t>(İptal) </a:t>
            </a:r>
            <a:r>
              <a:rPr lang="tr-TR" altLang="tr-TR" sz="1100"/>
              <a:t>butonu ile detay kayıt ekleme işleminiz iptal edilecektir.</a:t>
            </a:r>
          </a:p>
          <a:p>
            <a:pPr algn="just" eaLnBrk="1" hangingPunct="1">
              <a:lnSpc>
                <a:spcPct val="150000"/>
              </a:lnSpc>
              <a:spcBef>
                <a:spcPts val="600"/>
              </a:spcBef>
            </a:pPr>
            <a:r>
              <a:rPr lang="tr-TR" altLang="tr-TR" sz="1100"/>
              <a:t>Eklemiş olduğunuz detay kayıtlarını ilgili satırda bulunan  </a:t>
            </a:r>
            <a:r>
              <a:rPr lang="tr-TR" altLang="tr-TR" sz="1100" b="1"/>
              <a:t>(Silme) </a:t>
            </a:r>
            <a:r>
              <a:rPr lang="tr-TR" altLang="tr-TR" sz="1100"/>
              <a:t>ve </a:t>
            </a:r>
            <a:r>
              <a:rPr lang="tr-TR" altLang="tr-TR" sz="1100" b="1"/>
              <a:t>(Değiştir) </a:t>
            </a:r>
            <a:r>
              <a:rPr lang="tr-TR" altLang="tr-TR" sz="1100"/>
              <a:t>butonlarını kullanarak silebilir ya da düzenleyebilirsiniz.</a:t>
            </a:r>
          </a:p>
        </p:txBody>
      </p:sp>
      <p:sp>
        <p:nvSpPr>
          <p:cNvPr id="9" name="7 Dikdörtgen"/>
          <p:cNvSpPr/>
          <p:nvPr/>
        </p:nvSpPr>
        <p:spPr>
          <a:xfrm>
            <a:off x="1827335" y="3249761"/>
            <a:ext cx="531934" cy="21748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9 Dikdörtgen"/>
          <p:cNvSpPr/>
          <p:nvPr/>
        </p:nvSpPr>
        <p:spPr>
          <a:xfrm>
            <a:off x="3090496" y="3251349"/>
            <a:ext cx="398585"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1" name="10 Düz Ok Bağlayıcısı"/>
          <p:cNvCxnSpPr/>
          <p:nvPr/>
        </p:nvCxnSpPr>
        <p:spPr>
          <a:xfrm flipH="1">
            <a:off x="2359270" y="2890987"/>
            <a:ext cx="930520" cy="360363"/>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11 Düz Ok Bağlayıcısı"/>
          <p:cNvCxnSpPr/>
          <p:nvPr/>
        </p:nvCxnSpPr>
        <p:spPr>
          <a:xfrm flipH="1">
            <a:off x="3489082" y="2819550"/>
            <a:ext cx="665285" cy="50323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9 Dikdörtgen"/>
          <p:cNvSpPr/>
          <p:nvPr/>
        </p:nvSpPr>
        <p:spPr>
          <a:xfrm>
            <a:off x="4485543" y="3403749"/>
            <a:ext cx="531934" cy="99853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4" name="11 Düz Ok Bağlayıcısı"/>
          <p:cNvCxnSpPr/>
          <p:nvPr/>
        </p:nvCxnSpPr>
        <p:spPr>
          <a:xfrm flipH="1">
            <a:off x="4752243" y="2890986"/>
            <a:ext cx="398585" cy="495300"/>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14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4882" y="2133601"/>
            <a:ext cx="7710854"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9 Metin kutusu"/>
          <p:cNvSpPr txBox="1"/>
          <p:nvPr/>
        </p:nvSpPr>
        <p:spPr>
          <a:xfrm>
            <a:off x="364882" y="1455162"/>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Banka Hesap Bilgileri</a:t>
            </a:r>
          </a:p>
        </p:txBody>
      </p:sp>
      <p:sp>
        <p:nvSpPr>
          <p:cNvPr id="7" name="7 Metin kutusu"/>
          <p:cNvSpPr txBox="1">
            <a:spLocks noChangeArrowheads="1"/>
          </p:cNvSpPr>
          <p:nvPr/>
        </p:nvSpPr>
        <p:spPr bwMode="auto">
          <a:xfrm>
            <a:off x="1827335" y="4738689"/>
            <a:ext cx="61150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Kullanmakta olduğunuz modülün ana ekran görüntüsünden “</a:t>
            </a:r>
            <a:r>
              <a:rPr lang="tr-TR" altLang="tr-TR" sz="1100" b="1"/>
              <a:t>Ayarlar” </a:t>
            </a:r>
            <a:r>
              <a:rPr lang="tr-TR" altLang="tr-TR" sz="1100"/>
              <a:t>işlemi seçilir ve “</a:t>
            </a:r>
            <a:r>
              <a:rPr lang="tr-TR" altLang="tr-TR" sz="1100" b="1"/>
              <a:t>Banka Hesap Bilgileri” </a:t>
            </a:r>
            <a:r>
              <a:rPr lang="tr-TR" altLang="tr-TR" sz="1100"/>
              <a:t>kategorisi işaretlenir.</a:t>
            </a:r>
          </a:p>
          <a:p>
            <a:pPr algn="just" eaLnBrk="1" hangingPunct="1">
              <a:lnSpc>
                <a:spcPct val="150000"/>
              </a:lnSpc>
              <a:spcBef>
                <a:spcPts val="600"/>
              </a:spcBef>
            </a:pPr>
            <a:r>
              <a:rPr lang="tr-TR" altLang="tr-TR" sz="1100"/>
              <a:t>Bu alanda bulunan “</a:t>
            </a:r>
            <a:r>
              <a:rPr lang="tr-TR" altLang="tr-TR" sz="1100" b="1"/>
              <a:t>Yeni Ekle” </a:t>
            </a:r>
            <a:r>
              <a:rPr lang="tr-TR" altLang="tr-TR" sz="1100"/>
              <a:t>butonuna bastığınızda karşınıza </a:t>
            </a:r>
            <a:r>
              <a:rPr lang="tr-TR" altLang="tr-TR" sz="1100" b="1"/>
              <a:t>“Banka Hesap Bilgileri Kaydı” </a:t>
            </a:r>
            <a:r>
              <a:rPr lang="tr-TR" altLang="tr-TR" sz="1100"/>
              <a:t>gelecektir.</a:t>
            </a:r>
            <a:endParaRPr lang="tr-TR" altLang="tr-TR" sz="1100" b="1"/>
          </a:p>
          <a:p>
            <a:pPr eaLnBrk="1" hangingPunct="1"/>
            <a:endParaRPr lang="tr-TR" altLang="tr-TR" sz="1100"/>
          </a:p>
        </p:txBody>
      </p:sp>
      <p:sp>
        <p:nvSpPr>
          <p:cNvPr id="8" name="8 Dikdörtgen"/>
          <p:cNvSpPr/>
          <p:nvPr/>
        </p:nvSpPr>
        <p:spPr>
          <a:xfrm>
            <a:off x="3223846" y="3213100"/>
            <a:ext cx="996462"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9" name="10 Düz Ok Bağlayıcısı"/>
          <p:cNvCxnSpPr/>
          <p:nvPr/>
        </p:nvCxnSpPr>
        <p:spPr>
          <a:xfrm flipH="1" flipV="1">
            <a:off x="4220308" y="3429000"/>
            <a:ext cx="398585" cy="719138"/>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426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2" y="1889473"/>
            <a:ext cx="7710854"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etin kutusu"/>
          <p:cNvSpPr txBox="1"/>
          <p:nvPr/>
        </p:nvSpPr>
        <p:spPr>
          <a:xfrm>
            <a:off x="364882" y="1268760"/>
            <a:ext cx="7710854" cy="554038"/>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3000" b="1" dirty="0">
                <a:solidFill>
                  <a:schemeClr val="bg1"/>
                </a:solidFill>
              </a:rPr>
              <a:t>Banka Hesap Bilgileri</a:t>
            </a:r>
          </a:p>
        </p:txBody>
      </p:sp>
      <p:sp>
        <p:nvSpPr>
          <p:cNvPr id="7" name="6 Metin kutusu"/>
          <p:cNvSpPr txBox="1">
            <a:spLocks noChangeArrowheads="1"/>
          </p:cNvSpPr>
          <p:nvPr/>
        </p:nvSpPr>
        <p:spPr bwMode="auto">
          <a:xfrm>
            <a:off x="1827336" y="4653311"/>
            <a:ext cx="6180992"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a:t>Bu alanda 3 (üç)  bölüm bulunmaktadır;</a:t>
            </a:r>
          </a:p>
          <a:p>
            <a:pPr algn="just" eaLnBrk="1" hangingPunct="1">
              <a:lnSpc>
                <a:spcPct val="150000"/>
              </a:lnSpc>
              <a:spcBef>
                <a:spcPts val="600"/>
              </a:spcBef>
            </a:pPr>
            <a:r>
              <a:rPr lang="tr-TR" altLang="tr-TR" sz="1100" b="1"/>
              <a:t>1. Banka Adı, Şube Adı, Şube Kodu Hesap Numarası, IBAN Numarası ve Hesap adı </a:t>
            </a:r>
            <a:r>
              <a:rPr lang="tr-TR" altLang="tr-TR" sz="1100"/>
              <a:t>bilgilerini yazabileceğiniz kısımlar bulunmaktadır.</a:t>
            </a:r>
          </a:p>
          <a:p>
            <a:pPr algn="just" eaLnBrk="1" hangingPunct="1">
              <a:lnSpc>
                <a:spcPct val="150000"/>
              </a:lnSpc>
              <a:spcBef>
                <a:spcPts val="600"/>
              </a:spcBef>
            </a:pPr>
            <a:r>
              <a:rPr lang="tr-TR" altLang="tr-TR" sz="1100" b="1"/>
              <a:t>2. “Tamam” </a:t>
            </a:r>
            <a:r>
              <a:rPr lang="tr-TR" altLang="tr-TR" sz="1100"/>
              <a:t> butonu ile yazdığımız bilgiler kaydedilecektir.</a:t>
            </a:r>
          </a:p>
          <a:p>
            <a:pPr algn="just" eaLnBrk="1" hangingPunct="1">
              <a:lnSpc>
                <a:spcPct val="150000"/>
              </a:lnSpc>
              <a:spcBef>
                <a:spcPts val="600"/>
              </a:spcBef>
            </a:pPr>
            <a:r>
              <a:rPr lang="tr-TR" altLang="tr-TR" sz="1100" b="1"/>
              <a:t>3. “Kapat” </a:t>
            </a:r>
            <a:r>
              <a:rPr lang="tr-TR" altLang="tr-TR" sz="1100"/>
              <a:t>butonu ile ekleme işlemimiz iptal edilecektir.</a:t>
            </a:r>
          </a:p>
        </p:txBody>
      </p:sp>
    </p:spTree>
    <p:extLst>
      <p:ext uri="{BB962C8B-B14F-4D97-AF65-F5344CB8AC3E}">
        <p14:creationId xmlns:p14="http://schemas.microsoft.com/office/powerpoint/2010/main" val="4277806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pic>
        <p:nvPicPr>
          <p:cNvPr id="4" name="Picture 1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4882" y="2133600"/>
            <a:ext cx="7693269"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 Metin kutusu"/>
          <p:cNvSpPr txBox="1"/>
          <p:nvPr/>
        </p:nvSpPr>
        <p:spPr>
          <a:xfrm>
            <a:off x="364882" y="1412777"/>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Banka Hesap Bilgileri</a:t>
            </a:r>
          </a:p>
        </p:txBody>
      </p:sp>
      <p:sp>
        <p:nvSpPr>
          <p:cNvPr id="7" name="7 Dikdörtgen"/>
          <p:cNvSpPr/>
          <p:nvPr/>
        </p:nvSpPr>
        <p:spPr>
          <a:xfrm>
            <a:off x="4818185" y="3789363"/>
            <a:ext cx="465992"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8 Dikdörtgen"/>
          <p:cNvSpPr/>
          <p:nvPr/>
        </p:nvSpPr>
        <p:spPr>
          <a:xfrm>
            <a:off x="5284177" y="4076700"/>
            <a:ext cx="199292"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9" name="9 Düz Ok Bağlayıcısı"/>
          <p:cNvCxnSpPr/>
          <p:nvPr/>
        </p:nvCxnSpPr>
        <p:spPr>
          <a:xfrm flipH="1">
            <a:off x="5284177" y="3860800"/>
            <a:ext cx="332643" cy="0"/>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11 Düz Ok Bağlayıcısı"/>
          <p:cNvCxnSpPr/>
          <p:nvPr/>
        </p:nvCxnSpPr>
        <p:spPr>
          <a:xfrm flipV="1">
            <a:off x="4552950" y="4297363"/>
            <a:ext cx="726831" cy="787400"/>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13 Metin kutusu"/>
          <p:cNvSpPr txBox="1">
            <a:spLocks noChangeArrowheads="1"/>
          </p:cNvSpPr>
          <p:nvPr/>
        </p:nvSpPr>
        <p:spPr bwMode="auto">
          <a:xfrm>
            <a:off x="5616820" y="3357564"/>
            <a:ext cx="2391508" cy="136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Bu alanda bulunan </a:t>
            </a:r>
            <a:r>
              <a:rPr lang="tr-TR" altLang="tr-TR" sz="1100" b="1"/>
              <a:t>“Düzenleme” </a:t>
            </a:r>
            <a:r>
              <a:rPr lang="tr-TR" altLang="tr-TR" sz="1100"/>
              <a:t>butonu ile </a:t>
            </a:r>
            <a:r>
              <a:rPr lang="tr-TR" altLang="tr-TR" sz="1100" b="1"/>
              <a:t>“</a:t>
            </a:r>
            <a:r>
              <a:rPr lang="tr-TR" altLang="tr-TR" sz="1100" b="1" i="1"/>
              <a:t>Hesap Bilgileri Güncelleme” </a:t>
            </a:r>
            <a:r>
              <a:rPr lang="tr-TR" altLang="tr-TR" sz="1100" i="1"/>
              <a:t>ekranı gelecektir. </a:t>
            </a:r>
          </a:p>
          <a:p>
            <a:pPr algn="just" eaLnBrk="1" hangingPunct="1">
              <a:lnSpc>
                <a:spcPct val="150000"/>
              </a:lnSpc>
            </a:pPr>
            <a:r>
              <a:rPr lang="tr-TR" altLang="tr-TR" sz="1100" i="1"/>
              <a:t>Burada daha önce </a:t>
            </a:r>
            <a:r>
              <a:rPr lang="tr-TR" altLang="tr-TR" sz="1100"/>
              <a:t>kaydettiğiniz bilgilerinizi değiştirebilirsiniz.</a:t>
            </a:r>
          </a:p>
        </p:txBody>
      </p:sp>
      <p:sp>
        <p:nvSpPr>
          <p:cNvPr id="12" name="16 Dikdörtgen"/>
          <p:cNvSpPr>
            <a:spLocks noChangeArrowheads="1"/>
          </p:cNvSpPr>
          <p:nvPr/>
        </p:nvSpPr>
        <p:spPr bwMode="auto">
          <a:xfrm>
            <a:off x="3355731" y="5084764"/>
            <a:ext cx="2392974"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Bu alanda bulunan </a:t>
            </a:r>
            <a:r>
              <a:rPr lang="tr-TR" altLang="tr-TR" sz="1100" b="1"/>
              <a:t>“Sil” </a:t>
            </a:r>
            <a:r>
              <a:rPr lang="tr-TR" altLang="tr-TR" sz="1100"/>
              <a:t>butonu ile aynı satırda kayıtlı olan bilgiler silebilirsiniz.</a:t>
            </a:r>
          </a:p>
        </p:txBody>
      </p:sp>
    </p:spTree>
    <p:extLst>
      <p:ext uri="{BB962C8B-B14F-4D97-AF65-F5344CB8AC3E}">
        <p14:creationId xmlns:p14="http://schemas.microsoft.com/office/powerpoint/2010/main" val="2054939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pic>
        <p:nvPicPr>
          <p:cNvPr id="4"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1951" y="1965226"/>
            <a:ext cx="7709388"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etin kutusu"/>
          <p:cNvSpPr txBox="1"/>
          <p:nvPr/>
        </p:nvSpPr>
        <p:spPr>
          <a:xfrm>
            <a:off x="364882" y="1290786"/>
            <a:ext cx="7710854" cy="554038"/>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3000" b="1" dirty="0">
                <a:solidFill>
                  <a:schemeClr val="bg1"/>
                </a:solidFill>
              </a:rPr>
              <a:t>Kullanıcı Şifre Değiştirme</a:t>
            </a:r>
          </a:p>
        </p:txBody>
      </p:sp>
      <p:sp>
        <p:nvSpPr>
          <p:cNvPr id="7" name="6 Metin kutusu"/>
          <p:cNvSpPr txBox="1">
            <a:spLocks noChangeArrowheads="1"/>
          </p:cNvSpPr>
          <p:nvPr/>
        </p:nvSpPr>
        <p:spPr bwMode="auto">
          <a:xfrm>
            <a:off x="1960685" y="3068540"/>
            <a:ext cx="1861038" cy="1616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a:t>Kullanmakta olduğunuz modülün ana ekran görüntüsünden “</a:t>
            </a:r>
            <a:r>
              <a:rPr lang="tr-TR" altLang="tr-TR" sz="1100" b="1"/>
              <a:t>Ayarlar” </a:t>
            </a:r>
            <a:r>
              <a:rPr lang="tr-TR" altLang="tr-TR" sz="1100"/>
              <a:t>işlemi seçilir ve “</a:t>
            </a:r>
            <a:r>
              <a:rPr lang="tr-TR" altLang="tr-TR" sz="1100" b="1"/>
              <a:t>Kullanıcı Şifre Değiştirme” </a:t>
            </a:r>
            <a:r>
              <a:rPr lang="tr-TR" altLang="tr-TR" sz="1100"/>
              <a:t>kategorisi işaretlenir.</a:t>
            </a:r>
          </a:p>
        </p:txBody>
      </p:sp>
      <p:sp>
        <p:nvSpPr>
          <p:cNvPr id="8" name="7 Dikdörtgen"/>
          <p:cNvSpPr>
            <a:spLocks noChangeArrowheads="1"/>
          </p:cNvSpPr>
          <p:nvPr/>
        </p:nvSpPr>
        <p:spPr bwMode="auto">
          <a:xfrm>
            <a:off x="5882054" y="3074889"/>
            <a:ext cx="232703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tabLst>
                <a:tab pos="1809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809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809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809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809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Arial" panose="020B0604020202020204" pitchFamily="34" charset="0"/>
              <a:buChar char="•"/>
            </a:pPr>
            <a:r>
              <a:rPr lang="tr-TR" altLang="tr-TR" sz="1200" b="1">
                <a:solidFill>
                  <a:srgbClr val="C00000"/>
                </a:solidFill>
              </a:rPr>
              <a:t>Şifreniz en az 6, en fazla 15 karakter olabilir. </a:t>
            </a:r>
          </a:p>
          <a:p>
            <a:pPr eaLnBrk="1" hangingPunct="1">
              <a:lnSpc>
                <a:spcPct val="150000"/>
              </a:lnSpc>
              <a:buFont typeface="Arial" panose="020B0604020202020204" pitchFamily="34" charset="0"/>
              <a:buChar char="•"/>
            </a:pPr>
            <a:r>
              <a:rPr lang="tr-TR" altLang="tr-TR" sz="1200" b="1">
                <a:solidFill>
                  <a:srgbClr val="C00000"/>
                </a:solidFill>
              </a:rPr>
              <a:t>Harf ve rakam karışık kullanılabilir. </a:t>
            </a:r>
          </a:p>
          <a:p>
            <a:pPr eaLnBrk="1" hangingPunct="1">
              <a:lnSpc>
                <a:spcPct val="150000"/>
              </a:lnSpc>
              <a:buFont typeface="Arial" panose="020B0604020202020204" pitchFamily="34" charset="0"/>
              <a:buChar char="•"/>
            </a:pPr>
            <a:r>
              <a:rPr lang="tr-TR" altLang="tr-TR" sz="1200" b="1">
                <a:solidFill>
                  <a:srgbClr val="C00000"/>
                </a:solidFill>
              </a:rPr>
              <a:t>Türkçe karakter kullanılamaz.</a:t>
            </a:r>
            <a:endParaRPr lang="tr-TR" altLang="tr-TR" sz="1200"/>
          </a:p>
        </p:txBody>
      </p:sp>
      <p:sp>
        <p:nvSpPr>
          <p:cNvPr id="9" name="9 Metin kutusu"/>
          <p:cNvSpPr txBox="1">
            <a:spLocks noChangeArrowheads="1"/>
          </p:cNvSpPr>
          <p:nvPr/>
        </p:nvSpPr>
        <p:spPr bwMode="auto">
          <a:xfrm>
            <a:off x="1960685" y="4725890"/>
            <a:ext cx="6180992" cy="14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a:t>Karşınıza gelecek olan ekranda “</a:t>
            </a:r>
            <a:r>
              <a:rPr lang="tr-TR" altLang="tr-TR" sz="1100" b="1"/>
              <a:t>Eski Şifre” (</a:t>
            </a:r>
            <a:r>
              <a:rPr lang="tr-TR" altLang="tr-TR" sz="1100"/>
              <a:t>sisteme giriş yapmak için hali hazırda kullandığınız şifre)  “</a:t>
            </a:r>
            <a:r>
              <a:rPr lang="tr-TR" altLang="tr-TR" sz="1100" b="1"/>
              <a:t>Yeni Şifre”(</a:t>
            </a:r>
            <a:r>
              <a:rPr lang="tr-TR" altLang="tr-TR" sz="1100"/>
              <a:t>bu işlemden sonra sistem girişinde geçerli olmasını istediğiniz şifre</a:t>
            </a:r>
            <a:r>
              <a:rPr lang="tr-TR" altLang="tr-TR" sz="1100" b="1"/>
              <a:t>) </a:t>
            </a:r>
            <a:r>
              <a:rPr lang="tr-TR" altLang="tr-TR" sz="1100"/>
              <a:t>ve</a:t>
            </a:r>
            <a:r>
              <a:rPr lang="tr-TR" altLang="tr-TR" sz="1100" b="1"/>
              <a:t> “Yeni Şifre Tekrar” (</a:t>
            </a:r>
            <a:r>
              <a:rPr lang="tr-TR" altLang="tr-TR" sz="1100"/>
              <a:t>geçerli olmasını istediğiniz şifreyi tekrar yazdığınız kısım</a:t>
            </a:r>
            <a:r>
              <a:rPr lang="tr-TR" altLang="tr-TR" sz="1100" b="1"/>
              <a:t>) </a:t>
            </a:r>
            <a:r>
              <a:rPr lang="tr-TR" altLang="tr-TR" sz="1100"/>
              <a:t>bilgilerini</a:t>
            </a:r>
            <a:r>
              <a:rPr lang="tr-TR" altLang="tr-TR" sz="1100" b="1"/>
              <a:t> </a:t>
            </a:r>
            <a:r>
              <a:rPr lang="tr-TR" altLang="tr-TR" sz="1100"/>
              <a:t>girdikten sonra “</a:t>
            </a:r>
            <a:r>
              <a:rPr lang="tr-TR" altLang="tr-TR" sz="1100" b="1"/>
              <a:t>Tamam” </a:t>
            </a:r>
            <a:r>
              <a:rPr lang="tr-TR" altLang="tr-TR" sz="1100"/>
              <a:t>butonuna bastığınızda </a:t>
            </a:r>
            <a:r>
              <a:rPr lang="tr-TR" altLang="tr-TR" sz="1100" b="1">
                <a:solidFill>
                  <a:srgbClr val="C00000"/>
                </a:solidFill>
              </a:rPr>
              <a:t>“Şifre Değiştirme”</a:t>
            </a:r>
            <a:r>
              <a:rPr lang="tr-TR" altLang="tr-TR" sz="1100"/>
              <a:t> işleminiz tamamlanmış olacaktır.     </a:t>
            </a:r>
          </a:p>
          <a:p>
            <a:pPr algn="just" eaLnBrk="1" hangingPunct="1">
              <a:lnSpc>
                <a:spcPct val="150000"/>
              </a:lnSpc>
              <a:spcBef>
                <a:spcPts val="600"/>
              </a:spcBef>
            </a:pPr>
            <a:r>
              <a:rPr lang="tr-TR" altLang="tr-TR" sz="1100" b="1"/>
              <a:t>Artık sisteme yeni şifrenizle giriş yapabilirsiniz.</a:t>
            </a:r>
            <a:endParaRPr lang="tr-TR" altLang="tr-TR" sz="1100"/>
          </a:p>
        </p:txBody>
      </p:sp>
    </p:spTree>
    <p:extLst>
      <p:ext uri="{BB962C8B-B14F-4D97-AF65-F5344CB8AC3E}">
        <p14:creationId xmlns:p14="http://schemas.microsoft.com/office/powerpoint/2010/main" val="2685247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pic>
        <p:nvPicPr>
          <p:cNvPr id="4"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2" y="2205038"/>
            <a:ext cx="7710854"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etin kutusu"/>
          <p:cNvSpPr txBox="1"/>
          <p:nvPr/>
        </p:nvSpPr>
        <p:spPr>
          <a:xfrm>
            <a:off x="364882" y="1484785"/>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Tanımlama</a:t>
            </a:r>
          </a:p>
        </p:txBody>
      </p:sp>
      <p:sp>
        <p:nvSpPr>
          <p:cNvPr id="7" name="6 Metin kutusu"/>
          <p:cNvSpPr txBox="1">
            <a:spLocks noChangeArrowheads="1"/>
          </p:cNvSpPr>
          <p:nvPr/>
        </p:nvSpPr>
        <p:spPr bwMode="auto">
          <a:xfrm>
            <a:off x="2026628" y="4437064"/>
            <a:ext cx="59817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Kullanmakta olduğunuz modülün ana ekran görüntüsünden “</a:t>
            </a:r>
            <a:r>
              <a:rPr lang="tr-TR" altLang="tr-TR" sz="1100" b="1"/>
              <a:t>Ayarlar” </a:t>
            </a:r>
            <a:r>
              <a:rPr lang="tr-TR" altLang="tr-TR" sz="1100"/>
              <a:t>işlemi seçilir ve “</a:t>
            </a:r>
            <a:r>
              <a:rPr lang="tr-TR" altLang="tr-TR" sz="1100" b="1"/>
              <a:t>Kullanıcı Tanımlama” </a:t>
            </a:r>
            <a:r>
              <a:rPr lang="tr-TR" altLang="tr-TR" sz="1100"/>
              <a:t>kategorisi işaretlenir.</a:t>
            </a:r>
          </a:p>
          <a:p>
            <a:pPr algn="just" eaLnBrk="1" hangingPunct="1">
              <a:lnSpc>
                <a:spcPct val="150000"/>
              </a:lnSpc>
              <a:spcBef>
                <a:spcPts val="600"/>
              </a:spcBef>
            </a:pPr>
            <a:r>
              <a:rPr lang="tr-TR" altLang="tr-TR" sz="1100"/>
              <a:t>Modülün menüsünde Kullanıcı Tanımlama seçimi yapıldıktan sonra karşınıza gelecek olan ekranda kullanıcı tanımlama bilgilerinde </a:t>
            </a:r>
            <a:r>
              <a:rPr lang="tr-TR" altLang="tr-TR" sz="1100" b="1"/>
              <a:t>, “TC Kimlik Numarası”, “Adı”, “Soyadı” </a:t>
            </a:r>
            <a:r>
              <a:rPr lang="tr-TR" altLang="tr-TR" sz="1100"/>
              <a:t>ve </a:t>
            </a:r>
            <a:r>
              <a:rPr lang="tr-TR" altLang="tr-TR" sz="1100" b="1"/>
              <a:t>“E-posta” </a:t>
            </a:r>
            <a:r>
              <a:rPr lang="tr-TR" altLang="tr-TR" sz="1100"/>
              <a:t>bilgilerinin görüldüğü sütunlar ile</a:t>
            </a:r>
            <a:r>
              <a:rPr lang="tr-TR" altLang="tr-TR" sz="1100" b="1"/>
              <a:t> “Kullanıcı Ekle” </a:t>
            </a:r>
            <a:r>
              <a:rPr lang="tr-TR" altLang="tr-TR" sz="1100"/>
              <a:t>butonu bulunmaktadır.</a:t>
            </a:r>
          </a:p>
        </p:txBody>
      </p:sp>
      <p:sp>
        <p:nvSpPr>
          <p:cNvPr id="8" name="7 Dikdörtgen"/>
          <p:cNvSpPr/>
          <p:nvPr/>
        </p:nvSpPr>
        <p:spPr>
          <a:xfrm>
            <a:off x="4618893" y="3284538"/>
            <a:ext cx="665285" cy="1444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9" name="8 Düz Ok Bağlayıcısı"/>
          <p:cNvCxnSpPr/>
          <p:nvPr/>
        </p:nvCxnSpPr>
        <p:spPr>
          <a:xfrm flipH="1">
            <a:off x="5284177" y="3357564"/>
            <a:ext cx="1173774" cy="3175"/>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14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260648"/>
            <a:ext cx="5982203" cy="792088"/>
          </a:xfrm>
        </p:spPr>
        <p:txBody>
          <a:bodyPr>
            <a:normAutofit/>
          </a:bodyPr>
          <a:lstStyle/>
          <a:p>
            <a:pPr algn="ctr"/>
            <a:r>
              <a:rPr lang="tr-TR" sz="3600" dirty="0" smtClean="0">
                <a:solidFill>
                  <a:schemeClr val="bg1"/>
                </a:solidFill>
              </a:rPr>
              <a:t>OKUL AİLE BİRLİĞİ EVRAKLARI</a:t>
            </a:r>
            <a:endParaRPr lang="tr-TR" sz="3600" dirty="0">
              <a:solidFill>
                <a:schemeClr val="bg1"/>
              </a:solidFill>
            </a:endParaRPr>
          </a:p>
        </p:txBody>
      </p:sp>
      <p:sp>
        <p:nvSpPr>
          <p:cNvPr id="8" name="İçerik Yer Tutucusu 2"/>
          <p:cNvSpPr txBox="1">
            <a:spLocks/>
          </p:cNvSpPr>
          <p:nvPr/>
        </p:nvSpPr>
        <p:spPr>
          <a:xfrm>
            <a:off x="827584" y="476672"/>
            <a:ext cx="7704856" cy="5256584"/>
          </a:xfrm>
          <a:prstGeom prst="rect">
            <a:avLst/>
          </a:prstGeom>
        </p:spPr>
        <p:txBody>
          <a:bodyPr vert="horz" lIns="107287" tIns="53643" rIns="107287" bIns="53643" rtlCol="0" anchor="ctr">
            <a:normAutofit/>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tr-TR" b="1" dirty="0">
                <a:solidFill>
                  <a:schemeClr val="tx1"/>
                </a:solidFill>
              </a:rPr>
              <a:t>Tutulacak defter, dosya ve belgeler</a:t>
            </a:r>
          </a:p>
          <a:p>
            <a:r>
              <a:rPr lang="tr-TR" b="1" dirty="0">
                <a:solidFill>
                  <a:schemeClr val="tx1"/>
                </a:solidFill>
              </a:rPr>
              <a:t>MADDE 23 – </a:t>
            </a:r>
            <a:endParaRPr lang="tr-TR" b="1" dirty="0" smtClean="0">
              <a:solidFill>
                <a:schemeClr val="tx1"/>
              </a:solidFill>
            </a:endParaRPr>
          </a:p>
          <a:p>
            <a:r>
              <a:rPr lang="tr-TR" dirty="0" smtClean="0">
                <a:solidFill>
                  <a:schemeClr val="tx1"/>
                </a:solidFill>
              </a:rPr>
              <a:t>(</a:t>
            </a:r>
            <a:r>
              <a:rPr lang="tr-TR" dirty="0">
                <a:solidFill>
                  <a:schemeClr val="tx1"/>
                </a:solidFill>
              </a:rPr>
              <a:t>1) Yönetim kurulu aşağıda belirtilen defter, dosya ve belgelerin tutulması, muhafazası </a:t>
            </a:r>
            <a:r>
              <a:rPr lang="tr-TR" dirty="0" smtClean="0">
                <a:solidFill>
                  <a:schemeClr val="tx1"/>
                </a:solidFill>
              </a:rPr>
              <a:t>ve düzenlenmesinden </a:t>
            </a:r>
            <a:r>
              <a:rPr lang="tr-TR" dirty="0">
                <a:solidFill>
                  <a:schemeClr val="tx1"/>
                </a:solidFill>
              </a:rPr>
              <a:t>sorumludur.</a:t>
            </a:r>
          </a:p>
          <a:p>
            <a:r>
              <a:rPr lang="tr-TR" dirty="0">
                <a:solidFill>
                  <a:schemeClr val="tx1"/>
                </a:solidFill>
              </a:rPr>
              <a:t>a) Genel kurul tutanak dosyası,</a:t>
            </a:r>
          </a:p>
          <a:p>
            <a:r>
              <a:rPr lang="tr-TR" dirty="0">
                <a:solidFill>
                  <a:schemeClr val="tx1"/>
                </a:solidFill>
              </a:rPr>
              <a:t>b) Yönetim kurulu karar defteri,</a:t>
            </a:r>
          </a:p>
          <a:p>
            <a:r>
              <a:rPr lang="tr-TR" dirty="0">
                <a:solidFill>
                  <a:schemeClr val="tx1"/>
                </a:solidFill>
              </a:rPr>
              <a:t>c) Gelen-giden evrak defteri,</a:t>
            </a:r>
          </a:p>
          <a:p>
            <a:r>
              <a:rPr lang="tr-TR" dirty="0">
                <a:solidFill>
                  <a:schemeClr val="tx1"/>
                </a:solidFill>
              </a:rPr>
              <a:t>ç) Gelir-gider defteri,</a:t>
            </a:r>
          </a:p>
          <a:p>
            <a:r>
              <a:rPr lang="tr-TR" dirty="0">
                <a:solidFill>
                  <a:schemeClr val="tx1"/>
                </a:solidFill>
              </a:rPr>
              <a:t>d) Harcama belgelerinin yer aldığı dosya,</a:t>
            </a:r>
          </a:p>
          <a:p>
            <a:r>
              <a:rPr lang="tr-TR" dirty="0">
                <a:solidFill>
                  <a:schemeClr val="tx1"/>
                </a:solidFill>
              </a:rPr>
              <a:t>e) Gelir/gider makbuzu, alındı belgesi/harcama belgesi,</a:t>
            </a:r>
          </a:p>
          <a:p>
            <a:r>
              <a:rPr lang="tr-TR" dirty="0">
                <a:solidFill>
                  <a:schemeClr val="tx1"/>
                </a:solidFill>
              </a:rPr>
              <a:t>f) İhtiyaç duyulan diğer dosya ve kayıtlar</a:t>
            </a:r>
            <a:r>
              <a:rPr lang="tr-TR" dirty="0" smtClean="0">
                <a:solidFill>
                  <a:schemeClr val="tx1"/>
                </a:solidFill>
              </a:rPr>
              <a:t>.</a:t>
            </a:r>
            <a:endParaRPr lang="tr-TR" dirty="0">
              <a:solidFill>
                <a:schemeClr val="tx1"/>
              </a:solidFill>
            </a:endParaRPr>
          </a:p>
        </p:txBody>
      </p:sp>
    </p:spTree>
    <p:extLst>
      <p:ext uri="{BB962C8B-B14F-4D97-AF65-F5344CB8AC3E}">
        <p14:creationId xmlns:p14="http://schemas.microsoft.com/office/powerpoint/2010/main" val="1024301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sp>
        <p:nvSpPr>
          <p:cNvPr id="4" name="4 Metin kutusu"/>
          <p:cNvSpPr txBox="1"/>
          <p:nvPr/>
        </p:nvSpPr>
        <p:spPr>
          <a:xfrm>
            <a:off x="364882" y="1412777"/>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Tanımlama</a:t>
            </a:r>
          </a:p>
        </p:txBody>
      </p:sp>
      <p:pic>
        <p:nvPicPr>
          <p:cNvPr id="5"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1" y="2205039"/>
            <a:ext cx="783101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Metin kutusu"/>
          <p:cNvSpPr txBox="1">
            <a:spLocks noChangeArrowheads="1"/>
          </p:cNvSpPr>
          <p:nvPr/>
        </p:nvSpPr>
        <p:spPr bwMode="auto">
          <a:xfrm>
            <a:off x="5947997" y="2870201"/>
            <a:ext cx="2394438" cy="33701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b="1"/>
              <a:t>Yeni</a:t>
            </a:r>
            <a:r>
              <a:rPr lang="tr-TR" altLang="tr-TR" sz="1100"/>
              <a:t> </a:t>
            </a:r>
            <a:r>
              <a:rPr lang="tr-TR" altLang="tr-TR" sz="1100" b="1"/>
              <a:t>kullanıcı</a:t>
            </a:r>
            <a:r>
              <a:rPr lang="tr-TR" altLang="tr-TR" sz="1100"/>
              <a:t> kaydı için </a:t>
            </a:r>
            <a:r>
              <a:rPr lang="tr-TR" altLang="tr-TR" sz="1100" b="1"/>
              <a:t>“Kullanıcı Ekle”</a:t>
            </a:r>
            <a:r>
              <a:rPr lang="tr-TR" altLang="tr-TR" sz="1100"/>
              <a:t> butonuna bastığınızda karşınıza gelen ekranda </a:t>
            </a:r>
            <a:r>
              <a:rPr lang="sv-SE" altLang="tr-TR" sz="1100"/>
              <a:t>4 (dört) alan bulunmaktadır.</a:t>
            </a:r>
          </a:p>
          <a:p>
            <a:pPr algn="just" eaLnBrk="1" hangingPunct="1">
              <a:lnSpc>
                <a:spcPct val="150000"/>
              </a:lnSpc>
              <a:spcBef>
                <a:spcPts val="600"/>
              </a:spcBef>
            </a:pPr>
            <a:r>
              <a:rPr lang="tr-TR" altLang="tr-TR" sz="1100" b="1"/>
              <a:t>1</a:t>
            </a:r>
            <a:r>
              <a:rPr lang="tr-TR" altLang="tr-TR" sz="1100"/>
              <a:t>. Bu alanda </a:t>
            </a:r>
            <a:r>
              <a:rPr lang="tr-TR" altLang="tr-TR" sz="1100" b="1"/>
              <a:t>kullanıcı bilgilerini </a:t>
            </a:r>
            <a:r>
              <a:rPr lang="tr-TR" altLang="tr-TR" sz="1100"/>
              <a:t>girebileceğiniz satırlar bulunmaktadır.</a:t>
            </a:r>
          </a:p>
          <a:p>
            <a:pPr algn="just" eaLnBrk="1" hangingPunct="1">
              <a:lnSpc>
                <a:spcPct val="150000"/>
              </a:lnSpc>
              <a:spcBef>
                <a:spcPts val="600"/>
              </a:spcBef>
            </a:pPr>
            <a:r>
              <a:rPr lang="tr-TR" altLang="tr-TR" sz="1100" b="1"/>
              <a:t>2. </a:t>
            </a:r>
            <a:r>
              <a:rPr lang="tr-TR" altLang="tr-TR" sz="1100"/>
              <a:t>Bu alanda bulunan </a:t>
            </a:r>
            <a:r>
              <a:rPr lang="tr-TR" altLang="tr-TR" sz="1100" b="1"/>
              <a:t>Kurum Bilgileri </a:t>
            </a:r>
            <a:r>
              <a:rPr lang="tr-TR" altLang="tr-TR" sz="1100"/>
              <a:t>seçili olarak görüntülenecektir.</a:t>
            </a:r>
          </a:p>
          <a:p>
            <a:pPr algn="just" eaLnBrk="1" hangingPunct="1">
              <a:lnSpc>
                <a:spcPct val="150000"/>
              </a:lnSpc>
              <a:spcBef>
                <a:spcPts val="600"/>
              </a:spcBef>
            </a:pPr>
            <a:r>
              <a:rPr lang="tr-TR" altLang="tr-TR" sz="1100" b="1"/>
              <a:t>3. </a:t>
            </a:r>
            <a:r>
              <a:rPr lang="tr-TR" altLang="tr-TR" sz="1100"/>
              <a:t>Bu alanda </a:t>
            </a:r>
            <a:r>
              <a:rPr lang="tr-TR" altLang="tr-TR" sz="1100" b="1"/>
              <a:t>modül bilgilerini </a:t>
            </a:r>
            <a:r>
              <a:rPr lang="tr-TR" altLang="tr-TR" sz="1100"/>
              <a:t>girebilirisiniz. </a:t>
            </a:r>
          </a:p>
        </p:txBody>
      </p:sp>
      <p:sp>
        <p:nvSpPr>
          <p:cNvPr id="8" name="7 Dikdörtgen"/>
          <p:cNvSpPr/>
          <p:nvPr/>
        </p:nvSpPr>
        <p:spPr>
          <a:xfrm>
            <a:off x="1761393" y="2852739"/>
            <a:ext cx="1594338" cy="151288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Dikdörtgen"/>
          <p:cNvSpPr/>
          <p:nvPr/>
        </p:nvSpPr>
        <p:spPr>
          <a:xfrm>
            <a:off x="1761392" y="4398963"/>
            <a:ext cx="2592266" cy="8302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9 Dikdörtgen"/>
          <p:cNvSpPr/>
          <p:nvPr/>
        </p:nvSpPr>
        <p:spPr>
          <a:xfrm>
            <a:off x="4021016" y="2924175"/>
            <a:ext cx="1926981" cy="100965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Dikdörtgen"/>
          <p:cNvSpPr>
            <a:spLocks noChangeArrowheads="1"/>
          </p:cNvSpPr>
          <p:nvPr/>
        </p:nvSpPr>
        <p:spPr bwMode="auto">
          <a:xfrm>
            <a:off x="3355731" y="3716339"/>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t>1</a:t>
            </a:r>
          </a:p>
        </p:txBody>
      </p:sp>
      <p:sp>
        <p:nvSpPr>
          <p:cNvPr id="12" name="11 Dikdörtgen"/>
          <p:cNvSpPr>
            <a:spLocks noChangeArrowheads="1"/>
          </p:cNvSpPr>
          <p:nvPr/>
        </p:nvSpPr>
        <p:spPr bwMode="auto">
          <a:xfrm>
            <a:off x="5549413" y="3933825"/>
            <a:ext cx="2886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t>2</a:t>
            </a:r>
          </a:p>
        </p:txBody>
      </p:sp>
      <p:sp>
        <p:nvSpPr>
          <p:cNvPr id="13" name="12 Dikdörtgen"/>
          <p:cNvSpPr>
            <a:spLocks noChangeArrowheads="1"/>
          </p:cNvSpPr>
          <p:nvPr/>
        </p:nvSpPr>
        <p:spPr bwMode="auto">
          <a:xfrm>
            <a:off x="4353659" y="45085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t>3</a:t>
            </a:r>
          </a:p>
        </p:txBody>
      </p:sp>
      <p:sp>
        <p:nvSpPr>
          <p:cNvPr id="14" name="12 Dikdörtgen"/>
          <p:cNvSpPr/>
          <p:nvPr/>
        </p:nvSpPr>
        <p:spPr>
          <a:xfrm>
            <a:off x="5380892" y="5392739"/>
            <a:ext cx="599343" cy="3016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12 Dikdörtgen"/>
          <p:cNvSpPr>
            <a:spLocks noChangeArrowheads="1"/>
          </p:cNvSpPr>
          <p:nvPr/>
        </p:nvSpPr>
        <p:spPr bwMode="auto">
          <a:xfrm>
            <a:off x="4995497" y="5373689"/>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t>4</a:t>
            </a:r>
          </a:p>
        </p:txBody>
      </p:sp>
      <p:sp>
        <p:nvSpPr>
          <p:cNvPr id="16" name="14 Dikdörtgen"/>
          <p:cNvSpPr>
            <a:spLocks noChangeArrowheads="1"/>
          </p:cNvSpPr>
          <p:nvPr/>
        </p:nvSpPr>
        <p:spPr bwMode="auto">
          <a:xfrm>
            <a:off x="1827335" y="5732463"/>
            <a:ext cx="44578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200" b="1">
                <a:solidFill>
                  <a:srgbClr val="C00000"/>
                </a:solidFill>
              </a:rPr>
              <a:t>(*)  işareti ile belirtilen kısımlar girilmesi zorunlu alanlardır.</a:t>
            </a:r>
          </a:p>
        </p:txBody>
      </p:sp>
    </p:spTree>
    <p:extLst>
      <p:ext uri="{BB962C8B-B14F-4D97-AF65-F5344CB8AC3E}">
        <p14:creationId xmlns:p14="http://schemas.microsoft.com/office/powerpoint/2010/main" val="852053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sp>
        <p:nvSpPr>
          <p:cNvPr id="4" name="4 Metin kutusu"/>
          <p:cNvSpPr txBox="1"/>
          <p:nvPr/>
        </p:nvSpPr>
        <p:spPr>
          <a:xfrm>
            <a:off x="650104" y="1460718"/>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Tanımlama</a:t>
            </a: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2" y="2205038"/>
            <a:ext cx="7710854"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6 Metin kutusu"/>
          <p:cNvSpPr txBox="1">
            <a:spLocks noChangeArrowheads="1"/>
          </p:cNvSpPr>
          <p:nvPr/>
        </p:nvSpPr>
        <p:spPr bwMode="auto">
          <a:xfrm>
            <a:off x="5882054" y="3573464"/>
            <a:ext cx="2126274"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Kullanıcının işlem yetkisinin olacağı alanları belirleyebilmeniz için; </a:t>
            </a:r>
          </a:p>
          <a:p>
            <a:pPr algn="just" eaLnBrk="1" hangingPunct="1">
              <a:lnSpc>
                <a:spcPct val="150000"/>
              </a:lnSpc>
            </a:pPr>
            <a:r>
              <a:rPr lang="tr-TR" altLang="tr-TR" sz="1100"/>
              <a:t>Modül seçiminizi yaptıktan sonra ilgili modülün </a:t>
            </a:r>
            <a:r>
              <a:rPr lang="tr-TR" altLang="tr-TR" sz="1100" b="1"/>
              <a:t>“Yetkiler” </a:t>
            </a:r>
            <a:r>
              <a:rPr lang="tr-TR" altLang="tr-TR" sz="1100"/>
              <a:t>alanı açılacaktır.</a:t>
            </a:r>
          </a:p>
        </p:txBody>
      </p:sp>
    </p:spTree>
    <p:extLst>
      <p:ext uri="{BB962C8B-B14F-4D97-AF65-F5344CB8AC3E}">
        <p14:creationId xmlns:p14="http://schemas.microsoft.com/office/powerpoint/2010/main" val="1973348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sp>
        <p:nvSpPr>
          <p:cNvPr id="4" name="4 Metin kutusu"/>
          <p:cNvSpPr txBox="1"/>
          <p:nvPr/>
        </p:nvSpPr>
        <p:spPr>
          <a:xfrm>
            <a:off x="650104" y="1403030"/>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Tanımlama</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2" y="2061048"/>
            <a:ext cx="6513634"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Metin kutusu"/>
          <p:cNvSpPr txBox="1">
            <a:spLocks noChangeArrowheads="1"/>
          </p:cNvSpPr>
          <p:nvPr/>
        </p:nvSpPr>
        <p:spPr bwMode="auto">
          <a:xfrm>
            <a:off x="5150828" y="2853210"/>
            <a:ext cx="3289788" cy="39395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ts val="1500"/>
              </a:lnSpc>
            </a:pPr>
            <a:r>
              <a:rPr lang="tr-TR" altLang="tr-TR" sz="1100"/>
              <a:t>Açılan </a:t>
            </a:r>
            <a:r>
              <a:rPr lang="tr-TR" altLang="tr-TR" sz="1100" b="1"/>
              <a:t>“Yetkiler” </a:t>
            </a:r>
            <a:r>
              <a:rPr lang="tr-TR" altLang="tr-TR" sz="1100"/>
              <a:t>alanı 2 (iki) bölümden oluşmaktadır.</a:t>
            </a:r>
          </a:p>
          <a:p>
            <a:pPr algn="just" eaLnBrk="1" hangingPunct="1">
              <a:lnSpc>
                <a:spcPts val="1500"/>
              </a:lnSpc>
            </a:pPr>
            <a:r>
              <a:rPr lang="tr-TR" altLang="tr-TR" sz="1100" b="1"/>
              <a:t>1. Bu bölümde seçtiğiniz  modüle ait işlemler </a:t>
            </a:r>
            <a:r>
              <a:rPr lang="tr-TR" altLang="tr-TR" sz="1100" b="1" i="1"/>
              <a:t>(</a:t>
            </a:r>
            <a:r>
              <a:rPr lang="tr-TR" altLang="tr-TR" sz="1100" b="1" i="1">
                <a:solidFill>
                  <a:srgbClr val="C00000"/>
                </a:solidFill>
              </a:rPr>
              <a:t>sol menü</a:t>
            </a:r>
            <a:r>
              <a:rPr lang="tr-TR" altLang="tr-TR" sz="1100" b="1" i="1"/>
              <a:t>) bulunmaktadır. </a:t>
            </a:r>
            <a:r>
              <a:rPr lang="tr-TR" altLang="tr-TR" sz="1100"/>
              <a:t>İşlemleri</a:t>
            </a:r>
            <a:r>
              <a:rPr lang="tr-TR" altLang="tr-TR" sz="1100" b="1" i="1"/>
              <a:t>, </a:t>
            </a:r>
            <a:r>
              <a:rPr lang="tr-TR" altLang="tr-TR" sz="1100"/>
              <a:t>yanında bulunan kutucukların üzerine basarak seçebilirsiniz. İşlem seçiminizi yaptıktan sonra “</a:t>
            </a:r>
            <a:r>
              <a:rPr lang="tr-TR" altLang="tr-TR" sz="1100" b="1"/>
              <a:t>Hepsini Seç” </a:t>
            </a:r>
            <a:r>
              <a:rPr lang="tr-TR" altLang="tr-TR" sz="1100"/>
              <a:t>butununa bastığınızda </a:t>
            </a:r>
            <a:r>
              <a:rPr lang="tr-TR" altLang="tr-TR" sz="1100" b="1"/>
              <a:t>“Detay İşlem Tip Seçimi” </a:t>
            </a:r>
            <a:r>
              <a:rPr lang="tr-TR" altLang="tr-TR" sz="1100"/>
              <a:t>bölümünde, seçtiğiniz işlem/işlemlere ait detaylı işlem tiplerinin hepsi işaretlenmiş olacaktır. “</a:t>
            </a:r>
            <a:r>
              <a:rPr lang="tr-TR" altLang="tr-TR" sz="1100" b="1"/>
              <a:t>Hepsini Kaldır” </a:t>
            </a:r>
            <a:r>
              <a:rPr lang="tr-TR" altLang="tr-TR" sz="1100"/>
              <a:t>butonuna bastığınızda ise “</a:t>
            </a:r>
            <a:r>
              <a:rPr lang="tr-TR" altLang="tr-TR" sz="1100" b="1"/>
              <a:t>Detay İşlem Tip Seçimi” </a:t>
            </a:r>
            <a:r>
              <a:rPr lang="tr-TR" altLang="tr-TR" sz="1100"/>
              <a:t>bölümünde, seçtiğiniz işlem/işlemlere ait detaylı işlem tiplerinin işaretleri kaldırılacaktır.</a:t>
            </a:r>
          </a:p>
          <a:p>
            <a:pPr algn="just" eaLnBrk="1" hangingPunct="1">
              <a:lnSpc>
                <a:spcPts val="1500"/>
              </a:lnSpc>
            </a:pPr>
            <a:r>
              <a:rPr lang="tr-TR" altLang="tr-TR" sz="1100" b="1"/>
              <a:t>2. Birinci bölümde seçtiğiniz işlemlere ait </a:t>
            </a:r>
            <a:r>
              <a:rPr lang="tr-TR" altLang="tr-TR" sz="1100" b="1">
                <a:solidFill>
                  <a:srgbClr val="C00000"/>
                </a:solidFill>
              </a:rPr>
              <a:t>detaylı işlem tip seçimlerini </a:t>
            </a:r>
            <a:r>
              <a:rPr lang="tr-TR" altLang="tr-TR" sz="1100"/>
              <a:t>yapabileceğiniz bölümdür. Birinci bölümde seçtiğiniz işlemlerin, bu bölümde işlem adlarının üzerine basarak detaylı işlem tiplerini görebilirsiniz. Detaylı işlem tiplerinin yanında bulunan kutucukların üzerine basarak seçimlerinizi gerçekleştirebilirsiniz.</a:t>
            </a:r>
          </a:p>
        </p:txBody>
      </p:sp>
      <p:sp>
        <p:nvSpPr>
          <p:cNvPr id="8" name="7 Dikdörtgen"/>
          <p:cNvSpPr/>
          <p:nvPr/>
        </p:nvSpPr>
        <p:spPr>
          <a:xfrm>
            <a:off x="1628043" y="4020022"/>
            <a:ext cx="3456842" cy="3603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Dikdörtgen"/>
          <p:cNvSpPr/>
          <p:nvPr/>
        </p:nvSpPr>
        <p:spPr>
          <a:xfrm>
            <a:off x="1628043" y="4418485"/>
            <a:ext cx="3456842" cy="15843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9 Dikdörtgen"/>
          <p:cNvSpPr>
            <a:spLocks noChangeArrowheads="1"/>
          </p:cNvSpPr>
          <p:nvPr/>
        </p:nvSpPr>
        <p:spPr bwMode="auto">
          <a:xfrm>
            <a:off x="4686300" y="3708872"/>
            <a:ext cx="19929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t>1</a:t>
            </a:r>
          </a:p>
        </p:txBody>
      </p:sp>
      <p:sp>
        <p:nvSpPr>
          <p:cNvPr id="11" name="10 Dikdörtgen"/>
          <p:cNvSpPr>
            <a:spLocks noChangeArrowheads="1"/>
          </p:cNvSpPr>
          <p:nvPr/>
        </p:nvSpPr>
        <p:spPr bwMode="auto">
          <a:xfrm>
            <a:off x="4686300" y="5301134"/>
            <a:ext cx="26523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t>2</a:t>
            </a:r>
          </a:p>
        </p:txBody>
      </p:sp>
    </p:spTree>
    <p:extLst>
      <p:ext uri="{BB962C8B-B14F-4D97-AF65-F5344CB8AC3E}">
        <p14:creationId xmlns:p14="http://schemas.microsoft.com/office/powerpoint/2010/main" val="1631934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sp>
        <p:nvSpPr>
          <p:cNvPr id="4" name="4 Metin kutusu"/>
          <p:cNvSpPr txBox="1"/>
          <p:nvPr/>
        </p:nvSpPr>
        <p:spPr>
          <a:xfrm>
            <a:off x="650104" y="1404393"/>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Tanımlama</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2" y="2061617"/>
            <a:ext cx="7312269"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 Metin kutusu"/>
          <p:cNvSpPr txBox="1">
            <a:spLocks noChangeArrowheads="1"/>
          </p:cNvSpPr>
          <p:nvPr/>
        </p:nvSpPr>
        <p:spPr bwMode="auto">
          <a:xfrm>
            <a:off x="5748705" y="2852193"/>
            <a:ext cx="2259623"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b="1"/>
              <a:t>4. </a:t>
            </a:r>
            <a:r>
              <a:rPr lang="tr-TR" altLang="tr-TR" sz="1100"/>
              <a:t>Son olarak </a:t>
            </a:r>
            <a:r>
              <a:rPr lang="tr-TR" altLang="tr-TR" sz="1100" b="1"/>
              <a:t>yeni tanımlamış olduğunuz kullanıcıya </a:t>
            </a:r>
            <a:r>
              <a:rPr lang="tr-TR" altLang="tr-TR" sz="1100"/>
              <a:t>ait girmiş olduğunuz kişisel bilgileri ve yetki alanlarına girdiğiniz bilgiler; sayfanın alt kısmında bulunan</a:t>
            </a:r>
          </a:p>
          <a:p>
            <a:pPr algn="just" eaLnBrk="1" hangingPunct="1">
              <a:lnSpc>
                <a:spcPct val="150000"/>
              </a:lnSpc>
              <a:spcBef>
                <a:spcPts val="600"/>
              </a:spcBef>
            </a:pPr>
            <a:r>
              <a:rPr lang="tr-TR" altLang="tr-TR" sz="1100"/>
              <a:t>  </a:t>
            </a:r>
            <a:r>
              <a:rPr lang="tr-TR" altLang="tr-TR" sz="1100" b="1"/>
              <a:t>“Ekle” </a:t>
            </a:r>
            <a:r>
              <a:rPr lang="tr-TR" altLang="tr-TR" sz="1100"/>
              <a:t>butonuna bastığınızda </a:t>
            </a:r>
            <a:r>
              <a:rPr lang="tr-TR" altLang="tr-TR" sz="1100" b="1">
                <a:solidFill>
                  <a:srgbClr val="C00000"/>
                </a:solidFill>
              </a:rPr>
              <a:t>“Kullanıcı Ekleme İşleminiz” </a:t>
            </a:r>
            <a:r>
              <a:rPr lang="tr-TR" altLang="tr-TR" sz="1100"/>
              <a:t>tamamlanacaktır.</a:t>
            </a:r>
          </a:p>
          <a:p>
            <a:pPr algn="just" eaLnBrk="1" hangingPunct="1">
              <a:lnSpc>
                <a:spcPct val="150000"/>
              </a:lnSpc>
              <a:spcBef>
                <a:spcPts val="600"/>
              </a:spcBef>
            </a:pPr>
            <a:r>
              <a:rPr lang="tr-TR" altLang="tr-TR" sz="1100" b="1"/>
              <a:t>“İptal” </a:t>
            </a:r>
            <a:r>
              <a:rPr lang="tr-TR" altLang="tr-TR" sz="1100"/>
              <a:t>butonuna bastığınızda ise kullanıcı ekleme işleminiz iptal edilecektir.</a:t>
            </a:r>
          </a:p>
        </p:txBody>
      </p:sp>
      <p:sp>
        <p:nvSpPr>
          <p:cNvPr id="8" name="6 Dikdörtgen"/>
          <p:cNvSpPr/>
          <p:nvPr/>
        </p:nvSpPr>
        <p:spPr>
          <a:xfrm>
            <a:off x="5084885" y="6020842"/>
            <a:ext cx="331177"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7 Dikdörtgen"/>
          <p:cNvSpPr/>
          <p:nvPr/>
        </p:nvSpPr>
        <p:spPr>
          <a:xfrm>
            <a:off x="5416062" y="6020842"/>
            <a:ext cx="332643"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0" name="8 Düz Ok Bağlayıcısı"/>
          <p:cNvCxnSpPr/>
          <p:nvPr/>
        </p:nvCxnSpPr>
        <p:spPr>
          <a:xfrm flipH="1">
            <a:off x="5748705" y="5804942"/>
            <a:ext cx="266700" cy="215900"/>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9 Düz Ok Bağlayıcısı"/>
          <p:cNvCxnSpPr/>
          <p:nvPr/>
        </p:nvCxnSpPr>
        <p:spPr>
          <a:xfrm flipH="1">
            <a:off x="5284177" y="5733506"/>
            <a:ext cx="265235" cy="28733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662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sp>
        <p:nvSpPr>
          <p:cNvPr id="4" name="4 Metin kutusu"/>
          <p:cNvSpPr txBox="1"/>
          <p:nvPr/>
        </p:nvSpPr>
        <p:spPr>
          <a:xfrm>
            <a:off x="397852" y="1449414"/>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Listeleme</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1" y="2205038"/>
            <a:ext cx="7776796"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7 Metin kutusu"/>
          <p:cNvSpPr txBox="1">
            <a:spLocks noChangeArrowheads="1"/>
          </p:cNvSpPr>
          <p:nvPr/>
        </p:nvSpPr>
        <p:spPr bwMode="auto">
          <a:xfrm>
            <a:off x="5816112" y="3321051"/>
            <a:ext cx="2325565" cy="23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Kullanmakta olduğunuz modülün ana ekran görüntüsünden “</a:t>
            </a:r>
            <a:r>
              <a:rPr lang="tr-TR" altLang="tr-TR" sz="1100" b="1"/>
              <a:t>Ayarlar” </a:t>
            </a:r>
            <a:r>
              <a:rPr lang="tr-TR" altLang="tr-TR" sz="1100"/>
              <a:t>işlemi seçilir ve “</a:t>
            </a:r>
            <a:r>
              <a:rPr lang="tr-TR" altLang="tr-TR" sz="1100" b="1"/>
              <a:t>Kullanıcı Listesi” </a:t>
            </a:r>
            <a:r>
              <a:rPr lang="tr-TR" altLang="tr-TR" sz="1100"/>
              <a:t>kategorisi işaretlenir.</a:t>
            </a:r>
          </a:p>
          <a:p>
            <a:pPr algn="just" eaLnBrk="1" hangingPunct="1">
              <a:lnSpc>
                <a:spcPct val="150000"/>
              </a:lnSpc>
            </a:pPr>
            <a:r>
              <a:rPr lang="tr-TR" altLang="tr-TR" sz="1100"/>
              <a:t>Modülün menüsünde Kullanıcı Listesi seçimi yapıldıktan sonra karşınıza gelecek olan </a:t>
            </a:r>
            <a:r>
              <a:rPr lang="sv-SE" altLang="tr-TR" sz="1100"/>
              <a:t>ekranda 7 (yedi) alan bulunmaktadır.</a:t>
            </a:r>
            <a:endParaRPr lang="tr-TR" altLang="tr-TR" sz="1100"/>
          </a:p>
        </p:txBody>
      </p:sp>
      <p:sp>
        <p:nvSpPr>
          <p:cNvPr id="8" name="11 Dikdörtgen"/>
          <p:cNvSpPr/>
          <p:nvPr/>
        </p:nvSpPr>
        <p:spPr>
          <a:xfrm>
            <a:off x="4287715" y="4148139"/>
            <a:ext cx="265235"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12 Dikdörtgen"/>
          <p:cNvSpPr/>
          <p:nvPr/>
        </p:nvSpPr>
        <p:spPr>
          <a:xfrm>
            <a:off x="4552950" y="4148139"/>
            <a:ext cx="332642"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13 Dikdörtgen"/>
          <p:cNvSpPr/>
          <p:nvPr/>
        </p:nvSpPr>
        <p:spPr>
          <a:xfrm>
            <a:off x="4885592" y="4138613"/>
            <a:ext cx="265235" cy="29845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4 Dikdörtgen"/>
          <p:cNvSpPr/>
          <p:nvPr/>
        </p:nvSpPr>
        <p:spPr>
          <a:xfrm>
            <a:off x="5150827" y="4148139"/>
            <a:ext cx="398585"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15 Dikdörtgen"/>
          <p:cNvSpPr/>
          <p:nvPr/>
        </p:nvSpPr>
        <p:spPr>
          <a:xfrm>
            <a:off x="5547947" y="4148139"/>
            <a:ext cx="268166"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17 Dikdörtgen"/>
          <p:cNvSpPr/>
          <p:nvPr/>
        </p:nvSpPr>
        <p:spPr>
          <a:xfrm>
            <a:off x="3887666" y="4149725"/>
            <a:ext cx="400050" cy="28733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19 Dikdörtgen"/>
          <p:cNvSpPr/>
          <p:nvPr/>
        </p:nvSpPr>
        <p:spPr>
          <a:xfrm>
            <a:off x="3471497" y="3429001"/>
            <a:ext cx="731226" cy="14446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20 Dikdörtgen"/>
          <p:cNvSpPr>
            <a:spLocks noChangeArrowheads="1"/>
          </p:cNvSpPr>
          <p:nvPr/>
        </p:nvSpPr>
        <p:spPr bwMode="auto">
          <a:xfrm>
            <a:off x="3266343" y="3336925"/>
            <a:ext cx="28868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t>1</a:t>
            </a:r>
          </a:p>
        </p:txBody>
      </p:sp>
      <p:sp>
        <p:nvSpPr>
          <p:cNvPr id="16" name="21 Dikdörtgen"/>
          <p:cNvSpPr>
            <a:spLocks noChangeArrowheads="1"/>
          </p:cNvSpPr>
          <p:nvPr/>
        </p:nvSpPr>
        <p:spPr bwMode="auto">
          <a:xfrm>
            <a:off x="3887666" y="3889375"/>
            <a:ext cx="28868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t>2</a:t>
            </a:r>
          </a:p>
        </p:txBody>
      </p:sp>
      <p:sp>
        <p:nvSpPr>
          <p:cNvPr id="17" name="22 Dikdörtgen"/>
          <p:cNvSpPr>
            <a:spLocks noChangeArrowheads="1"/>
          </p:cNvSpPr>
          <p:nvPr/>
        </p:nvSpPr>
        <p:spPr bwMode="auto">
          <a:xfrm>
            <a:off x="4330213" y="3895725"/>
            <a:ext cx="28868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t>3</a:t>
            </a:r>
          </a:p>
        </p:txBody>
      </p:sp>
      <p:sp>
        <p:nvSpPr>
          <p:cNvPr id="18" name="23 Dikdörtgen"/>
          <p:cNvSpPr>
            <a:spLocks noChangeArrowheads="1"/>
          </p:cNvSpPr>
          <p:nvPr/>
        </p:nvSpPr>
        <p:spPr bwMode="auto">
          <a:xfrm>
            <a:off x="4599843" y="3908425"/>
            <a:ext cx="25937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t>4</a:t>
            </a:r>
          </a:p>
        </p:txBody>
      </p:sp>
      <p:sp>
        <p:nvSpPr>
          <p:cNvPr id="19" name="24 Dikdörtgen"/>
          <p:cNvSpPr>
            <a:spLocks noChangeArrowheads="1"/>
          </p:cNvSpPr>
          <p:nvPr/>
        </p:nvSpPr>
        <p:spPr bwMode="auto">
          <a:xfrm>
            <a:off x="4862146" y="3895725"/>
            <a:ext cx="288681"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t>5</a:t>
            </a:r>
          </a:p>
        </p:txBody>
      </p:sp>
      <p:sp>
        <p:nvSpPr>
          <p:cNvPr id="20" name="25 Dikdörtgen"/>
          <p:cNvSpPr>
            <a:spLocks noChangeArrowheads="1"/>
          </p:cNvSpPr>
          <p:nvPr/>
        </p:nvSpPr>
        <p:spPr bwMode="auto">
          <a:xfrm>
            <a:off x="5194790" y="3905250"/>
            <a:ext cx="28868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t>6</a:t>
            </a:r>
          </a:p>
        </p:txBody>
      </p:sp>
      <p:sp>
        <p:nvSpPr>
          <p:cNvPr id="21" name="27 Dikdörtgen"/>
          <p:cNvSpPr>
            <a:spLocks noChangeArrowheads="1"/>
          </p:cNvSpPr>
          <p:nvPr/>
        </p:nvSpPr>
        <p:spPr bwMode="auto">
          <a:xfrm>
            <a:off x="5543551" y="3898900"/>
            <a:ext cx="290146"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t>7</a:t>
            </a:r>
          </a:p>
        </p:txBody>
      </p:sp>
      <p:sp>
        <p:nvSpPr>
          <p:cNvPr id="22" name="20 Metin kutusu"/>
          <p:cNvSpPr txBox="1">
            <a:spLocks noChangeArrowheads="1"/>
          </p:cNvSpPr>
          <p:nvPr/>
        </p:nvSpPr>
        <p:spPr bwMode="auto">
          <a:xfrm>
            <a:off x="1827335" y="5445126"/>
            <a:ext cx="631434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tr-TR" altLang="tr-TR" sz="1100" i="1">
                <a:solidFill>
                  <a:srgbClr val="C00000"/>
                </a:solidFill>
              </a:rPr>
              <a:t>“</a:t>
            </a:r>
            <a:r>
              <a:rPr lang="tr-TR" altLang="tr-TR" sz="1100" b="1" i="1">
                <a:solidFill>
                  <a:srgbClr val="C00000"/>
                </a:solidFill>
              </a:rPr>
              <a:t>Kullanıcı Listeleme” </a:t>
            </a:r>
            <a:r>
              <a:rPr lang="tr-TR" altLang="tr-TR" sz="1100" b="1" i="1"/>
              <a:t>kurumlar arası geçiş yapan kişi kullanıcılarının ayrıldığı </a:t>
            </a:r>
            <a:r>
              <a:rPr lang="tr-TR" altLang="tr-TR" sz="1100" b="1" i="1">
                <a:solidFill>
                  <a:srgbClr val="C00000"/>
                </a:solidFill>
              </a:rPr>
              <a:t>kurumdan ilişiğinin kesilmesi ve yeni kurumuna geldiğinde o kurama kullanıcı olarak atanması işlemini </a:t>
            </a:r>
            <a:r>
              <a:rPr lang="tr-TR" altLang="tr-TR" sz="1100" b="1" i="1"/>
              <a:t>gerçekleştirmek için tasarlanmış alandır.</a:t>
            </a:r>
            <a:endParaRPr lang="tr-TR" altLang="tr-TR" sz="1100"/>
          </a:p>
        </p:txBody>
      </p:sp>
    </p:spTree>
    <p:extLst>
      <p:ext uri="{BB962C8B-B14F-4D97-AF65-F5344CB8AC3E}">
        <p14:creationId xmlns:p14="http://schemas.microsoft.com/office/powerpoint/2010/main" val="1635308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sp>
        <p:nvSpPr>
          <p:cNvPr id="4" name="4 Metin kutusu"/>
          <p:cNvSpPr txBox="1"/>
          <p:nvPr/>
        </p:nvSpPr>
        <p:spPr>
          <a:xfrm>
            <a:off x="650104" y="1446183"/>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Listeleme</a:t>
            </a:r>
          </a:p>
        </p:txBody>
      </p:sp>
      <p:pic>
        <p:nvPicPr>
          <p:cNvPr id="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939" y="2205038"/>
            <a:ext cx="777679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 Metin kutusu"/>
          <p:cNvSpPr txBox="1">
            <a:spLocks noChangeArrowheads="1"/>
          </p:cNvSpPr>
          <p:nvPr/>
        </p:nvSpPr>
        <p:spPr bwMode="auto">
          <a:xfrm>
            <a:off x="1827336" y="4357688"/>
            <a:ext cx="6180992"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a:t>Açılan pencerede, </a:t>
            </a:r>
            <a:r>
              <a:rPr lang="tr-TR" altLang="tr-TR" sz="1100" b="1">
                <a:solidFill>
                  <a:srgbClr val="C00000"/>
                </a:solidFill>
              </a:rPr>
              <a:t>daha önce sisteme herhangi bir kurumun kullanıcısı olarak tanımlanmış, ancak ilişiği kesilmiş olan kullanıcının </a:t>
            </a:r>
            <a:r>
              <a:rPr lang="tr-TR" altLang="tr-TR" sz="1100" b="1"/>
              <a:t>T.C. Kimlik  numarasını, kullanıcının şifresini </a:t>
            </a:r>
            <a:r>
              <a:rPr lang="tr-TR" altLang="tr-TR" sz="1100"/>
              <a:t>ve </a:t>
            </a:r>
            <a:r>
              <a:rPr lang="tr-TR" altLang="tr-TR" sz="1100" b="1"/>
              <a:t>işlemi  gerçekleştirmeye yetkili olan kişinin şifresini </a:t>
            </a:r>
            <a:r>
              <a:rPr lang="tr-TR" altLang="tr-TR" sz="1100"/>
              <a:t>girerek </a:t>
            </a:r>
            <a:r>
              <a:rPr lang="tr-TR" altLang="tr-TR" sz="1100" b="1"/>
              <a:t>“Ara” </a:t>
            </a:r>
            <a:r>
              <a:rPr lang="tr-TR" altLang="tr-TR" sz="1100"/>
              <a:t>butonuna bastığınızda yetki atama işlemini yapacağınız personel listelenecektir. </a:t>
            </a:r>
          </a:p>
          <a:p>
            <a:pPr algn="just" eaLnBrk="1" hangingPunct="1">
              <a:lnSpc>
                <a:spcPct val="150000"/>
              </a:lnSpc>
              <a:spcBef>
                <a:spcPts val="600"/>
              </a:spcBef>
            </a:pPr>
            <a:r>
              <a:rPr lang="tr-TR" altLang="tr-TR" sz="1100"/>
              <a:t>(Halen bir kurumda aktif kullanıcı ise; “eski kurumu ile iletişime geçin” uyarı penceresi açılacaktır.)</a:t>
            </a:r>
          </a:p>
          <a:p>
            <a:pPr algn="just" eaLnBrk="1" hangingPunct="1">
              <a:lnSpc>
                <a:spcPct val="150000"/>
              </a:lnSpc>
              <a:spcBef>
                <a:spcPts val="600"/>
              </a:spcBef>
            </a:pPr>
            <a:r>
              <a:rPr lang="tr-TR" altLang="tr-TR" sz="1100"/>
              <a:t>Personelin bilgilerinin yanında bulunan </a:t>
            </a:r>
            <a:r>
              <a:rPr lang="tr-TR" altLang="tr-TR" sz="1100" b="1"/>
              <a:t>“Seç”</a:t>
            </a:r>
            <a:r>
              <a:rPr lang="tr-TR" altLang="tr-TR" sz="1100"/>
              <a:t> butonuna bastığınızda yeni atanan personel kaydınız gerçekleşecektir.</a:t>
            </a:r>
          </a:p>
        </p:txBody>
      </p:sp>
      <p:sp>
        <p:nvSpPr>
          <p:cNvPr id="8" name="8 Metin kutusu"/>
          <p:cNvSpPr txBox="1">
            <a:spLocks noChangeArrowheads="1"/>
          </p:cNvSpPr>
          <p:nvPr/>
        </p:nvSpPr>
        <p:spPr bwMode="auto">
          <a:xfrm>
            <a:off x="3423138" y="3213101"/>
            <a:ext cx="438589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4375" indent="-7143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b="1"/>
              <a:t>Alan 1 : </a:t>
            </a:r>
            <a:r>
              <a:rPr lang="tr-TR" altLang="tr-TR" sz="1100"/>
              <a:t>Bu alanda bulunan </a:t>
            </a:r>
            <a:r>
              <a:rPr lang="tr-TR" altLang="tr-TR" sz="1100">
                <a:solidFill>
                  <a:srgbClr val="C00000"/>
                </a:solidFill>
              </a:rPr>
              <a:t>“</a:t>
            </a:r>
            <a:r>
              <a:rPr lang="tr-TR" altLang="tr-TR" sz="1100" b="1">
                <a:solidFill>
                  <a:srgbClr val="C00000"/>
                </a:solidFill>
              </a:rPr>
              <a:t>Yeni Atanan Personel” </a:t>
            </a:r>
            <a:r>
              <a:rPr lang="tr-TR" altLang="tr-TR" sz="1100"/>
              <a:t>butonuna bastığınızda</a:t>
            </a:r>
            <a:r>
              <a:rPr lang="tr-TR" altLang="tr-TR" sz="1100" b="1"/>
              <a:t> </a:t>
            </a:r>
            <a:r>
              <a:rPr lang="tr-TR" altLang="tr-TR" sz="1100"/>
              <a:t>karşınıza  daha önce sistemi tanımlaması yapılmış </a:t>
            </a:r>
            <a:r>
              <a:rPr lang="tr-TR" altLang="tr-TR" sz="1100" b="1"/>
              <a:t>“</a:t>
            </a:r>
            <a:r>
              <a:rPr lang="tr-TR" altLang="tr-TR" sz="1100" b="1" i="1"/>
              <a:t>Varolan  Kullanıcı Kurum Atama İşlemi” </a:t>
            </a:r>
            <a:r>
              <a:rPr lang="tr-TR" altLang="tr-TR" sz="1100" i="1"/>
              <a:t>gelecektir.</a:t>
            </a:r>
          </a:p>
        </p:txBody>
      </p:sp>
    </p:spTree>
    <p:extLst>
      <p:ext uri="{BB962C8B-B14F-4D97-AF65-F5344CB8AC3E}">
        <p14:creationId xmlns:p14="http://schemas.microsoft.com/office/powerpoint/2010/main" val="1189249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sp>
        <p:nvSpPr>
          <p:cNvPr id="4" name="4 Metin kutusu"/>
          <p:cNvSpPr txBox="1"/>
          <p:nvPr/>
        </p:nvSpPr>
        <p:spPr>
          <a:xfrm>
            <a:off x="398585" y="1403857"/>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Listeleme</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2289" y="2205039"/>
            <a:ext cx="7643446"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 Metin kutusu"/>
          <p:cNvSpPr txBox="1">
            <a:spLocks noChangeArrowheads="1"/>
          </p:cNvSpPr>
          <p:nvPr/>
        </p:nvSpPr>
        <p:spPr bwMode="auto">
          <a:xfrm>
            <a:off x="2026628" y="4365626"/>
            <a:ext cx="571646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8650" indent="-6286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a:t>Alan 2 :  </a:t>
            </a:r>
            <a:r>
              <a:rPr lang="tr-TR" altLang="tr-TR" sz="1100"/>
              <a:t>Bu alanda kullanıcı satırında bulunan </a:t>
            </a:r>
            <a:r>
              <a:rPr lang="tr-TR" altLang="tr-TR" sz="1100" b="1">
                <a:solidFill>
                  <a:srgbClr val="C00000"/>
                </a:solidFill>
              </a:rPr>
              <a:t>“Kişi Bilgileri”</a:t>
            </a:r>
            <a:r>
              <a:rPr lang="tr-TR" altLang="tr-TR" sz="1100" b="1"/>
              <a:t> </a:t>
            </a:r>
            <a:r>
              <a:rPr lang="tr-TR" altLang="tr-TR" sz="1100"/>
              <a:t>butonuna bastığınızda karşınıza kullanıcıya ait “</a:t>
            </a:r>
            <a:r>
              <a:rPr lang="tr-TR" altLang="tr-TR" sz="1100" i="1"/>
              <a:t>Kişi Bilgileri” ekranı gelecektir. Burada daha önce kullanıcıya ait kaydedilen bilgileri </a:t>
            </a:r>
            <a:r>
              <a:rPr lang="tr-TR" altLang="tr-TR" sz="1100"/>
              <a:t>değiştirebilirsiniz.</a:t>
            </a:r>
          </a:p>
          <a:p>
            <a:pPr algn="just" eaLnBrk="1" hangingPunct="1">
              <a:lnSpc>
                <a:spcPct val="150000"/>
              </a:lnSpc>
            </a:pPr>
            <a:r>
              <a:rPr lang="tr-TR" altLang="tr-TR" sz="1100"/>
              <a:t>	Açılan pencerede düzenleme yaptıktan sonra </a:t>
            </a:r>
            <a:r>
              <a:rPr lang="tr-TR" altLang="tr-TR" sz="1100" b="1"/>
              <a:t>“Güncelle” </a:t>
            </a:r>
            <a:r>
              <a:rPr lang="tr-TR" altLang="tr-TR" sz="1100"/>
              <a:t>butonuna bastığınızda değişiklikleriniz kaydedilecek, </a:t>
            </a:r>
            <a:r>
              <a:rPr lang="tr-TR" altLang="tr-TR" sz="1100" b="1"/>
              <a:t>“İptal” </a:t>
            </a:r>
            <a:r>
              <a:rPr lang="tr-TR" altLang="tr-TR" sz="1100"/>
              <a:t>butonuna bastığınızda düzenleme işleminiz iptal edilecektir.</a:t>
            </a:r>
            <a:endParaRPr lang="tr-TR" altLang="tr-TR" sz="1100" i="1"/>
          </a:p>
        </p:txBody>
      </p:sp>
    </p:spTree>
    <p:extLst>
      <p:ext uri="{BB962C8B-B14F-4D97-AF65-F5344CB8AC3E}">
        <p14:creationId xmlns:p14="http://schemas.microsoft.com/office/powerpoint/2010/main" val="1784924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sp>
        <p:nvSpPr>
          <p:cNvPr id="4" name="4 Metin kutusu"/>
          <p:cNvSpPr txBox="1"/>
          <p:nvPr/>
        </p:nvSpPr>
        <p:spPr>
          <a:xfrm>
            <a:off x="650104" y="1403857"/>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Listeleme</a:t>
            </a: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2" y="2205039"/>
            <a:ext cx="7710854"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0 Metin kutusu"/>
          <p:cNvSpPr txBox="1">
            <a:spLocks noChangeArrowheads="1"/>
          </p:cNvSpPr>
          <p:nvPr/>
        </p:nvSpPr>
        <p:spPr bwMode="auto">
          <a:xfrm>
            <a:off x="1827335" y="4797426"/>
            <a:ext cx="551717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4375" indent="-714375" eaLnBrk="0" hangingPunct="0">
              <a:tabLst>
                <a:tab pos="7143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7143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7143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7143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7143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143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143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143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14375" algn="l"/>
              </a:tabLs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b="1"/>
              <a:t>Alan 3 : 	</a:t>
            </a:r>
            <a:r>
              <a:rPr lang="tr-TR" altLang="tr-TR" sz="1100"/>
              <a:t>Bu alanda kullanıcı satırında bulunan </a:t>
            </a:r>
            <a:r>
              <a:rPr lang="tr-TR" altLang="tr-TR" sz="1100" b="1">
                <a:solidFill>
                  <a:srgbClr val="C00000"/>
                </a:solidFill>
              </a:rPr>
              <a:t>“Modül Ata” </a:t>
            </a:r>
            <a:r>
              <a:rPr lang="tr-TR" altLang="tr-TR" sz="1100"/>
              <a:t>butonuna bastığınızda </a:t>
            </a:r>
            <a:r>
              <a:rPr lang="tr-TR" altLang="tr-TR" sz="1100" b="1"/>
              <a:t> “</a:t>
            </a:r>
            <a:r>
              <a:rPr lang="tr-TR" altLang="tr-TR" sz="1100" b="1" i="1"/>
              <a:t>Kullanıcı Modül Atama”</a:t>
            </a:r>
            <a:r>
              <a:rPr lang="tr-TR" altLang="tr-TR" sz="1100" i="1"/>
              <a:t> ekranı gelecektir.</a:t>
            </a:r>
          </a:p>
        </p:txBody>
      </p:sp>
    </p:spTree>
    <p:extLst>
      <p:ext uri="{BB962C8B-B14F-4D97-AF65-F5344CB8AC3E}">
        <p14:creationId xmlns:p14="http://schemas.microsoft.com/office/powerpoint/2010/main" val="1962643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sp>
        <p:nvSpPr>
          <p:cNvPr id="4" name="4 Metin kutusu"/>
          <p:cNvSpPr txBox="1"/>
          <p:nvPr/>
        </p:nvSpPr>
        <p:spPr>
          <a:xfrm>
            <a:off x="650104" y="1475898"/>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Listeleme</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1" y="2205038"/>
            <a:ext cx="7643446"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 Metin kutusu"/>
          <p:cNvSpPr txBox="1">
            <a:spLocks noChangeArrowheads="1"/>
          </p:cNvSpPr>
          <p:nvPr/>
        </p:nvSpPr>
        <p:spPr bwMode="auto">
          <a:xfrm>
            <a:off x="1893277" y="5095876"/>
            <a:ext cx="551717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8650" indent="-6286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a:t>Alan 6 : </a:t>
            </a:r>
            <a:r>
              <a:rPr lang="tr-TR" altLang="tr-TR" sz="1100"/>
              <a:t>Bu alanda kullanıcı satırında bulunan </a:t>
            </a:r>
            <a:r>
              <a:rPr lang="tr-TR" altLang="tr-TR" sz="1100" b="1">
                <a:solidFill>
                  <a:srgbClr val="C00000"/>
                </a:solidFill>
              </a:rPr>
              <a:t>“Yetki Güncelle” </a:t>
            </a:r>
            <a:r>
              <a:rPr lang="tr-TR" altLang="tr-TR" sz="1100"/>
              <a:t>butonuna bastığınızda </a:t>
            </a:r>
            <a:r>
              <a:rPr lang="tr-TR" altLang="tr-TR" sz="1100" b="1"/>
              <a:t>“</a:t>
            </a:r>
            <a:r>
              <a:rPr lang="tr-TR" altLang="tr-TR" sz="1100" b="1" i="1"/>
              <a:t>Kullanıcı Yetkileri Güncelleme” </a:t>
            </a:r>
            <a:r>
              <a:rPr lang="tr-TR" altLang="tr-TR" sz="1100" i="1"/>
              <a:t>ekranı karşınıza gelecektir.</a:t>
            </a:r>
            <a:endParaRPr lang="tr-TR" altLang="tr-TR" sz="1100"/>
          </a:p>
        </p:txBody>
      </p:sp>
    </p:spTree>
    <p:extLst>
      <p:ext uri="{BB962C8B-B14F-4D97-AF65-F5344CB8AC3E}">
        <p14:creationId xmlns:p14="http://schemas.microsoft.com/office/powerpoint/2010/main" val="4081650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sp>
        <p:nvSpPr>
          <p:cNvPr id="7" name="4 Metin kutusu"/>
          <p:cNvSpPr txBox="1"/>
          <p:nvPr/>
        </p:nvSpPr>
        <p:spPr>
          <a:xfrm>
            <a:off x="650104" y="1492667"/>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Kullanıcı Listeleme</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2" y="2205039"/>
            <a:ext cx="7112977"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 Metin kutusu"/>
          <p:cNvSpPr txBox="1">
            <a:spLocks noChangeArrowheads="1"/>
          </p:cNvSpPr>
          <p:nvPr/>
        </p:nvSpPr>
        <p:spPr bwMode="auto">
          <a:xfrm>
            <a:off x="5882054" y="3213101"/>
            <a:ext cx="2259623" cy="296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ts val="600"/>
              </a:spcBef>
            </a:pPr>
            <a:r>
              <a:rPr lang="tr-TR" altLang="tr-TR" sz="1100" i="1"/>
              <a:t>Karşınıza gelecek  olan </a:t>
            </a:r>
            <a:r>
              <a:rPr lang="tr-TR" altLang="tr-TR" sz="1100" b="1"/>
              <a:t>“</a:t>
            </a:r>
            <a:r>
              <a:rPr lang="tr-TR" altLang="tr-TR" sz="1100" b="1" i="1"/>
              <a:t>Kullanıcı Yetkileri Güncelleme” </a:t>
            </a:r>
            <a:r>
              <a:rPr lang="tr-TR" altLang="tr-TR" sz="1100" i="1"/>
              <a:t>ekranından </a:t>
            </a:r>
            <a:r>
              <a:rPr lang="tr-TR" altLang="tr-TR" sz="1100"/>
              <a:t>modül seçimi yaptığınızda karşınıza kullanıcının yetkili olduğu kategoriler seçili olarak gelecektir.</a:t>
            </a:r>
          </a:p>
          <a:p>
            <a:pPr algn="just" eaLnBrk="1" hangingPunct="1">
              <a:lnSpc>
                <a:spcPct val="150000"/>
              </a:lnSpc>
              <a:spcBef>
                <a:spcPts val="600"/>
              </a:spcBef>
            </a:pPr>
            <a:r>
              <a:rPr lang="tr-TR" altLang="tr-TR" sz="1100" i="1"/>
              <a:t>İstediğiniz yetki </a:t>
            </a:r>
            <a:r>
              <a:rPr lang="tr-TR" altLang="tr-TR" sz="1100"/>
              <a:t>değişikliğini yaparak </a:t>
            </a:r>
            <a:r>
              <a:rPr lang="tr-TR" altLang="tr-TR" sz="1100" b="1"/>
              <a:t>“Güncelle” </a:t>
            </a:r>
            <a:r>
              <a:rPr lang="tr-TR" altLang="tr-TR" sz="1100"/>
              <a:t>butonuna bastığınızda </a:t>
            </a:r>
            <a:r>
              <a:rPr lang="tr-TR" altLang="tr-TR" sz="1100">
                <a:solidFill>
                  <a:srgbClr val="C00000"/>
                </a:solidFill>
              </a:rPr>
              <a:t>yetki güncelleme işleminiz </a:t>
            </a:r>
            <a:r>
              <a:rPr lang="tr-TR" altLang="tr-TR" sz="1100"/>
              <a:t>kaydedilecektir.</a:t>
            </a:r>
          </a:p>
        </p:txBody>
      </p:sp>
    </p:spTree>
    <p:extLst>
      <p:ext uri="{BB962C8B-B14F-4D97-AF65-F5344CB8AC3E}">
        <p14:creationId xmlns:p14="http://schemas.microsoft.com/office/powerpoint/2010/main" val="986700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576" y="260648"/>
            <a:ext cx="5982203" cy="792088"/>
          </a:xfrm>
        </p:spPr>
        <p:txBody>
          <a:bodyPr>
            <a:normAutofit/>
          </a:bodyPr>
          <a:lstStyle/>
          <a:p>
            <a:pPr algn="ctr"/>
            <a:r>
              <a:rPr lang="tr-TR" sz="3600" dirty="0" smtClean="0">
                <a:solidFill>
                  <a:schemeClr val="bg1"/>
                </a:solidFill>
              </a:rPr>
              <a:t>OKUL AİLE BİRLİĞİ EVRAKLARI</a:t>
            </a:r>
            <a:endParaRPr lang="tr-TR" sz="3600" dirty="0">
              <a:solidFill>
                <a:schemeClr val="bg1"/>
              </a:solidFill>
            </a:endParaRPr>
          </a:p>
        </p:txBody>
      </p:sp>
      <p:sp>
        <p:nvSpPr>
          <p:cNvPr id="8" name="İçerik Yer Tutucusu 2"/>
          <p:cNvSpPr txBox="1">
            <a:spLocks/>
          </p:cNvSpPr>
          <p:nvPr/>
        </p:nvSpPr>
        <p:spPr>
          <a:xfrm>
            <a:off x="827584" y="271914"/>
            <a:ext cx="7524328" cy="6192688"/>
          </a:xfrm>
          <a:prstGeom prst="rect">
            <a:avLst/>
          </a:prstGeom>
        </p:spPr>
        <p:txBody>
          <a:bodyPr vert="horz" lIns="107287" tIns="53643" rIns="107287" bIns="53643" rtlCol="0" anchor="ctr">
            <a:normAutofit fontScale="92500" lnSpcReduction="10000"/>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algn="just"/>
            <a:r>
              <a:rPr lang="tr-TR" b="1" dirty="0">
                <a:solidFill>
                  <a:schemeClr val="tx1"/>
                </a:solidFill>
              </a:rPr>
              <a:t>Tutulacak defter, dosya ve belgeler</a:t>
            </a:r>
          </a:p>
          <a:p>
            <a:pPr algn="just"/>
            <a:r>
              <a:rPr lang="tr-TR" b="1" dirty="0">
                <a:solidFill>
                  <a:schemeClr val="tx1"/>
                </a:solidFill>
              </a:rPr>
              <a:t>MADDE 23 – </a:t>
            </a:r>
            <a:endParaRPr lang="tr-TR" b="1" dirty="0" smtClean="0">
              <a:solidFill>
                <a:schemeClr val="tx1"/>
              </a:solidFill>
            </a:endParaRPr>
          </a:p>
          <a:p>
            <a:pPr algn="just"/>
            <a:r>
              <a:rPr lang="tr-TR" dirty="0">
                <a:solidFill>
                  <a:schemeClr val="tx1"/>
                </a:solidFill>
              </a:rPr>
              <a:t>(2) Yönetim kurulunca, yönetim kurulu karar defterinin noterce tasdik edilmesi zorunlu olup </a:t>
            </a:r>
            <a:r>
              <a:rPr lang="tr-TR" b="1" dirty="0">
                <a:solidFill>
                  <a:schemeClr val="tx1"/>
                </a:solidFill>
              </a:rPr>
              <a:t>diğer defter ve </a:t>
            </a:r>
            <a:r>
              <a:rPr lang="tr-TR" b="1" dirty="0" smtClean="0">
                <a:solidFill>
                  <a:schemeClr val="tx1"/>
                </a:solidFill>
              </a:rPr>
              <a:t>belgeler ise </a:t>
            </a:r>
            <a:r>
              <a:rPr lang="tr-TR" b="1" dirty="0">
                <a:solidFill>
                  <a:schemeClr val="tx1"/>
                </a:solidFill>
              </a:rPr>
              <a:t>birliğin bağlı bulunduğu il/ilçe millî eğitim müdürlüğünce tasdik edilir.</a:t>
            </a:r>
          </a:p>
          <a:p>
            <a:pPr algn="just"/>
            <a:r>
              <a:rPr lang="tr-TR" dirty="0">
                <a:solidFill>
                  <a:schemeClr val="tx1"/>
                </a:solidFill>
              </a:rPr>
              <a:t>(3) Kantin ve benzeri yerlerin birliklerce işletilmesi ve vergi mükellefiyeti doğması hâlinde birlikler </a:t>
            </a:r>
            <a:r>
              <a:rPr lang="tr-TR" dirty="0" smtClean="0">
                <a:solidFill>
                  <a:schemeClr val="tx1"/>
                </a:solidFill>
              </a:rPr>
              <a:t>hakkında 4/1/1961 </a:t>
            </a:r>
            <a:r>
              <a:rPr lang="tr-TR" dirty="0">
                <a:solidFill>
                  <a:schemeClr val="tx1"/>
                </a:solidFill>
              </a:rPr>
              <a:t>tarihli ve 213 sayılı Vergi Usul Kanunu hükümleri uygulanır.</a:t>
            </a:r>
          </a:p>
          <a:p>
            <a:pPr algn="just"/>
            <a:r>
              <a:rPr lang="tr-TR" dirty="0">
                <a:solidFill>
                  <a:schemeClr val="tx1"/>
                </a:solidFill>
              </a:rPr>
              <a:t>(4) Kantin ve benzeri yerleri çalıştıran işletmeciler ile çalıştırdıkları kişilere ilişkin ilgili mevzuatında </a:t>
            </a:r>
            <a:r>
              <a:rPr lang="tr-TR" dirty="0" smtClean="0">
                <a:solidFill>
                  <a:schemeClr val="tx1"/>
                </a:solidFill>
              </a:rPr>
              <a:t>öngörülen portör </a:t>
            </a:r>
            <a:r>
              <a:rPr lang="tr-TR" dirty="0">
                <a:solidFill>
                  <a:schemeClr val="tx1"/>
                </a:solidFill>
              </a:rPr>
              <a:t>muayenesi, adli sicil ve arşiv kaydı ve benzeri bilgilerin yer aldığı belgeler birlikçe muhafaza edilir. Birlik</a:t>
            </a:r>
            <a:r>
              <a:rPr lang="tr-TR" dirty="0" smtClean="0">
                <a:solidFill>
                  <a:schemeClr val="tx1"/>
                </a:solidFill>
              </a:rPr>
              <a:t>, işletmeciden </a:t>
            </a:r>
            <a:r>
              <a:rPr lang="tr-TR" dirty="0">
                <a:solidFill>
                  <a:schemeClr val="tx1"/>
                </a:solidFill>
              </a:rPr>
              <a:t>her yıl işletme faaliyet belgesi ister.</a:t>
            </a:r>
          </a:p>
          <a:p>
            <a:pPr algn="just"/>
            <a:r>
              <a:rPr lang="tr-TR" b="1" u="sng" dirty="0">
                <a:solidFill>
                  <a:srgbClr val="FF0000"/>
                </a:solidFill>
              </a:rPr>
              <a:t>(5) Okul idaresi, okul-aile birliklerinin gelir ve gider kayıtları ile diğer mali işlemlerini Bakanlıkça kurulan </a:t>
            </a:r>
            <a:r>
              <a:rPr lang="tr-TR" b="1" u="sng" dirty="0" smtClean="0">
                <a:solidFill>
                  <a:srgbClr val="FF0000"/>
                </a:solidFill>
              </a:rPr>
              <a:t>merkezî bilgi </a:t>
            </a:r>
            <a:r>
              <a:rPr lang="tr-TR" b="1" u="sng" dirty="0">
                <a:solidFill>
                  <a:srgbClr val="FF0000"/>
                </a:solidFill>
              </a:rPr>
              <a:t>sistemine (TEFBİS) kaydeder.</a:t>
            </a:r>
          </a:p>
          <a:p>
            <a:pPr algn="just"/>
            <a:r>
              <a:rPr lang="tr-TR" b="1" u="sng" dirty="0">
                <a:solidFill>
                  <a:schemeClr val="tx1"/>
                </a:solidFill>
              </a:rPr>
              <a:t>(6) Tutulan defter, dosya, biten koçanlar ile diğer gerekli belgeler Devlet Arşiv Hizmetleri Hakkında </a:t>
            </a:r>
            <a:r>
              <a:rPr lang="tr-TR" b="1" u="sng" dirty="0" smtClean="0">
                <a:solidFill>
                  <a:schemeClr val="tx1"/>
                </a:solidFill>
              </a:rPr>
              <a:t>Yönetmelikte öngörülen </a:t>
            </a:r>
            <a:r>
              <a:rPr lang="tr-TR" b="1" u="sng" dirty="0">
                <a:solidFill>
                  <a:schemeClr val="tx1"/>
                </a:solidFill>
              </a:rPr>
              <a:t>süreler kadar okulda muhafaza edilir.</a:t>
            </a:r>
          </a:p>
        </p:txBody>
      </p:sp>
    </p:spTree>
    <p:extLst>
      <p:ext uri="{BB962C8B-B14F-4D97-AF65-F5344CB8AC3E}">
        <p14:creationId xmlns:p14="http://schemas.microsoft.com/office/powerpoint/2010/main" val="3275178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sp>
        <p:nvSpPr>
          <p:cNvPr id="4" name="4 Metin kutusu"/>
          <p:cNvSpPr txBox="1"/>
          <p:nvPr/>
        </p:nvSpPr>
        <p:spPr>
          <a:xfrm>
            <a:off x="650104" y="1527393"/>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Raporlama İşlemleri</a:t>
            </a:r>
          </a:p>
        </p:txBody>
      </p:sp>
      <p:sp>
        <p:nvSpPr>
          <p:cNvPr id="5" name="5 Metin kutusu"/>
          <p:cNvSpPr txBox="1">
            <a:spLocks noChangeArrowheads="1"/>
          </p:cNvSpPr>
          <p:nvPr/>
        </p:nvSpPr>
        <p:spPr bwMode="auto">
          <a:xfrm>
            <a:off x="364881" y="4221164"/>
            <a:ext cx="7776796"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200" b="1" i="1">
                <a:solidFill>
                  <a:srgbClr val="C00000"/>
                </a:solidFill>
              </a:rPr>
              <a:t>Raporlama</a:t>
            </a:r>
          </a:p>
          <a:p>
            <a:pPr algn="just" eaLnBrk="1" hangingPunct="1">
              <a:lnSpc>
                <a:spcPct val="150000"/>
              </a:lnSpc>
            </a:pPr>
            <a:r>
              <a:rPr lang="tr-TR" altLang="tr-TR" sz="1100"/>
              <a:t>TEFBİS sistemi Okullar Modülünde, Gelir-Gider Raporlama işlemleri; </a:t>
            </a:r>
            <a:r>
              <a:rPr lang="tr-TR" altLang="tr-TR" sz="1100" b="1"/>
              <a:t>“Aylık Raporlar”,  “Aylık Gelir Raporları”, “Aylık Gider Raporları”, “Tarih Aralığına Göre Raporlar”, “Tarih Aralığına Göre Gelir Raporları”, “Tarih Aralığına Göre Gider Raporları”, “Kaynak Tipine Göre Raporlar”, “Kaynak Tipine Göre Gider Raporlar”, “Kaynak Tipine Göre Gelir Raporları”, “İşlem Tipine Göre Raporlar”, “Okul Aile Birlikleri Gelir / Gider Raporu”, “Döner Sermaye İşletmeleri Gelir / Gider Raporu”, “Okul Öncesi Birimleri Gelir Gider Raporu”, “Faaliyet Koduna Göre Gelir Gider Raporu”, “Okul Fatura Raporu” ve “ Kesinleşmiş Bütçe Harcamaları Raporu</a:t>
            </a:r>
            <a:r>
              <a:rPr lang="tr-TR" altLang="tr-TR" sz="1100"/>
              <a:t> olarak sıralanmıştır.</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2" y="2205038"/>
            <a:ext cx="7746023"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273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sp>
        <p:nvSpPr>
          <p:cNvPr id="4" name="4 Metin kutusu"/>
          <p:cNvSpPr txBox="1"/>
          <p:nvPr/>
        </p:nvSpPr>
        <p:spPr>
          <a:xfrm>
            <a:off x="650104" y="1431579"/>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Raporlama İşlemleri</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2" y="2205038"/>
            <a:ext cx="769766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 Metin kutusu"/>
          <p:cNvSpPr txBox="1">
            <a:spLocks noChangeArrowheads="1"/>
          </p:cNvSpPr>
          <p:nvPr/>
        </p:nvSpPr>
        <p:spPr bwMode="auto">
          <a:xfrm>
            <a:off x="3688374" y="3213101"/>
            <a:ext cx="4453303"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a:solidFill>
                  <a:srgbClr val="C00000"/>
                </a:solidFill>
              </a:rPr>
              <a:t>Örnek : Aylık Raporlar</a:t>
            </a:r>
          </a:p>
          <a:p>
            <a:pPr algn="just" eaLnBrk="1" hangingPunct="1">
              <a:lnSpc>
                <a:spcPct val="150000"/>
              </a:lnSpc>
            </a:pPr>
            <a:r>
              <a:rPr lang="tr-TR" altLang="tr-TR" sz="1100"/>
              <a:t>Kullanmakta olduğunuz modülün ana ekran görüntüsünden “</a:t>
            </a:r>
            <a:r>
              <a:rPr lang="tr-TR" altLang="tr-TR" sz="1100" b="1"/>
              <a:t>Raporlama” </a:t>
            </a:r>
            <a:r>
              <a:rPr lang="tr-TR" altLang="tr-TR" sz="1100"/>
              <a:t>işlemi seçilir ve “</a:t>
            </a:r>
            <a:r>
              <a:rPr lang="tr-TR" altLang="tr-TR" sz="1100" b="1"/>
              <a:t>Aylık Raporlar” kategorisi işaretlenir.</a:t>
            </a:r>
          </a:p>
          <a:p>
            <a:pPr algn="just" eaLnBrk="1" hangingPunct="1">
              <a:lnSpc>
                <a:spcPct val="150000"/>
              </a:lnSpc>
            </a:pPr>
            <a:r>
              <a:rPr lang="tr-TR" altLang="tr-TR" sz="1100"/>
              <a:t>Modülün menüsünde Aylık Raporlar seçimi yapıldıktan sonra karşınıza gelecek olan ekran </a:t>
            </a:r>
            <a:r>
              <a:rPr lang="tr-TR" altLang="tr-TR" sz="1100" i="1"/>
              <a:t>kısmında görüldüğü gibi olacaktır.</a:t>
            </a:r>
          </a:p>
          <a:p>
            <a:pPr algn="just" eaLnBrk="1" hangingPunct="1">
              <a:lnSpc>
                <a:spcPct val="150000"/>
              </a:lnSpc>
            </a:pPr>
            <a:r>
              <a:rPr lang="tr-TR" altLang="tr-TR" sz="1100"/>
              <a:t>Karşınıza gelen ekranda listeleme işlemini gerçekleştirmek istediğiniz </a:t>
            </a:r>
            <a:r>
              <a:rPr lang="tr-TR" altLang="tr-TR" sz="1100" b="1"/>
              <a:t>“Ay” </a:t>
            </a:r>
            <a:r>
              <a:rPr lang="tr-TR" altLang="tr-TR" sz="1100"/>
              <a:t>ve</a:t>
            </a:r>
            <a:r>
              <a:rPr lang="tr-TR" altLang="tr-TR" sz="1100" b="1"/>
              <a:t> “Yıl” </a:t>
            </a:r>
            <a:r>
              <a:rPr lang="tr-TR" altLang="tr-TR" sz="1100"/>
              <a:t>seçimlerini yapabilirsiniz. </a:t>
            </a:r>
          </a:p>
          <a:p>
            <a:pPr algn="just" eaLnBrk="1" hangingPunct="1">
              <a:lnSpc>
                <a:spcPct val="150000"/>
              </a:lnSpc>
            </a:pPr>
            <a:r>
              <a:rPr lang="tr-TR" altLang="tr-TR" sz="1100"/>
              <a:t>Seçiminizi yaptıktan sonra “       ” </a:t>
            </a:r>
            <a:r>
              <a:rPr lang="tr-TR" altLang="tr-TR" sz="1100" b="1"/>
              <a:t>(Listele)</a:t>
            </a:r>
            <a:r>
              <a:rPr lang="tr-TR" altLang="tr-TR" sz="1100"/>
              <a:t> butonuna bastığınızda karşınıza belirttiğiniz yıl ve aydaki </a:t>
            </a:r>
            <a:r>
              <a:rPr lang="tr-TR" altLang="tr-TR" sz="1100" b="1"/>
              <a:t>“</a:t>
            </a:r>
            <a:r>
              <a:rPr lang="tr-TR" altLang="tr-TR" sz="1100" b="1" i="1"/>
              <a:t>Aylık Gelir – Gider Listesi” </a:t>
            </a:r>
            <a:r>
              <a:rPr lang="tr-TR" altLang="tr-TR" sz="1100" i="1"/>
              <a:t>ekranı gelecektir.</a:t>
            </a:r>
            <a:endParaRPr lang="tr-TR" altLang="tr-TR" sz="1100"/>
          </a:p>
        </p:txBody>
      </p:sp>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92620" y="3716339"/>
            <a:ext cx="580292"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93277" y="3716338"/>
            <a:ext cx="50116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8 Dikdörtgen"/>
          <p:cNvSpPr/>
          <p:nvPr/>
        </p:nvSpPr>
        <p:spPr>
          <a:xfrm>
            <a:off x="1991458" y="2655889"/>
            <a:ext cx="398585" cy="34448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11"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97366" y="4951414"/>
            <a:ext cx="33117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10 Düz Ok Bağlayıcısı"/>
          <p:cNvCxnSpPr/>
          <p:nvPr/>
        </p:nvCxnSpPr>
        <p:spPr>
          <a:xfrm flipV="1">
            <a:off x="962759" y="3500438"/>
            <a:ext cx="798634" cy="215900"/>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11 Düz Ok Bağlayıcısı"/>
          <p:cNvCxnSpPr/>
          <p:nvPr/>
        </p:nvCxnSpPr>
        <p:spPr>
          <a:xfrm flipV="1">
            <a:off x="1096108" y="2852739"/>
            <a:ext cx="864577" cy="288925"/>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1761393" y="3213100"/>
            <a:ext cx="1861038" cy="4318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1224350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OKULLAR MODÜLÜ</a:t>
            </a:r>
            <a:endParaRPr lang="tr-TR" sz="3600" dirty="0"/>
          </a:p>
        </p:txBody>
      </p:sp>
      <p:pic>
        <p:nvPicPr>
          <p:cNvPr id="4"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1" y="2205038"/>
            <a:ext cx="658690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etin kutusu"/>
          <p:cNvSpPr txBox="1"/>
          <p:nvPr/>
        </p:nvSpPr>
        <p:spPr>
          <a:xfrm>
            <a:off x="364882" y="1431926"/>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Raporlama İşlemleri</a:t>
            </a:r>
          </a:p>
        </p:txBody>
      </p:sp>
      <p:sp>
        <p:nvSpPr>
          <p:cNvPr id="7" name="5 Dikdörtgen"/>
          <p:cNvSpPr/>
          <p:nvPr/>
        </p:nvSpPr>
        <p:spPr>
          <a:xfrm>
            <a:off x="1604597" y="3573463"/>
            <a:ext cx="288680"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8" name="6 Düz Ok Bağlayıcısı"/>
          <p:cNvCxnSpPr/>
          <p:nvPr/>
        </p:nvCxnSpPr>
        <p:spPr>
          <a:xfrm flipV="1">
            <a:off x="807428" y="3716339"/>
            <a:ext cx="797169" cy="21748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7 Dikdörtgen"/>
          <p:cNvSpPr/>
          <p:nvPr/>
        </p:nvSpPr>
        <p:spPr>
          <a:xfrm>
            <a:off x="1761393" y="3573463"/>
            <a:ext cx="309197"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8 Dikdörtgen"/>
          <p:cNvSpPr/>
          <p:nvPr/>
        </p:nvSpPr>
        <p:spPr>
          <a:xfrm>
            <a:off x="2102828" y="3573463"/>
            <a:ext cx="1861038"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Metin kutusu"/>
          <p:cNvSpPr txBox="1">
            <a:spLocks noChangeArrowheads="1"/>
          </p:cNvSpPr>
          <p:nvPr/>
        </p:nvSpPr>
        <p:spPr bwMode="auto">
          <a:xfrm>
            <a:off x="5926016" y="5084764"/>
            <a:ext cx="2259623" cy="85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Bu ekranda </a:t>
            </a:r>
            <a:r>
              <a:rPr lang="tr-TR" altLang="tr-TR" sz="1100" b="1">
                <a:solidFill>
                  <a:srgbClr val="C00000"/>
                </a:solidFill>
              </a:rPr>
              <a:t>“</a:t>
            </a:r>
            <a:r>
              <a:rPr lang="tr-TR" altLang="tr-TR" sz="1100" b="1" i="1">
                <a:solidFill>
                  <a:srgbClr val="C00000"/>
                </a:solidFill>
              </a:rPr>
              <a:t>Aylık Gelir – Gider Raporu”</a:t>
            </a:r>
            <a:r>
              <a:rPr lang="tr-TR" altLang="tr-TR" sz="1100" b="1" i="1"/>
              <a:t> </a:t>
            </a:r>
            <a:r>
              <a:rPr lang="tr-TR" altLang="tr-TR" sz="1100"/>
              <a:t> tablosu düzenlenmiş olarak </a:t>
            </a:r>
            <a:r>
              <a:rPr lang="tr-TR" altLang="tr-TR" sz="1100" b="1" i="1"/>
              <a:t> </a:t>
            </a:r>
            <a:r>
              <a:rPr lang="tr-TR" altLang="tr-TR" sz="1100" i="1"/>
              <a:t>gelecektir.</a:t>
            </a:r>
            <a:r>
              <a:rPr lang="tr-TR" altLang="tr-TR" sz="1100"/>
              <a:t> </a:t>
            </a:r>
          </a:p>
        </p:txBody>
      </p:sp>
      <p:sp>
        <p:nvSpPr>
          <p:cNvPr id="12" name="21 Dikdörtgen"/>
          <p:cNvSpPr>
            <a:spLocks noChangeArrowheads="1"/>
          </p:cNvSpPr>
          <p:nvPr/>
        </p:nvSpPr>
        <p:spPr bwMode="auto">
          <a:xfrm>
            <a:off x="1604597" y="3789364"/>
            <a:ext cx="290146"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1</a:t>
            </a:r>
          </a:p>
        </p:txBody>
      </p:sp>
      <p:sp>
        <p:nvSpPr>
          <p:cNvPr id="14" name="21 Dikdörtgen"/>
          <p:cNvSpPr>
            <a:spLocks noChangeArrowheads="1"/>
          </p:cNvSpPr>
          <p:nvPr/>
        </p:nvSpPr>
        <p:spPr bwMode="auto">
          <a:xfrm>
            <a:off x="1871297" y="3789364"/>
            <a:ext cx="32531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2</a:t>
            </a:r>
          </a:p>
        </p:txBody>
      </p:sp>
      <p:sp>
        <p:nvSpPr>
          <p:cNvPr id="15" name="21 Dikdörtgen"/>
          <p:cNvSpPr>
            <a:spLocks noChangeArrowheads="1"/>
          </p:cNvSpPr>
          <p:nvPr/>
        </p:nvSpPr>
        <p:spPr bwMode="auto">
          <a:xfrm>
            <a:off x="2668466" y="3789364"/>
            <a:ext cx="290146"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3</a:t>
            </a:r>
          </a:p>
        </p:txBody>
      </p:sp>
    </p:spTree>
    <p:extLst>
      <p:ext uri="{BB962C8B-B14F-4D97-AF65-F5344CB8AC3E}">
        <p14:creationId xmlns:p14="http://schemas.microsoft.com/office/powerpoint/2010/main" val="2346959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2"/>
          <p:cNvSpPr txBox="1">
            <a:spLocks/>
          </p:cNvSpPr>
          <p:nvPr/>
        </p:nvSpPr>
        <p:spPr>
          <a:xfrm>
            <a:off x="251520" y="1124744"/>
            <a:ext cx="7643926" cy="460851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2"/>
          </a:lnRef>
          <a:fillRef idx="3">
            <a:schemeClr val="accent2"/>
          </a:fillRef>
          <a:effectRef idx="3">
            <a:schemeClr val="accent2"/>
          </a:effectRef>
          <a:fontRef idx="minor">
            <a:schemeClr val="lt1"/>
          </a:fontRef>
        </p:style>
        <p:txBody>
          <a:bodyPr vert="horz" lIns="107287" tIns="53643" rIns="107287" bIns="53643" rtlCol="0" anchor="t">
            <a:noAutofit/>
          </a:bodyPr>
          <a:lstStyle>
            <a:lvl1pPr algn="l" defTabSz="1072866" rtl="0" eaLnBrk="1" latinLnBrk="0" hangingPunct="1">
              <a:spcBef>
                <a:spcPct val="0"/>
              </a:spcBef>
              <a:buNone/>
              <a:defRPr sz="4700" b="1" kern="1200" cap="all">
                <a:solidFill>
                  <a:schemeClr val="tx1"/>
                </a:solidFill>
                <a:latin typeface="+mj-lt"/>
                <a:ea typeface="+mj-ea"/>
                <a:cs typeface="+mj-cs"/>
              </a:defRPr>
            </a:lvl1pPr>
          </a:lstStyle>
          <a:p>
            <a:pPr algn="ctr"/>
            <a:r>
              <a:rPr lang="tr-TR" sz="7500" dirty="0" smtClean="0">
                <a:solidFill>
                  <a:schemeClr val="bg1"/>
                </a:solidFill>
              </a:rPr>
              <a:t>Okul öncesi ve okul aile birlikleri modülü</a:t>
            </a:r>
            <a:endParaRPr lang="tr-TR" sz="7500" dirty="0">
              <a:solidFill>
                <a:schemeClr val="bg1"/>
              </a:solidFill>
            </a:endParaRPr>
          </a:p>
        </p:txBody>
      </p:sp>
    </p:spTree>
    <p:extLst>
      <p:ext uri="{BB962C8B-B14F-4D97-AF65-F5344CB8AC3E}">
        <p14:creationId xmlns:p14="http://schemas.microsoft.com/office/powerpoint/2010/main" val="252196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188640"/>
            <a:ext cx="8208912" cy="792088"/>
          </a:xfrm>
        </p:spPr>
        <p:txBody>
          <a:bodyPr>
            <a:noAutofit/>
          </a:bodyPr>
          <a:lstStyle/>
          <a:p>
            <a:pPr algn="ctr"/>
            <a:r>
              <a:rPr lang="tr-TR" sz="3600" dirty="0" smtClean="0"/>
              <a:t>TEFBİS OKUL AİLE BİRLİKLERİ  MODÜLÜ</a:t>
            </a:r>
            <a:endParaRPr lang="tr-TR" sz="3600" dirty="0"/>
          </a:p>
        </p:txBody>
      </p:sp>
      <p:sp>
        <p:nvSpPr>
          <p:cNvPr id="8" name="4 Metin kutusu"/>
          <p:cNvSpPr txBox="1"/>
          <p:nvPr/>
        </p:nvSpPr>
        <p:spPr>
          <a:xfrm>
            <a:off x="650104" y="1439575"/>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Gelir / Gider İşlemleri</a:t>
            </a:r>
          </a:p>
        </p:txBody>
      </p:sp>
      <p:sp>
        <p:nvSpPr>
          <p:cNvPr id="9" name="5 Metin kutusu"/>
          <p:cNvSpPr txBox="1">
            <a:spLocks noChangeArrowheads="1"/>
          </p:cNvSpPr>
          <p:nvPr/>
        </p:nvSpPr>
        <p:spPr bwMode="auto">
          <a:xfrm>
            <a:off x="4154366" y="2276475"/>
            <a:ext cx="3853962" cy="3724275"/>
          </a:xfrm>
          <a:prstGeom prst="rect">
            <a:avLst/>
          </a:prstGeom>
          <a:solidFill>
            <a:schemeClr val="bg1"/>
          </a:solidFill>
          <a:ln w="9525">
            <a:noFill/>
            <a:miter lim="800000"/>
            <a:headEnd/>
            <a:tailEnd/>
          </a:ln>
        </p:spPr>
        <p:txBody>
          <a:bodyPr>
            <a:spAutoFit/>
          </a:bodyPr>
          <a:lstStyle/>
          <a:p>
            <a:pPr algn="just">
              <a:lnSpc>
                <a:spcPct val="150000"/>
              </a:lnSpc>
              <a:spcBef>
                <a:spcPts val="600"/>
              </a:spcBef>
              <a:defRPr/>
            </a:pPr>
            <a:r>
              <a:rPr lang="tr-TR" sz="1100" dirty="0">
                <a:latin typeface="Arial" charset="0"/>
                <a:cs typeface="Arial" charset="0"/>
              </a:rPr>
              <a:t>TEFBİS Sistemi dahilinde bulunan kayıt işlemleri </a:t>
            </a:r>
            <a:r>
              <a:rPr lang="tr-TR" sz="1100" b="1" dirty="0">
                <a:solidFill>
                  <a:srgbClr val="C00000"/>
                </a:solidFill>
                <a:latin typeface="Arial" charset="0"/>
                <a:cs typeface="Arial" charset="0"/>
              </a:rPr>
              <a:t>“Gelir” ve “Gider” olarak 2 (iki) </a:t>
            </a:r>
            <a:r>
              <a:rPr lang="tr-TR" sz="1100" dirty="0">
                <a:latin typeface="Arial" charset="0"/>
                <a:cs typeface="Arial" charset="0"/>
              </a:rPr>
              <a:t>ana tipten oluşmaktadır. </a:t>
            </a:r>
          </a:p>
          <a:p>
            <a:pPr algn="just">
              <a:lnSpc>
                <a:spcPct val="150000"/>
              </a:lnSpc>
              <a:spcBef>
                <a:spcPts val="600"/>
              </a:spcBef>
              <a:defRPr/>
            </a:pPr>
            <a:r>
              <a:rPr lang="tr-TR" sz="1100" dirty="0">
                <a:latin typeface="Arial" charset="0"/>
                <a:cs typeface="Arial" charset="0"/>
              </a:rPr>
              <a:t>Gelir ve gider kayıtları da kendi içinde</a:t>
            </a:r>
            <a:r>
              <a:rPr lang="tr-TR" sz="1100" dirty="0">
                <a:solidFill>
                  <a:srgbClr val="C00000"/>
                </a:solidFill>
                <a:latin typeface="Arial" charset="0"/>
                <a:cs typeface="Arial" charset="0"/>
              </a:rPr>
              <a:t> </a:t>
            </a:r>
            <a:r>
              <a:rPr lang="tr-TR" sz="1100" b="1" dirty="0">
                <a:solidFill>
                  <a:srgbClr val="C00000"/>
                </a:solidFill>
                <a:latin typeface="Arial" charset="0"/>
                <a:cs typeface="Arial" charset="0"/>
              </a:rPr>
              <a:t>“Ayni” ve “Nakdi” olarak</a:t>
            </a:r>
            <a:r>
              <a:rPr lang="tr-TR" sz="1100" b="1" dirty="0">
                <a:latin typeface="Arial" charset="0"/>
                <a:cs typeface="Arial" charset="0"/>
              </a:rPr>
              <a:t> </a:t>
            </a:r>
            <a:r>
              <a:rPr lang="tr-TR" sz="1100" dirty="0">
                <a:latin typeface="Arial" charset="0"/>
                <a:cs typeface="Arial" charset="0"/>
              </a:rPr>
              <a:t>ikiye ayrılmaktadır. </a:t>
            </a:r>
          </a:p>
          <a:p>
            <a:pPr algn="just">
              <a:lnSpc>
                <a:spcPct val="150000"/>
              </a:lnSpc>
              <a:spcBef>
                <a:spcPts val="600"/>
              </a:spcBef>
              <a:defRPr/>
            </a:pPr>
            <a:r>
              <a:rPr lang="tr-TR" sz="1100" dirty="0">
                <a:latin typeface="Arial" charset="0"/>
                <a:cs typeface="Arial" charset="0"/>
              </a:rPr>
              <a:t>Sistemindeki gelir-gider kayıt işlemleri bu alt ayrımına göre 4 (dört) temel ekrandan oluşmaktadır. </a:t>
            </a:r>
          </a:p>
          <a:p>
            <a:pPr algn="just">
              <a:lnSpc>
                <a:spcPct val="150000"/>
              </a:lnSpc>
              <a:spcBef>
                <a:spcPts val="600"/>
              </a:spcBef>
              <a:defRPr/>
            </a:pPr>
            <a:r>
              <a:rPr lang="tr-TR" sz="1100" dirty="0">
                <a:latin typeface="Arial" charset="0"/>
                <a:cs typeface="Arial" charset="0"/>
              </a:rPr>
              <a:t>Bunlar;</a:t>
            </a:r>
          </a:p>
          <a:p>
            <a:pPr marL="228600" indent="-228600" algn="just">
              <a:lnSpc>
                <a:spcPct val="150000"/>
              </a:lnSpc>
              <a:spcBef>
                <a:spcPts val="600"/>
              </a:spcBef>
              <a:buFontTx/>
              <a:buAutoNum type="arabicPeriod"/>
              <a:defRPr/>
            </a:pPr>
            <a:r>
              <a:rPr lang="tr-TR" sz="1100" b="1" dirty="0">
                <a:solidFill>
                  <a:srgbClr val="C00000"/>
                </a:solidFill>
                <a:latin typeface="Arial" charset="0"/>
                <a:cs typeface="Arial" charset="0"/>
              </a:rPr>
              <a:t>Ayni Gelir İşlemleri</a:t>
            </a:r>
          </a:p>
          <a:p>
            <a:pPr marL="228600" indent="-228600" algn="just">
              <a:lnSpc>
                <a:spcPct val="150000"/>
              </a:lnSpc>
              <a:spcBef>
                <a:spcPts val="600"/>
              </a:spcBef>
              <a:buFontTx/>
              <a:buAutoNum type="arabicPeriod"/>
              <a:defRPr/>
            </a:pPr>
            <a:r>
              <a:rPr lang="tr-TR" sz="1100" b="1" dirty="0">
                <a:solidFill>
                  <a:srgbClr val="C00000"/>
                </a:solidFill>
                <a:latin typeface="Arial" charset="0"/>
                <a:cs typeface="Arial" charset="0"/>
              </a:rPr>
              <a:t>Nakdi Gelir İşlemleri</a:t>
            </a:r>
          </a:p>
          <a:p>
            <a:pPr marL="228600" indent="-228600" algn="just">
              <a:lnSpc>
                <a:spcPct val="150000"/>
              </a:lnSpc>
              <a:spcBef>
                <a:spcPts val="600"/>
              </a:spcBef>
              <a:buFontTx/>
              <a:buAutoNum type="arabicPeriod"/>
              <a:defRPr/>
            </a:pPr>
            <a:r>
              <a:rPr lang="tr-TR" sz="1100" b="1" dirty="0">
                <a:solidFill>
                  <a:srgbClr val="C00000"/>
                </a:solidFill>
                <a:latin typeface="Arial" charset="0"/>
                <a:cs typeface="Arial" charset="0"/>
              </a:rPr>
              <a:t>Ayni Gider İşlemleri</a:t>
            </a:r>
          </a:p>
          <a:p>
            <a:pPr marL="228600" indent="-228600" algn="just">
              <a:lnSpc>
                <a:spcPct val="150000"/>
              </a:lnSpc>
              <a:spcBef>
                <a:spcPts val="600"/>
              </a:spcBef>
              <a:buFontTx/>
              <a:buAutoNum type="arabicPeriod"/>
              <a:defRPr/>
            </a:pPr>
            <a:r>
              <a:rPr lang="tr-TR" sz="1100" b="1" dirty="0">
                <a:solidFill>
                  <a:srgbClr val="C00000"/>
                </a:solidFill>
                <a:latin typeface="Arial" charset="0"/>
                <a:cs typeface="Arial" charset="0"/>
              </a:rPr>
              <a:t>Nakdi Gider İşlemleri</a:t>
            </a:r>
          </a:p>
          <a:p>
            <a:pPr marL="228600" indent="-228600" algn="just">
              <a:lnSpc>
                <a:spcPct val="150000"/>
              </a:lnSpc>
              <a:spcBef>
                <a:spcPts val="600"/>
              </a:spcBef>
              <a:defRPr/>
            </a:pPr>
            <a:r>
              <a:rPr lang="tr-TR" sz="1100" dirty="0">
                <a:latin typeface="Arial" charset="0"/>
                <a:cs typeface="Arial" charset="0"/>
              </a:rPr>
              <a:t>olarak sıralanmaktadır.</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2" y="2205039"/>
            <a:ext cx="186103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25920" y="2205039"/>
            <a:ext cx="1795096"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486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t>TEFBİS OKUL AİLE BİRLİKLERİ  </a:t>
            </a:r>
            <a:r>
              <a:rPr lang="tr-TR" sz="3600" dirty="0" smtClean="0">
                <a:solidFill>
                  <a:schemeClr val="bg1"/>
                </a:solidFill>
              </a:rPr>
              <a:t>MODÜLÜ</a:t>
            </a:r>
            <a:endParaRPr lang="tr-TR" sz="3600" dirty="0">
              <a:solidFill>
                <a:schemeClr val="bg1"/>
              </a:solidFill>
            </a:endParaRPr>
          </a:p>
        </p:txBody>
      </p:sp>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1" y="2205039"/>
            <a:ext cx="7643446"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etin kutusu"/>
          <p:cNvSpPr txBox="1"/>
          <p:nvPr/>
        </p:nvSpPr>
        <p:spPr>
          <a:xfrm>
            <a:off x="650104" y="1444050"/>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Gelir İşlemleri</a:t>
            </a:r>
          </a:p>
        </p:txBody>
      </p:sp>
      <p:sp>
        <p:nvSpPr>
          <p:cNvPr id="7" name="5 Metin kutusu"/>
          <p:cNvSpPr txBox="1">
            <a:spLocks noChangeArrowheads="1"/>
          </p:cNvSpPr>
          <p:nvPr/>
        </p:nvSpPr>
        <p:spPr bwMode="auto">
          <a:xfrm>
            <a:off x="5616820" y="3068639"/>
            <a:ext cx="2526323" cy="2886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i="1">
                <a:solidFill>
                  <a:srgbClr val="C00000"/>
                </a:solidFill>
              </a:rPr>
              <a:t>1. Ayni Gelir İşlemleri</a:t>
            </a:r>
          </a:p>
          <a:p>
            <a:pPr algn="just" eaLnBrk="1" hangingPunct="1">
              <a:lnSpc>
                <a:spcPct val="150000"/>
              </a:lnSpc>
            </a:pPr>
            <a:endParaRPr lang="tr-TR" altLang="tr-TR" sz="1100"/>
          </a:p>
          <a:p>
            <a:pPr algn="just" eaLnBrk="1" hangingPunct="1">
              <a:lnSpc>
                <a:spcPct val="150000"/>
              </a:lnSpc>
            </a:pPr>
            <a:r>
              <a:rPr lang="tr-TR" altLang="tr-TR" sz="1100" b="1">
                <a:solidFill>
                  <a:srgbClr val="C00000"/>
                </a:solidFill>
              </a:rPr>
              <a:t>Örnek : </a:t>
            </a:r>
            <a:r>
              <a:rPr lang="tr-TR" altLang="tr-TR" sz="1100"/>
              <a:t>Ana ekran görüntüsünden, gelir  işlemleri kısmı işaretlendikten sonra </a:t>
            </a:r>
            <a:r>
              <a:rPr lang="tr-TR" altLang="tr-TR" sz="1100" b="1"/>
              <a:t>Bağışlar/Yardımlar</a:t>
            </a:r>
            <a:r>
              <a:rPr lang="tr-TR" altLang="tr-TR" sz="1100"/>
              <a:t> seçimi yapılır ve </a:t>
            </a:r>
            <a:r>
              <a:rPr lang="tr-TR" altLang="tr-TR" sz="1100" b="1"/>
              <a:t>Okula Yapılan Bağışlar (Ayni) </a:t>
            </a:r>
            <a:r>
              <a:rPr lang="tr-TR" altLang="tr-TR" sz="1100"/>
              <a:t>kategorisi</a:t>
            </a:r>
            <a:r>
              <a:rPr lang="tr-TR" altLang="tr-TR" sz="1100" b="1"/>
              <a:t> </a:t>
            </a:r>
            <a:r>
              <a:rPr lang="tr-TR" altLang="tr-TR" sz="1100"/>
              <a:t>işaretlenir.</a:t>
            </a:r>
          </a:p>
          <a:p>
            <a:pPr algn="just" eaLnBrk="1" hangingPunct="1">
              <a:lnSpc>
                <a:spcPct val="150000"/>
              </a:lnSpc>
            </a:pPr>
            <a:r>
              <a:rPr lang="tr-TR" altLang="tr-TR" sz="1100"/>
              <a:t>Modülde Ayni Gelir işlemi seçmeniz  durumunda karşınıza gelecek olan ekran </a:t>
            </a:r>
            <a:r>
              <a:rPr lang="tr-TR" altLang="tr-TR" sz="1100" b="1">
                <a:solidFill>
                  <a:srgbClr val="C00000"/>
                </a:solidFill>
              </a:rPr>
              <a:t>“</a:t>
            </a:r>
            <a:r>
              <a:rPr lang="tr-TR" altLang="tr-TR" sz="1100" b="1" i="1">
                <a:solidFill>
                  <a:srgbClr val="C00000"/>
                </a:solidFill>
              </a:rPr>
              <a:t>Ayni Gelir İşlemi” kısmında görüldüğü gibi olacaktır.</a:t>
            </a:r>
            <a:endParaRPr lang="tr-TR" altLang="tr-TR" sz="1100">
              <a:solidFill>
                <a:srgbClr val="C00000"/>
              </a:solidFill>
            </a:endParaRPr>
          </a:p>
        </p:txBody>
      </p:sp>
    </p:spTree>
    <p:extLst>
      <p:ext uri="{BB962C8B-B14F-4D97-AF65-F5344CB8AC3E}">
        <p14:creationId xmlns:p14="http://schemas.microsoft.com/office/powerpoint/2010/main" val="118788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8940" y="188640"/>
            <a:ext cx="8062018" cy="792088"/>
          </a:xfrm>
        </p:spPr>
        <p:txBody>
          <a:bodyPr>
            <a:noAutofit/>
          </a:bodyPr>
          <a:lstStyle/>
          <a:p>
            <a:pPr algn="ctr"/>
            <a:r>
              <a:rPr lang="tr-TR" sz="3600" dirty="0" smtClean="0"/>
              <a:t>TEFBİS OKUL AİLE BİRLİKLERİ  MODÜLÜ</a:t>
            </a:r>
            <a:endParaRPr lang="tr-TR" sz="36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8939" y="4652963"/>
            <a:ext cx="5383823"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4882" y="2152650"/>
            <a:ext cx="531788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4 Metin kutusu"/>
          <p:cNvSpPr txBox="1"/>
          <p:nvPr/>
        </p:nvSpPr>
        <p:spPr>
          <a:xfrm>
            <a:off x="650104" y="1474614"/>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Gelir İşlemleri</a:t>
            </a:r>
          </a:p>
        </p:txBody>
      </p:sp>
      <p:sp>
        <p:nvSpPr>
          <p:cNvPr id="8" name="7 Dikdörtgen"/>
          <p:cNvSpPr/>
          <p:nvPr/>
        </p:nvSpPr>
        <p:spPr>
          <a:xfrm>
            <a:off x="364881" y="2492375"/>
            <a:ext cx="2659673" cy="216058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Dikdörtgen"/>
          <p:cNvSpPr/>
          <p:nvPr/>
        </p:nvSpPr>
        <p:spPr>
          <a:xfrm>
            <a:off x="3024554" y="2492376"/>
            <a:ext cx="2658208" cy="18002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9 Dikdörtgen"/>
          <p:cNvSpPr/>
          <p:nvPr/>
        </p:nvSpPr>
        <p:spPr>
          <a:xfrm>
            <a:off x="364882" y="2205039"/>
            <a:ext cx="3789485" cy="28733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Dikdörtgen"/>
          <p:cNvSpPr/>
          <p:nvPr/>
        </p:nvSpPr>
        <p:spPr>
          <a:xfrm>
            <a:off x="364881" y="5229225"/>
            <a:ext cx="5251938" cy="8636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11 Metin kutusu"/>
          <p:cNvSpPr txBox="1">
            <a:spLocks noChangeArrowheads="1"/>
          </p:cNvSpPr>
          <p:nvPr/>
        </p:nvSpPr>
        <p:spPr bwMode="auto">
          <a:xfrm>
            <a:off x="3955074" y="2205039"/>
            <a:ext cx="1992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chemeClr val="bg1"/>
                </a:solidFill>
              </a:rPr>
              <a:t>1</a:t>
            </a:r>
          </a:p>
        </p:txBody>
      </p:sp>
      <p:sp>
        <p:nvSpPr>
          <p:cNvPr id="13" name="11 Metin kutusu"/>
          <p:cNvSpPr txBox="1">
            <a:spLocks noChangeArrowheads="1"/>
          </p:cNvSpPr>
          <p:nvPr/>
        </p:nvSpPr>
        <p:spPr bwMode="auto">
          <a:xfrm>
            <a:off x="2694843" y="3929064"/>
            <a:ext cx="1992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2</a:t>
            </a:r>
          </a:p>
        </p:txBody>
      </p:sp>
      <p:sp>
        <p:nvSpPr>
          <p:cNvPr id="14" name="11 Metin kutusu"/>
          <p:cNvSpPr txBox="1">
            <a:spLocks noChangeArrowheads="1"/>
          </p:cNvSpPr>
          <p:nvPr/>
        </p:nvSpPr>
        <p:spPr bwMode="auto">
          <a:xfrm>
            <a:off x="3223846" y="3886200"/>
            <a:ext cx="19929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4</a:t>
            </a:r>
          </a:p>
        </p:txBody>
      </p:sp>
      <p:sp>
        <p:nvSpPr>
          <p:cNvPr id="15" name="11 Metin kutusu"/>
          <p:cNvSpPr txBox="1">
            <a:spLocks noChangeArrowheads="1"/>
          </p:cNvSpPr>
          <p:nvPr/>
        </p:nvSpPr>
        <p:spPr bwMode="auto">
          <a:xfrm>
            <a:off x="5017477" y="5229225"/>
            <a:ext cx="19929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5</a:t>
            </a:r>
          </a:p>
        </p:txBody>
      </p:sp>
      <p:sp>
        <p:nvSpPr>
          <p:cNvPr id="16" name="15 Metin kutusu"/>
          <p:cNvSpPr txBox="1">
            <a:spLocks noChangeArrowheads="1"/>
          </p:cNvSpPr>
          <p:nvPr/>
        </p:nvSpPr>
        <p:spPr bwMode="auto">
          <a:xfrm>
            <a:off x="5748705" y="2276476"/>
            <a:ext cx="2458915" cy="339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a:solidFill>
                  <a:srgbClr val="C00000"/>
                </a:solidFill>
              </a:rPr>
              <a:t>Alan 1 : </a:t>
            </a:r>
            <a:r>
              <a:rPr lang="tr-TR" altLang="tr-TR" sz="1100"/>
              <a:t>İşlem Genel Bilgileri alanında menüden seçmiş olduğunuz </a:t>
            </a:r>
            <a:r>
              <a:rPr lang="tr-TR" altLang="tr-TR" sz="1100" b="1"/>
              <a:t>işlemin adı </a:t>
            </a:r>
            <a:r>
              <a:rPr lang="tr-TR" altLang="tr-TR" sz="1100"/>
              <a:t>görüntülenir.</a:t>
            </a:r>
          </a:p>
          <a:p>
            <a:pPr algn="just" eaLnBrk="1" hangingPunct="1">
              <a:lnSpc>
                <a:spcPct val="150000"/>
              </a:lnSpc>
            </a:pPr>
            <a:endParaRPr lang="tr-TR" altLang="tr-TR" sz="1100" b="1"/>
          </a:p>
          <a:p>
            <a:pPr algn="just" eaLnBrk="1" hangingPunct="1">
              <a:lnSpc>
                <a:spcPct val="150000"/>
              </a:lnSpc>
            </a:pPr>
            <a:r>
              <a:rPr lang="tr-TR" altLang="tr-TR" sz="1100" b="1">
                <a:solidFill>
                  <a:srgbClr val="C00000"/>
                </a:solidFill>
              </a:rPr>
              <a:t>Alan 2 : </a:t>
            </a:r>
            <a:r>
              <a:rPr lang="tr-TR" altLang="tr-TR" sz="1100" b="1"/>
              <a:t>Gelir Bilgileri alanında “Kaynak Tipi” </a:t>
            </a:r>
            <a:r>
              <a:rPr lang="tr-TR" altLang="tr-TR" sz="1100" b="1" i="1"/>
              <a:t>(Ödeyen tipi ile ödenen tipi bilgileri) </a:t>
            </a:r>
            <a:r>
              <a:rPr lang="tr-TR" altLang="tr-TR" sz="1100" i="1"/>
              <a:t>ve “Açıklama” kısımlarından oluşmaktadır. </a:t>
            </a:r>
            <a:endParaRPr lang="tr-TR" altLang="tr-TR" sz="1100" b="1" i="1"/>
          </a:p>
          <a:p>
            <a:pPr algn="just" eaLnBrk="1" hangingPunct="1">
              <a:lnSpc>
                <a:spcPct val="150000"/>
              </a:lnSpc>
            </a:pPr>
            <a:endParaRPr lang="tr-TR" altLang="tr-TR" sz="1100" b="1" i="1"/>
          </a:p>
          <a:p>
            <a:pPr algn="just" eaLnBrk="1" hangingPunct="1">
              <a:lnSpc>
                <a:spcPct val="150000"/>
              </a:lnSpc>
            </a:pPr>
            <a:r>
              <a:rPr lang="tr-TR" altLang="tr-TR" sz="1100" b="1"/>
              <a:t>Kaynak Tipi Seçimi : Gelir işlemlerinde elde edilen gelirin kimden elde edildiğinin </a:t>
            </a:r>
            <a:r>
              <a:rPr lang="tr-TR" altLang="tr-TR" sz="1100"/>
              <a:t>belirleneceği kısımdır. </a:t>
            </a:r>
          </a:p>
        </p:txBody>
      </p:sp>
      <p:sp>
        <p:nvSpPr>
          <p:cNvPr id="17" name="11 Metin kutusu"/>
          <p:cNvSpPr txBox="1">
            <a:spLocks noChangeArrowheads="1"/>
          </p:cNvSpPr>
          <p:nvPr/>
        </p:nvSpPr>
        <p:spPr bwMode="auto">
          <a:xfrm>
            <a:off x="1295400" y="4830764"/>
            <a:ext cx="1992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3</a:t>
            </a:r>
          </a:p>
        </p:txBody>
      </p:sp>
      <p:sp>
        <p:nvSpPr>
          <p:cNvPr id="18" name="20 Dikdörtgen"/>
          <p:cNvSpPr/>
          <p:nvPr/>
        </p:nvSpPr>
        <p:spPr>
          <a:xfrm>
            <a:off x="1229458" y="4868864"/>
            <a:ext cx="1795096"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3373995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4000" y="188640"/>
            <a:ext cx="8292456" cy="792088"/>
          </a:xfrm>
        </p:spPr>
        <p:txBody>
          <a:bodyPr>
            <a:noAutofit/>
          </a:bodyPr>
          <a:lstStyle/>
          <a:p>
            <a:pPr algn="ctr"/>
            <a:r>
              <a:rPr lang="tr-TR" sz="3600" dirty="0" smtClean="0"/>
              <a:t>TEFBİS OKUL AİLE BİRLİKLERİ  MODÜLÜ</a:t>
            </a:r>
            <a:endParaRPr lang="tr-TR" sz="3600" dirty="0"/>
          </a:p>
        </p:txBody>
      </p:sp>
      <p:pic>
        <p:nvPicPr>
          <p:cNvPr id="3" name="Resim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081" y="2060848"/>
            <a:ext cx="8671649" cy="4392488"/>
          </a:xfrm>
          <a:prstGeom prst="rect">
            <a:avLst/>
          </a:prstGeom>
        </p:spPr>
      </p:pic>
      <p:sp>
        <p:nvSpPr>
          <p:cNvPr id="5" name="4 Metin kutusu"/>
          <p:cNvSpPr txBox="1"/>
          <p:nvPr/>
        </p:nvSpPr>
        <p:spPr>
          <a:xfrm>
            <a:off x="383999" y="1340769"/>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Gelir İşlemleri</a:t>
            </a:r>
          </a:p>
        </p:txBody>
      </p:sp>
    </p:spTree>
    <p:extLst>
      <p:ext uri="{BB962C8B-B14F-4D97-AF65-F5344CB8AC3E}">
        <p14:creationId xmlns:p14="http://schemas.microsoft.com/office/powerpoint/2010/main" val="831619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188640"/>
            <a:ext cx="8496944" cy="792088"/>
          </a:xfrm>
        </p:spPr>
        <p:txBody>
          <a:bodyPr>
            <a:noAutofit/>
          </a:bodyPr>
          <a:lstStyle/>
          <a:p>
            <a:pPr algn="ctr"/>
            <a:r>
              <a:rPr lang="tr-TR" sz="3600" dirty="0" smtClean="0"/>
              <a:t>TEFBİS OKUL AİLE BİRLİKLERİ  MODÜLÜ</a:t>
            </a:r>
            <a:endParaRPr lang="tr-TR" sz="3600" dirty="0"/>
          </a:p>
        </p:txBody>
      </p:sp>
      <p:sp>
        <p:nvSpPr>
          <p:cNvPr id="4" name="4 Metin kutusu"/>
          <p:cNvSpPr txBox="1"/>
          <p:nvPr/>
        </p:nvSpPr>
        <p:spPr>
          <a:xfrm>
            <a:off x="383999" y="1340769"/>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Gelir İşlemleri</a:t>
            </a:r>
          </a:p>
        </p:txBody>
      </p:sp>
      <p:sp>
        <p:nvSpPr>
          <p:cNvPr id="5" name="5 Metin kutusu"/>
          <p:cNvSpPr txBox="1">
            <a:spLocks noChangeArrowheads="1"/>
          </p:cNvSpPr>
          <p:nvPr/>
        </p:nvSpPr>
        <p:spPr bwMode="auto">
          <a:xfrm>
            <a:off x="383999" y="1845594"/>
            <a:ext cx="7710854"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a:t>Kaynak tipi başlığının solundaki açılır kutuya bastığınızda işleminize ait kaynak tipini belirleyeceğiniz kategori listesi gelecektir.  </a:t>
            </a:r>
            <a:r>
              <a:rPr lang="tr-TR" altLang="tr-TR" sz="1100"/>
              <a:t>Kaynak tipi sınıflandırmasında 7 (yedi) temel sınıflandırma hazırlanmıştır. Açılır kutuda karşınıza gelen gruplar detaylı sınıflandırma listesidir. Bu alt sınıflandırmanın yapısı aşağıdaki şekildedir;</a:t>
            </a:r>
          </a:p>
        </p:txBody>
      </p:sp>
      <p:sp>
        <p:nvSpPr>
          <p:cNvPr id="7" name="6 Metin kutusu"/>
          <p:cNvSpPr txBox="1">
            <a:spLocks noChangeArrowheads="1"/>
          </p:cNvSpPr>
          <p:nvPr/>
        </p:nvSpPr>
        <p:spPr bwMode="auto">
          <a:xfrm>
            <a:off x="716641" y="4004593"/>
            <a:ext cx="638028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graphicFrame>
        <p:nvGraphicFramePr>
          <p:cNvPr id="8" name="8 Tablo"/>
          <p:cNvGraphicFramePr>
            <a:graphicFrameLocks noGrp="1"/>
          </p:cNvGraphicFramePr>
          <p:nvPr>
            <p:extLst>
              <p:ext uri="{D42A27DB-BD31-4B8C-83A1-F6EECF244321}">
                <p14:modId xmlns:p14="http://schemas.microsoft.com/office/powerpoint/2010/main" val="230587433"/>
              </p:ext>
            </p:extLst>
          </p:nvPr>
        </p:nvGraphicFramePr>
        <p:xfrm>
          <a:off x="451407" y="2709193"/>
          <a:ext cx="6912218" cy="4389076"/>
        </p:xfrm>
        <a:graphic>
          <a:graphicData uri="http://schemas.openxmlformats.org/drawingml/2006/table">
            <a:tbl>
              <a:tblPr firstRow="1" bandRow="1">
                <a:tableStyleId>{BC89EF96-8CEA-46FF-86C4-4CE0E7609802}</a:tableStyleId>
              </a:tblPr>
              <a:tblGrid>
                <a:gridCol w="1932871"/>
                <a:gridCol w="2352704"/>
                <a:gridCol w="2626643"/>
              </a:tblGrid>
              <a:tr h="3794125">
                <a:tc>
                  <a:txBody>
                    <a:bodyPr/>
                    <a:lstStyle/>
                    <a:p>
                      <a:pPr>
                        <a:lnSpc>
                          <a:spcPct val="150000"/>
                        </a:lnSpc>
                        <a:buFont typeface="Wingdings" pitchFamily="2" charset="2"/>
                        <a:buChar char="Ø"/>
                      </a:pPr>
                      <a:r>
                        <a:rPr lang="tr-TR" sz="1200" kern="1200" baseline="0" dirty="0" smtClean="0">
                          <a:solidFill>
                            <a:srgbClr val="C00000"/>
                          </a:solidFill>
                        </a:rPr>
                        <a:t> </a:t>
                      </a:r>
                      <a:r>
                        <a:rPr lang="tr-TR" sz="1400" kern="1200" baseline="0" dirty="0" smtClean="0">
                          <a:solidFill>
                            <a:srgbClr val="C00000"/>
                          </a:solidFill>
                        </a:rPr>
                        <a:t>Veli / Vatandaş</a:t>
                      </a:r>
                    </a:p>
                    <a:p>
                      <a:pPr>
                        <a:lnSpc>
                          <a:spcPct val="150000"/>
                        </a:lnSpc>
                      </a:pPr>
                      <a:r>
                        <a:rPr lang="tr-TR" sz="1200" kern="1200" baseline="0" dirty="0" smtClean="0"/>
                        <a:t>- Veliler</a:t>
                      </a:r>
                    </a:p>
                    <a:p>
                      <a:pPr>
                        <a:lnSpc>
                          <a:spcPct val="150000"/>
                        </a:lnSpc>
                      </a:pPr>
                      <a:r>
                        <a:rPr lang="tr-TR" sz="1200" kern="1200" baseline="0" dirty="0" smtClean="0"/>
                        <a:t>- Öğrenciler</a:t>
                      </a:r>
                    </a:p>
                    <a:p>
                      <a:pPr>
                        <a:lnSpc>
                          <a:spcPct val="150000"/>
                        </a:lnSpc>
                      </a:pPr>
                      <a:r>
                        <a:rPr lang="tr-TR" sz="1200" kern="1200" baseline="0" dirty="0" smtClean="0"/>
                        <a:t>- Personel/Öğretmen</a:t>
                      </a:r>
                    </a:p>
                    <a:p>
                      <a:pPr>
                        <a:lnSpc>
                          <a:spcPct val="150000"/>
                        </a:lnSpc>
                      </a:pPr>
                      <a:r>
                        <a:rPr lang="tr-TR" sz="1200" kern="1200" baseline="0" dirty="0" smtClean="0"/>
                        <a:t>- Hayırseverler</a:t>
                      </a:r>
                    </a:p>
                    <a:p>
                      <a:pPr>
                        <a:lnSpc>
                          <a:spcPct val="150000"/>
                        </a:lnSpc>
                        <a:buFontTx/>
                        <a:buChar char="-"/>
                      </a:pPr>
                      <a:r>
                        <a:rPr lang="tr-TR" sz="1200" kern="1200" baseline="0" dirty="0" smtClean="0"/>
                        <a:t>Diğer Gerçek kişiler</a:t>
                      </a:r>
                    </a:p>
                    <a:p>
                      <a:pPr>
                        <a:lnSpc>
                          <a:spcPct val="150000"/>
                        </a:lnSpc>
                        <a:buFontTx/>
                        <a:buNone/>
                      </a:pPr>
                      <a:endParaRPr lang="tr-TR" sz="1200" kern="1200" baseline="0" dirty="0" smtClean="0"/>
                    </a:p>
                    <a:p>
                      <a:pPr>
                        <a:lnSpc>
                          <a:spcPct val="150000"/>
                        </a:lnSpc>
                        <a:buFont typeface="Wingdings" pitchFamily="2" charset="2"/>
                        <a:buChar char="Ø"/>
                      </a:pPr>
                      <a:r>
                        <a:rPr lang="tr-TR" sz="1400" kern="1200" baseline="0" dirty="0" smtClean="0">
                          <a:solidFill>
                            <a:srgbClr val="C00000"/>
                          </a:solidFill>
                        </a:rPr>
                        <a:t>Yerel Yönetim Birimleri</a:t>
                      </a:r>
                    </a:p>
                    <a:p>
                      <a:pPr>
                        <a:lnSpc>
                          <a:spcPct val="150000"/>
                        </a:lnSpc>
                      </a:pPr>
                      <a:r>
                        <a:rPr lang="tr-TR" sz="1200" kern="1200" baseline="0" dirty="0" smtClean="0"/>
                        <a:t>- İl Belediyeleri</a:t>
                      </a:r>
                    </a:p>
                    <a:p>
                      <a:pPr>
                        <a:lnSpc>
                          <a:spcPct val="150000"/>
                        </a:lnSpc>
                      </a:pPr>
                      <a:r>
                        <a:rPr lang="tr-TR" sz="1200" kern="1200" baseline="0" dirty="0" smtClean="0"/>
                        <a:t>- İlçe Belediyeleri</a:t>
                      </a:r>
                    </a:p>
                    <a:p>
                      <a:pPr>
                        <a:lnSpc>
                          <a:spcPct val="150000"/>
                        </a:lnSpc>
                      </a:pPr>
                      <a:r>
                        <a:rPr lang="tr-TR" sz="1200" kern="1200" baseline="0" dirty="0" smtClean="0"/>
                        <a:t>- Muhtarlıklar</a:t>
                      </a:r>
                    </a:p>
                    <a:p>
                      <a:pPr>
                        <a:lnSpc>
                          <a:spcPct val="150000"/>
                        </a:lnSpc>
                      </a:pPr>
                      <a:r>
                        <a:rPr lang="tr-TR" sz="1200" kern="1200" baseline="0" dirty="0" smtClean="0"/>
                        <a:t>- Diğer Yönetim Birimleri</a:t>
                      </a:r>
                      <a:endParaRPr lang="tr-TR" sz="1200" dirty="0">
                        <a:solidFill>
                          <a:schemeClr val="tx1"/>
                        </a:solidFill>
                      </a:endParaRPr>
                    </a:p>
                  </a:txBody>
                  <a:tcPr marL="84406" marR="84406" marT="45698" marB="45698"/>
                </a:tc>
                <a:tc>
                  <a:txBody>
                    <a:bodyPr/>
                    <a:lstStyle/>
                    <a:p>
                      <a:pPr>
                        <a:lnSpc>
                          <a:spcPct val="150000"/>
                        </a:lnSpc>
                        <a:buFont typeface="Wingdings" pitchFamily="2" charset="2"/>
                        <a:buChar char="Ø"/>
                      </a:pPr>
                      <a:r>
                        <a:rPr lang="tr-TR" sz="1400" kern="1200" baseline="0" dirty="0" smtClean="0">
                          <a:solidFill>
                            <a:srgbClr val="C00000"/>
                          </a:solidFill>
                        </a:rPr>
                        <a:t>Kamu Kurum ve Kuruluşları</a:t>
                      </a:r>
                    </a:p>
                    <a:p>
                      <a:pPr>
                        <a:lnSpc>
                          <a:spcPct val="150000"/>
                        </a:lnSpc>
                      </a:pPr>
                      <a:r>
                        <a:rPr lang="tr-TR" sz="1200" kern="1200" baseline="0" dirty="0" smtClean="0"/>
                        <a:t>- Bakanlıklar</a:t>
                      </a:r>
                    </a:p>
                    <a:p>
                      <a:pPr>
                        <a:lnSpc>
                          <a:spcPct val="150000"/>
                        </a:lnSpc>
                      </a:pPr>
                      <a:r>
                        <a:rPr lang="tr-TR" sz="1200" kern="1200" baseline="0" dirty="0" smtClean="0"/>
                        <a:t>- Genel Müdürlükler</a:t>
                      </a:r>
                    </a:p>
                    <a:p>
                      <a:pPr>
                        <a:lnSpc>
                          <a:spcPct val="150000"/>
                        </a:lnSpc>
                      </a:pPr>
                      <a:r>
                        <a:rPr lang="tr-TR" sz="1200" kern="1200" baseline="0" dirty="0" smtClean="0"/>
                        <a:t>- Başkanlıklar</a:t>
                      </a:r>
                    </a:p>
                    <a:p>
                      <a:pPr>
                        <a:lnSpc>
                          <a:spcPct val="150000"/>
                        </a:lnSpc>
                        <a:buFontTx/>
                        <a:buChar char="-"/>
                      </a:pPr>
                      <a:r>
                        <a:rPr lang="tr-TR" sz="1200" kern="1200" baseline="0" dirty="0" smtClean="0"/>
                        <a:t>Daire Başkanlıkları</a:t>
                      </a:r>
                    </a:p>
                    <a:p>
                      <a:pPr>
                        <a:lnSpc>
                          <a:spcPct val="150000"/>
                        </a:lnSpc>
                        <a:buFontTx/>
                        <a:buChar char="-"/>
                      </a:pPr>
                      <a:endParaRPr lang="tr-TR" sz="1200" kern="1200" baseline="0" dirty="0" smtClean="0"/>
                    </a:p>
                    <a:p>
                      <a:pPr>
                        <a:lnSpc>
                          <a:spcPct val="150000"/>
                        </a:lnSpc>
                        <a:buFont typeface="Wingdings" pitchFamily="2" charset="2"/>
                        <a:buChar char="Ø"/>
                      </a:pPr>
                      <a:r>
                        <a:rPr lang="tr-TR" sz="1200" kern="1200" baseline="0" dirty="0" smtClean="0"/>
                        <a:t> </a:t>
                      </a:r>
                      <a:r>
                        <a:rPr lang="tr-TR" sz="1400" kern="1200" baseline="0" dirty="0" smtClean="0">
                          <a:solidFill>
                            <a:srgbClr val="C00000"/>
                          </a:solidFill>
                        </a:rPr>
                        <a:t>Sivil Toplum Örgütleri</a:t>
                      </a:r>
                    </a:p>
                    <a:p>
                      <a:pPr>
                        <a:lnSpc>
                          <a:spcPct val="150000"/>
                        </a:lnSpc>
                      </a:pPr>
                      <a:r>
                        <a:rPr lang="tr-TR" sz="1200" kern="1200" baseline="0" dirty="0" smtClean="0"/>
                        <a:t>- Dernekler</a:t>
                      </a:r>
                    </a:p>
                    <a:p>
                      <a:pPr>
                        <a:lnSpc>
                          <a:spcPct val="150000"/>
                        </a:lnSpc>
                      </a:pPr>
                      <a:r>
                        <a:rPr lang="tr-TR" sz="1200" kern="1200" baseline="0" dirty="0" smtClean="0"/>
                        <a:t>- Vakıflar</a:t>
                      </a:r>
                    </a:p>
                    <a:p>
                      <a:pPr>
                        <a:lnSpc>
                          <a:spcPct val="150000"/>
                        </a:lnSpc>
                      </a:pPr>
                      <a:r>
                        <a:rPr lang="tr-TR" sz="1200" kern="1200" baseline="0" dirty="0" smtClean="0"/>
                        <a:t>- Birlikler</a:t>
                      </a:r>
                    </a:p>
                    <a:p>
                      <a:pPr>
                        <a:lnSpc>
                          <a:spcPct val="150000"/>
                        </a:lnSpc>
                      </a:pPr>
                      <a:r>
                        <a:rPr lang="tr-TR" sz="1200" kern="1200" baseline="0" dirty="0" smtClean="0"/>
                        <a:t>- Meslek Odaları</a:t>
                      </a:r>
                    </a:p>
                    <a:p>
                      <a:pPr>
                        <a:lnSpc>
                          <a:spcPct val="150000"/>
                        </a:lnSpc>
                      </a:pPr>
                      <a:r>
                        <a:rPr lang="tr-TR" sz="1200" kern="1200" baseline="0" dirty="0" smtClean="0"/>
                        <a:t>- Sendikalar</a:t>
                      </a:r>
                    </a:p>
                    <a:p>
                      <a:pPr>
                        <a:lnSpc>
                          <a:spcPct val="150000"/>
                        </a:lnSpc>
                      </a:pPr>
                      <a:r>
                        <a:rPr lang="tr-TR" sz="1200" kern="1200" baseline="0" dirty="0" smtClean="0"/>
                        <a:t>- Borsalar</a:t>
                      </a:r>
                      <a:endParaRPr lang="tr-TR" sz="1200" dirty="0">
                        <a:solidFill>
                          <a:schemeClr val="tx1"/>
                        </a:solidFill>
                      </a:endParaRPr>
                    </a:p>
                  </a:txBody>
                  <a:tcPr marL="84406" marR="84406" marT="45698" marB="45698"/>
                </a:tc>
                <a:tc>
                  <a:txBody>
                    <a:bodyPr/>
                    <a:lstStyle/>
                    <a:p>
                      <a:pPr>
                        <a:lnSpc>
                          <a:spcPct val="150000"/>
                        </a:lnSpc>
                        <a:buFont typeface="Wingdings" pitchFamily="2" charset="2"/>
                        <a:buChar char="Ø"/>
                      </a:pPr>
                      <a:r>
                        <a:rPr lang="tr-TR" sz="1400" kern="1200" baseline="0" dirty="0" smtClean="0">
                          <a:solidFill>
                            <a:srgbClr val="C00000"/>
                          </a:solidFill>
                        </a:rPr>
                        <a:t>Özel Kurum ve Kuruluşlar</a:t>
                      </a:r>
                    </a:p>
                    <a:p>
                      <a:pPr>
                        <a:lnSpc>
                          <a:spcPct val="150000"/>
                        </a:lnSpc>
                        <a:buFont typeface="Wingdings" pitchFamily="2" charset="2"/>
                        <a:buChar char="Ø"/>
                      </a:pPr>
                      <a:r>
                        <a:rPr lang="tr-TR" sz="1400" kern="1200" baseline="0" dirty="0" smtClean="0">
                          <a:solidFill>
                            <a:srgbClr val="C00000"/>
                          </a:solidFill>
                        </a:rPr>
                        <a:t>Özerk Kurum ve Kuruluşlar</a:t>
                      </a:r>
                    </a:p>
                    <a:p>
                      <a:pPr>
                        <a:lnSpc>
                          <a:spcPct val="150000"/>
                        </a:lnSpc>
                      </a:pPr>
                      <a:r>
                        <a:rPr lang="tr-TR" sz="1200" kern="1200" baseline="0" dirty="0" smtClean="0"/>
                        <a:t>- Özel İdareler</a:t>
                      </a:r>
                    </a:p>
                    <a:p>
                      <a:pPr>
                        <a:lnSpc>
                          <a:spcPct val="150000"/>
                        </a:lnSpc>
                      </a:pPr>
                      <a:r>
                        <a:rPr lang="tr-TR" sz="1200" kern="1200" baseline="0" dirty="0" smtClean="0"/>
                        <a:t>- Üst Kurullar</a:t>
                      </a:r>
                    </a:p>
                    <a:p>
                      <a:pPr>
                        <a:lnSpc>
                          <a:spcPct val="150000"/>
                        </a:lnSpc>
                        <a:buFontTx/>
                        <a:buChar char="-"/>
                      </a:pPr>
                      <a:r>
                        <a:rPr lang="tr-TR" sz="1200" kern="1200" baseline="0" dirty="0" smtClean="0"/>
                        <a:t> Özerk Kurumlar</a:t>
                      </a:r>
                    </a:p>
                    <a:p>
                      <a:pPr>
                        <a:lnSpc>
                          <a:spcPct val="150000"/>
                        </a:lnSpc>
                        <a:buFontTx/>
                        <a:buNone/>
                      </a:pPr>
                      <a:endParaRPr lang="tr-TR" sz="1200" kern="1200" baseline="0" dirty="0" smtClean="0"/>
                    </a:p>
                    <a:p>
                      <a:pPr>
                        <a:lnSpc>
                          <a:spcPct val="150000"/>
                        </a:lnSpc>
                        <a:buFont typeface="Wingdings" pitchFamily="2" charset="2"/>
                        <a:buChar char="Ø"/>
                      </a:pPr>
                      <a:r>
                        <a:rPr lang="tr-TR" sz="1400" kern="1200" baseline="0" dirty="0" smtClean="0">
                          <a:solidFill>
                            <a:srgbClr val="C00000"/>
                          </a:solidFill>
                        </a:rPr>
                        <a:t>Uluslararası Kurum ve Kuruluşları</a:t>
                      </a:r>
                    </a:p>
                    <a:p>
                      <a:pPr>
                        <a:lnSpc>
                          <a:spcPct val="150000"/>
                        </a:lnSpc>
                      </a:pPr>
                      <a:r>
                        <a:rPr lang="tr-TR" sz="1200" kern="1200" baseline="0" dirty="0" smtClean="0"/>
                        <a:t>- Uluslar arası Organizasyonlar</a:t>
                      </a:r>
                    </a:p>
                    <a:p>
                      <a:pPr>
                        <a:lnSpc>
                          <a:spcPct val="150000"/>
                        </a:lnSpc>
                      </a:pPr>
                      <a:r>
                        <a:rPr lang="tr-TR" sz="1200" kern="1200" baseline="0" dirty="0" smtClean="0"/>
                        <a:t>- Uluslararası Özerk Kuruluşlar</a:t>
                      </a:r>
                    </a:p>
                    <a:p>
                      <a:pPr>
                        <a:lnSpc>
                          <a:spcPct val="150000"/>
                        </a:lnSpc>
                      </a:pPr>
                      <a:r>
                        <a:rPr lang="tr-TR" sz="1200" kern="1200" baseline="0" dirty="0" smtClean="0"/>
                        <a:t>- Uluslararası Özel Kurum ve Kuruluşlar</a:t>
                      </a:r>
                    </a:p>
                    <a:p>
                      <a:pPr>
                        <a:lnSpc>
                          <a:spcPct val="150000"/>
                        </a:lnSpc>
                      </a:pPr>
                      <a:r>
                        <a:rPr lang="tr-TR" sz="1200" kern="1200" baseline="0" dirty="0" smtClean="0"/>
                        <a:t>- Yurtdışı Kamu Kurum ve Kuruluşları</a:t>
                      </a:r>
                    </a:p>
                    <a:p>
                      <a:pPr>
                        <a:lnSpc>
                          <a:spcPct val="150000"/>
                        </a:lnSpc>
                      </a:pPr>
                      <a:r>
                        <a:rPr lang="tr-TR" sz="1200" kern="1200" baseline="0" dirty="0" smtClean="0"/>
                        <a:t>- Yurtdışı Yerel Yönetim Birimleri</a:t>
                      </a:r>
                    </a:p>
                    <a:p>
                      <a:pPr>
                        <a:lnSpc>
                          <a:spcPct val="150000"/>
                        </a:lnSpc>
                      </a:pPr>
                      <a:r>
                        <a:rPr lang="tr-TR" sz="1200" kern="1200" baseline="0" dirty="0" smtClean="0"/>
                        <a:t>- Yurtdışı Özerk Kurum ve Kuruluşlar</a:t>
                      </a:r>
                      <a:endParaRPr lang="tr-TR" sz="1200" dirty="0">
                        <a:solidFill>
                          <a:schemeClr val="tx1"/>
                        </a:solidFill>
                      </a:endParaRPr>
                    </a:p>
                  </a:txBody>
                  <a:tcPr marL="84406" marR="84406" marT="45698" marB="45698"/>
                </a:tc>
              </a:tr>
            </a:tbl>
          </a:graphicData>
        </a:graphic>
      </p:graphicFrame>
    </p:spTree>
    <p:extLst>
      <p:ext uri="{BB962C8B-B14F-4D97-AF65-F5344CB8AC3E}">
        <p14:creationId xmlns:p14="http://schemas.microsoft.com/office/powerpoint/2010/main" val="134330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188640"/>
            <a:ext cx="8640960" cy="792088"/>
          </a:xfrm>
        </p:spPr>
        <p:txBody>
          <a:bodyPr>
            <a:noAutofit/>
          </a:bodyPr>
          <a:lstStyle/>
          <a:p>
            <a:pPr algn="ctr"/>
            <a:r>
              <a:rPr lang="tr-TR" sz="3600" dirty="0" smtClean="0"/>
              <a:t>TEFBİS OKUL AİLE BİRLİKLERİ  MODÜLÜ</a:t>
            </a:r>
            <a:endParaRPr lang="tr-TR" sz="3600" dirty="0"/>
          </a:p>
        </p:txBody>
      </p:sp>
      <p:pic>
        <p:nvPicPr>
          <p:cNvPr id="4" name="Picture 2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7644" y="3789264"/>
            <a:ext cx="4917831"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etin kutusu"/>
          <p:cNvSpPr txBox="1"/>
          <p:nvPr/>
        </p:nvSpPr>
        <p:spPr>
          <a:xfrm>
            <a:off x="364882" y="1412777"/>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Gelir İşlemleri</a:t>
            </a:r>
          </a:p>
        </p:txBody>
      </p:sp>
      <p:sp>
        <p:nvSpPr>
          <p:cNvPr id="7" name="5 Metin kutusu"/>
          <p:cNvSpPr txBox="1">
            <a:spLocks noChangeArrowheads="1"/>
          </p:cNvSpPr>
          <p:nvPr/>
        </p:nvSpPr>
        <p:spPr bwMode="auto">
          <a:xfrm>
            <a:off x="364882" y="1917601"/>
            <a:ext cx="7910146"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200" b="1">
                <a:solidFill>
                  <a:srgbClr val="C00000"/>
                </a:solidFill>
              </a:rPr>
              <a:t>Alan 3 : </a:t>
            </a:r>
            <a:r>
              <a:rPr lang="tr-TR" altLang="tr-TR" sz="1200" b="1"/>
              <a:t>Toplam Tutar : </a:t>
            </a:r>
            <a:r>
              <a:rPr lang="tr-TR" altLang="tr-TR" sz="1200"/>
              <a:t>Detay bilgi girişi yapmış olduğunuz satırların </a:t>
            </a:r>
            <a:r>
              <a:rPr lang="tr-TR" altLang="tr-TR" sz="1200" b="1"/>
              <a:t>“Satır Toplamı” </a:t>
            </a:r>
            <a:r>
              <a:rPr lang="tr-TR" altLang="tr-TR" sz="1200"/>
              <a:t>alanlarının toplamı sistem tarafından otomatik olarak bu alana yansır.</a:t>
            </a:r>
          </a:p>
          <a:p>
            <a:pPr algn="just" eaLnBrk="1" hangingPunct="1">
              <a:lnSpc>
                <a:spcPct val="150000"/>
              </a:lnSpc>
            </a:pPr>
            <a:r>
              <a:rPr lang="tr-TR" altLang="tr-TR" sz="1200" b="1">
                <a:solidFill>
                  <a:srgbClr val="C00000"/>
                </a:solidFill>
              </a:rPr>
              <a:t>Alan 4 : </a:t>
            </a:r>
            <a:r>
              <a:rPr lang="tr-TR" altLang="tr-TR" sz="1100" b="1"/>
              <a:t>Evrak bilgileri kısmı “Evrak No”, “Evrak Tarihi” ve “Faaliyet Kodu” </a:t>
            </a:r>
            <a:r>
              <a:rPr lang="tr-TR" altLang="tr-TR" sz="1100"/>
              <a:t>kısımlarından oluşmaktadır. “Evrak No”, “Evrak Tarihi” ve “Faaliyet Kodu” bilgileri girişi vardır.</a:t>
            </a:r>
          </a:p>
          <a:p>
            <a:pPr algn="just" eaLnBrk="1" hangingPunct="1">
              <a:lnSpc>
                <a:spcPct val="150000"/>
              </a:lnSpc>
            </a:pPr>
            <a:r>
              <a:rPr lang="tr-TR" altLang="tr-TR" sz="1200" b="1">
                <a:solidFill>
                  <a:srgbClr val="C00000"/>
                </a:solidFill>
              </a:rPr>
              <a:t>Alan 5 : </a:t>
            </a:r>
            <a:r>
              <a:rPr lang="tr-TR" altLang="tr-TR" sz="1100" b="1"/>
              <a:t>“Evrak Detay Bilgileri” </a:t>
            </a:r>
            <a:r>
              <a:rPr lang="tr-TR" altLang="tr-TR" sz="1100"/>
              <a:t>alanında sol üst kısımda bulunan </a:t>
            </a:r>
            <a:r>
              <a:rPr lang="tr-TR" altLang="tr-TR" sz="1100" b="1"/>
              <a:t>“Detay Kayıt Ekle” </a:t>
            </a:r>
            <a:r>
              <a:rPr lang="tr-TR" altLang="tr-TR" sz="1100"/>
              <a:t>linkine basarsanız alt kısımdaki bilgi giriş kısımları aktif hale gelecektir. </a:t>
            </a:r>
            <a:r>
              <a:rPr lang="tr-TR" altLang="tr-TR" sz="1100" b="1"/>
              <a:t>Bilgi giriş </a:t>
            </a:r>
            <a:r>
              <a:rPr lang="tr-TR" altLang="tr-TR" sz="1100"/>
              <a:t>kısmında 8 (sekiz) öğe bulunmaktadır.</a:t>
            </a:r>
          </a:p>
        </p:txBody>
      </p:sp>
      <p:sp>
        <p:nvSpPr>
          <p:cNvPr id="9" name="8 Dikdörtgen"/>
          <p:cNvSpPr/>
          <p:nvPr/>
        </p:nvSpPr>
        <p:spPr>
          <a:xfrm>
            <a:off x="1847644" y="4216301"/>
            <a:ext cx="4917831" cy="28733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9 Dikdörtgen"/>
          <p:cNvSpPr/>
          <p:nvPr/>
        </p:nvSpPr>
        <p:spPr>
          <a:xfrm>
            <a:off x="1847644" y="4508402"/>
            <a:ext cx="863112" cy="9366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Dikdörtgen"/>
          <p:cNvSpPr/>
          <p:nvPr/>
        </p:nvSpPr>
        <p:spPr>
          <a:xfrm>
            <a:off x="2710756" y="4508402"/>
            <a:ext cx="531934" cy="9366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11 Dikdörtgen"/>
          <p:cNvSpPr/>
          <p:nvPr/>
        </p:nvSpPr>
        <p:spPr>
          <a:xfrm>
            <a:off x="3242690" y="4508402"/>
            <a:ext cx="465992" cy="9366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12 Dikdörtgen"/>
          <p:cNvSpPr/>
          <p:nvPr/>
        </p:nvSpPr>
        <p:spPr>
          <a:xfrm>
            <a:off x="3708683" y="4508402"/>
            <a:ext cx="864577" cy="9366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11 Metin kutusu"/>
          <p:cNvSpPr txBox="1">
            <a:spLocks noChangeArrowheads="1"/>
          </p:cNvSpPr>
          <p:nvPr/>
        </p:nvSpPr>
        <p:spPr bwMode="auto">
          <a:xfrm>
            <a:off x="2511464" y="4508402"/>
            <a:ext cx="19929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1</a:t>
            </a:r>
          </a:p>
        </p:txBody>
      </p:sp>
      <p:sp>
        <p:nvSpPr>
          <p:cNvPr id="15" name="11 Metin kutusu"/>
          <p:cNvSpPr txBox="1">
            <a:spLocks noChangeArrowheads="1"/>
          </p:cNvSpPr>
          <p:nvPr/>
        </p:nvSpPr>
        <p:spPr bwMode="auto">
          <a:xfrm>
            <a:off x="3043398" y="4508401"/>
            <a:ext cx="19929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2</a:t>
            </a:r>
          </a:p>
        </p:txBody>
      </p:sp>
      <p:sp>
        <p:nvSpPr>
          <p:cNvPr id="16" name="11 Metin kutusu"/>
          <p:cNvSpPr txBox="1">
            <a:spLocks noChangeArrowheads="1"/>
          </p:cNvSpPr>
          <p:nvPr/>
        </p:nvSpPr>
        <p:spPr bwMode="auto">
          <a:xfrm>
            <a:off x="3509390" y="4508401"/>
            <a:ext cx="19929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3</a:t>
            </a:r>
          </a:p>
        </p:txBody>
      </p:sp>
      <p:sp>
        <p:nvSpPr>
          <p:cNvPr id="17" name="11 Metin kutusu"/>
          <p:cNvSpPr txBox="1">
            <a:spLocks noChangeArrowheads="1"/>
          </p:cNvSpPr>
          <p:nvPr/>
        </p:nvSpPr>
        <p:spPr bwMode="auto">
          <a:xfrm>
            <a:off x="4372502" y="4508401"/>
            <a:ext cx="19929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4</a:t>
            </a:r>
          </a:p>
        </p:txBody>
      </p:sp>
      <p:sp>
        <p:nvSpPr>
          <p:cNvPr id="18" name="21 Dikdörtgen"/>
          <p:cNvSpPr/>
          <p:nvPr/>
        </p:nvSpPr>
        <p:spPr>
          <a:xfrm>
            <a:off x="4573260" y="4508402"/>
            <a:ext cx="530469" cy="9366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22 Dikdörtgen"/>
          <p:cNvSpPr/>
          <p:nvPr/>
        </p:nvSpPr>
        <p:spPr>
          <a:xfrm>
            <a:off x="5103728" y="4508402"/>
            <a:ext cx="1131277" cy="9366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0" name="23 Dikdörtgen"/>
          <p:cNvSpPr/>
          <p:nvPr/>
        </p:nvSpPr>
        <p:spPr>
          <a:xfrm>
            <a:off x="6235006" y="4508402"/>
            <a:ext cx="530469" cy="9366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1" name="11 Metin kutusu"/>
          <p:cNvSpPr txBox="1">
            <a:spLocks noChangeArrowheads="1"/>
          </p:cNvSpPr>
          <p:nvPr/>
        </p:nvSpPr>
        <p:spPr bwMode="auto">
          <a:xfrm>
            <a:off x="4904436" y="4508401"/>
            <a:ext cx="19929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5</a:t>
            </a:r>
          </a:p>
        </p:txBody>
      </p:sp>
      <p:sp>
        <p:nvSpPr>
          <p:cNvPr id="22" name="11 Metin kutusu"/>
          <p:cNvSpPr txBox="1">
            <a:spLocks noChangeArrowheads="1"/>
          </p:cNvSpPr>
          <p:nvPr/>
        </p:nvSpPr>
        <p:spPr bwMode="auto">
          <a:xfrm>
            <a:off x="6034248" y="4508401"/>
            <a:ext cx="19929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6</a:t>
            </a:r>
          </a:p>
        </p:txBody>
      </p:sp>
      <p:sp>
        <p:nvSpPr>
          <p:cNvPr id="23" name="11 Metin kutusu"/>
          <p:cNvSpPr txBox="1">
            <a:spLocks noChangeArrowheads="1"/>
          </p:cNvSpPr>
          <p:nvPr/>
        </p:nvSpPr>
        <p:spPr bwMode="auto">
          <a:xfrm>
            <a:off x="6566182" y="4508401"/>
            <a:ext cx="19929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7</a:t>
            </a:r>
          </a:p>
        </p:txBody>
      </p:sp>
      <p:sp>
        <p:nvSpPr>
          <p:cNvPr id="25" name="11 Metin kutusu"/>
          <p:cNvSpPr txBox="1">
            <a:spLocks noChangeArrowheads="1"/>
          </p:cNvSpPr>
          <p:nvPr/>
        </p:nvSpPr>
        <p:spPr bwMode="auto">
          <a:xfrm>
            <a:off x="4306559" y="4149626"/>
            <a:ext cx="19929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t>8</a:t>
            </a:r>
          </a:p>
        </p:txBody>
      </p:sp>
    </p:spTree>
    <p:extLst>
      <p:ext uri="{BB962C8B-B14F-4D97-AF65-F5344CB8AC3E}">
        <p14:creationId xmlns:p14="http://schemas.microsoft.com/office/powerpoint/2010/main" val="1743629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260648"/>
            <a:ext cx="5982203" cy="792088"/>
          </a:xfrm>
        </p:spPr>
        <p:txBody>
          <a:bodyPr>
            <a:normAutofit fontScale="90000"/>
          </a:bodyPr>
          <a:lstStyle/>
          <a:p>
            <a:pPr algn="ctr"/>
            <a:r>
              <a:rPr lang="tr-TR" sz="3600" dirty="0" smtClean="0">
                <a:solidFill>
                  <a:schemeClr val="bg1"/>
                </a:solidFill>
              </a:rPr>
              <a:t>İŞLETME DEFTERİ NASIL TUTULUR?</a:t>
            </a:r>
            <a:endParaRPr lang="tr-TR" sz="3600" dirty="0">
              <a:solidFill>
                <a:schemeClr val="bg1"/>
              </a:solidFill>
            </a:endParaRPr>
          </a:p>
        </p:txBody>
      </p:sp>
      <p:pic>
        <p:nvPicPr>
          <p:cNvPr id="10" name="Resim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084230">
            <a:off x="1359330" y="1176295"/>
            <a:ext cx="5939609" cy="4648157"/>
          </a:xfrm>
          <a:prstGeom prst="rect">
            <a:avLst/>
          </a:prstGeom>
        </p:spPr>
      </p:pic>
    </p:spTree>
    <p:extLst>
      <p:ext uri="{BB962C8B-B14F-4D97-AF65-F5344CB8AC3E}">
        <p14:creationId xmlns:p14="http://schemas.microsoft.com/office/powerpoint/2010/main" val="869480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4882" y="188640"/>
            <a:ext cx="8599606" cy="792088"/>
          </a:xfrm>
        </p:spPr>
        <p:txBody>
          <a:bodyPr>
            <a:noAutofit/>
          </a:bodyPr>
          <a:lstStyle/>
          <a:p>
            <a:pPr algn="ctr"/>
            <a:r>
              <a:rPr lang="tr-TR" sz="3600" dirty="0" smtClean="0"/>
              <a:t>TEFBİS OKUL AİLE BİRLİKLERİ  MODÜLÜ</a:t>
            </a:r>
            <a:endParaRPr lang="tr-TR" sz="3600" dirty="0"/>
          </a:p>
        </p:txBody>
      </p:sp>
      <p:pic>
        <p:nvPicPr>
          <p:cNvPr id="4"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2" y="2205039"/>
            <a:ext cx="7710854" cy="38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etin kutusu"/>
          <p:cNvSpPr txBox="1"/>
          <p:nvPr/>
        </p:nvSpPr>
        <p:spPr>
          <a:xfrm>
            <a:off x="649875" y="1464966"/>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Gelir İşlemleri</a:t>
            </a:r>
          </a:p>
        </p:txBody>
      </p:sp>
      <p:sp>
        <p:nvSpPr>
          <p:cNvPr id="7" name="5 Dikdörtgen"/>
          <p:cNvSpPr/>
          <p:nvPr/>
        </p:nvSpPr>
        <p:spPr>
          <a:xfrm>
            <a:off x="1761393" y="2636838"/>
            <a:ext cx="331177" cy="3603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8" name="6 Düz Ok Bağlayıcısı"/>
          <p:cNvCxnSpPr/>
          <p:nvPr/>
        </p:nvCxnSpPr>
        <p:spPr>
          <a:xfrm flipV="1">
            <a:off x="1096108" y="2852738"/>
            <a:ext cx="665285" cy="792162"/>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8 Metin kutusu"/>
          <p:cNvSpPr txBox="1">
            <a:spLocks noChangeArrowheads="1"/>
          </p:cNvSpPr>
          <p:nvPr/>
        </p:nvSpPr>
        <p:spPr bwMode="auto">
          <a:xfrm>
            <a:off x="5748705" y="3500439"/>
            <a:ext cx="2259623" cy="16158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4292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i="1"/>
              <a:t>Gelir Bilgileri, Evrak Bilgileri ve Detay Bilgileri‟ni girdiğiniz gelir işleminizi s</a:t>
            </a:r>
            <a:r>
              <a:rPr lang="tr-TR" altLang="tr-TR" sz="1100"/>
              <a:t>isteme kaydetmek için </a:t>
            </a:r>
            <a:r>
              <a:rPr lang="tr-TR" altLang="tr-TR" sz="1100" b="1" i="1">
                <a:solidFill>
                  <a:srgbClr val="C00000"/>
                </a:solidFill>
              </a:rPr>
              <a:t>“Kaydet” butonuna basmayı unutmayınız!</a:t>
            </a:r>
            <a:endParaRPr lang="tr-TR" altLang="tr-TR" sz="1100">
              <a:solidFill>
                <a:srgbClr val="C00000"/>
              </a:solidFill>
            </a:endParaRPr>
          </a:p>
        </p:txBody>
      </p:sp>
      <p:pic>
        <p:nvPicPr>
          <p:cNvPr id="10"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2666" y="3227388"/>
            <a:ext cx="492369"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12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6938" y="188640"/>
            <a:ext cx="8303534" cy="792088"/>
          </a:xfrm>
        </p:spPr>
        <p:txBody>
          <a:bodyPr>
            <a:noAutofit/>
          </a:bodyPr>
          <a:lstStyle/>
          <a:p>
            <a:pPr algn="ctr"/>
            <a:r>
              <a:rPr lang="tr-TR" sz="3600" dirty="0" smtClean="0"/>
              <a:t>TEFBİS OKUL AİLE BİRLİKLERİ  MODÜLÜ</a:t>
            </a:r>
            <a:endParaRPr lang="tr-TR" sz="3600" dirty="0"/>
          </a:p>
        </p:txBody>
      </p:sp>
      <p:sp>
        <p:nvSpPr>
          <p:cNvPr id="4" name="4 Metin kutusu"/>
          <p:cNvSpPr txBox="1"/>
          <p:nvPr/>
        </p:nvSpPr>
        <p:spPr>
          <a:xfrm>
            <a:off x="516937" y="1412777"/>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Gelir İşlemleri</a:t>
            </a:r>
          </a:p>
        </p:txBody>
      </p:sp>
      <p:sp>
        <p:nvSpPr>
          <p:cNvPr id="5" name="5 Dikdörtgen"/>
          <p:cNvSpPr>
            <a:spLocks noChangeArrowheads="1"/>
          </p:cNvSpPr>
          <p:nvPr/>
        </p:nvSpPr>
        <p:spPr bwMode="auto">
          <a:xfrm>
            <a:off x="516937" y="3859115"/>
            <a:ext cx="3988777" cy="21236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a:solidFill>
                  <a:srgbClr val="C00000"/>
                </a:solidFill>
              </a:rPr>
              <a:t>“Kaydet” </a:t>
            </a:r>
            <a:r>
              <a:rPr lang="tr-TR" altLang="tr-TR" sz="1100"/>
              <a:t>butonuna bastığınızda karşınıza, işlem kaydınıza ait oluşturulan </a:t>
            </a:r>
            <a:r>
              <a:rPr lang="tr-TR" altLang="tr-TR" sz="1100" b="1"/>
              <a:t>formu imzalayan seçimi </a:t>
            </a:r>
            <a:r>
              <a:rPr lang="tr-TR" altLang="tr-TR" sz="1100"/>
              <a:t>ekranı gelecektir.</a:t>
            </a:r>
          </a:p>
          <a:p>
            <a:pPr algn="just" eaLnBrk="1" hangingPunct="1">
              <a:lnSpc>
                <a:spcPct val="150000"/>
              </a:lnSpc>
            </a:pPr>
            <a:r>
              <a:rPr lang="tr-TR" altLang="tr-TR" sz="1100"/>
              <a:t>“</a:t>
            </a:r>
            <a:r>
              <a:rPr lang="tr-TR" altLang="tr-TR" sz="1100" b="1"/>
              <a:t>İmzalayan Adı” kısmından, daha önce Okul Bilgileri kısmında sisteme kayıt ettiğiniz imza yetkilisi </a:t>
            </a:r>
            <a:r>
              <a:rPr lang="tr-TR" altLang="tr-TR" sz="1100"/>
              <a:t>seçiminizi yapabilirsiniz.</a:t>
            </a:r>
          </a:p>
          <a:p>
            <a:pPr algn="just" eaLnBrk="1" hangingPunct="1">
              <a:lnSpc>
                <a:spcPct val="150000"/>
              </a:lnSpc>
            </a:pPr>
            <a:r>
              <a:rPr lang="tr-TR" altLang="tr-TR" sz="1100"/>
              <a:t>“</a:t>
            </a:r>
            <a:r>
              <a:rPr lang="tr-TR" altLang="tr-TR" sz="1100" b="1"/>
              <a:t>Tamam”</a:t>
            </a:r>
            <a:r>
              <a:rPr lang="tr-TR" altLang="tr-TR" sz="1100"/>
              <a:t>a bastığınızda, işlem kayıt çıktısı ekranından </a:t>
            </a:r>
            <a:r>
              <a:rPr lang="tr-TR" altLang="tr-TR" sz="1100" b="1"/>
              <a:t>“Formu yazdır” </a:t>
            </a:r>
            <a:r>
              <a:rPr lang="tr-TR" altLang="tr-TR" sz="1100"/>
              <a:t>kısmına basarak çıktınızı alabilecek,</a:t>
            </a:r>
          </a:p>
          <a:p>
            <a:pPr algn="just" eaLnBrk="1" hangingPunct="1">
              <a:lnSpc>
                <a:spcPct val="150000"/>
              </a:lnSpc>
            </a:pPr>
            <a:r>
              <a:rPr lang="tr-TR" altLang="tr-TR" sz="1100" i="1"/>
              <a:t>“</a:t>
            </a:r>
            <a:r>
              <a:rPr lang="tr-TR" altLang="tr-TR" sz="1100" b="1" i="1"/>
              <a:t>İptal” </a:t>
            </a:r>
            <a:r>
              <a:rPr lang="tr-TR" altLang="tr-TR" sz="1100"/>
              <a:t>e bastığınızda yazdırma işleminiz iptal edilecektir.</a:t>
            </a:r>
          </a:p>
        </p:txBody>
      </p:sp>
      <p:pic>
        <p:nvPicPr>
          <p:cNvPr id="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38356" y="1989040"/>
            <a:ext cx="3056792"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Dikdörtgen"/>
          <p:cNvSpPr>
            <a:spLocks noChangeArrowheads="1"/>
          </p:cNvSpPr>
          <p:nvPr/>
        </p:nvSpPr>
        <p:spPr bwMode="auto">
          <a:xfrm>
            <a:off x="6034109" y="6237190"/>
            <a:ext cx="9412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100" i="1"/>
              <a:t>Kayıt Çıktısı</a:t>
            </a:r>
            <a:endParaRPr lang="tr-TR" altLang="tr-TR" sz="1100"/>
          </a:p>
        </p:txBody>
      </p:sp>
      <p:pic>
        <p:nvPicPr>
          <p:cNvPr id="9"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0287" y="2209701"/>
            <a:ext cx="3855427"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719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4882" y="188640"/>
            <a:ext cx="8527598" cy="792088"/>
          </a:xfrm>
        </p:spPr>
        <p:txBody>
          <a:bodyPr>
            <a:noAutofit/>
          </a:bodyPr>
          <a:lstStyle/>
          <a:p>
            <a:pPr algn="ctr"/>
            <a:r>
              <a:rPr lang="tr-TR" sz="3600" dirty="0" smtClean="0"/>
              <a:t>TEFBİS OKUL AİLE BİRLİKLERİ  MODÜLÜ</a:t>
            </a:r>
            <a:endParaRPr lang="tr-TR" sz="3600" dirty="0"/>
          </a:p>
        </p:txBody>
      </p:sp>
      <p:pic>
        <p:nvPicPr>
          <p:cNvPr id="4"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2" y="2133055"/>
            <a:ext cx="591575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etin kutusu"/>
          <p:cNvSpPr txBox="1"/>
          <p:nvPr/>
        </p:nvSpPr>
        <p:spPr>
          <a:xfrm>
            <a:off x="650104" y="1373883"/>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Gider İşlemleri</a:t>
            </a:r>
          </a:p>
        </p:txBody>
      </p:sp>
      <p:sp>
        <p:nvSpPr>
          <p:cNvPr id="7" name="5 Metin kutusu"/>
          <p:cNvSpPr txBox="1">
            <a:spLocks noChangeArrowheads="1"/>
          </p:cNvSpPr>
          <p:nvPr/>
        </p:nvSpPr>
        <p:spPr bwMode="auto">
          <a:xfrm>
            <a:off x="5549412" y="2133056"/>
            <a:ext cx="2526323" cy="3900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a:t>Örnek : </a:t>
            </a:r>
            <a:r>
              <a:rPr lang="tr-TR" altLang="tr-TR" sz="1100"/>
              <a:t>Ana ekran görüntüsünden, Sol menüden </a:t>
            </a:r>
            <a:r>
              <a:rPr lang="tr-TR" altLang="tr-TR" sz="1100" b="1"/>
              <a:t>“Gider İşlemleri”</a:t>
            </a:r>
            <a:r>
              <a:rPr lang="tr-TR" altLang="tr-TR" sz="1100"/>
              <a:t> kısmı işaretlendikten sonra </a:t>
            </a:r>
            <a:r>
              <a:rPr lang="tr-TR" altLang="tr-TR" sz="1100" b="1"/>
              <a:t>“Kırtasiye ve Büro Malzemeleri Alımı” </a:t>
            </a:r>
            <a:r>
              <a:rPr lang="tr-TR" altLang="tr-TR" sz="1100"/>
              <a:t>seçimi yapılır ve </a:t>
            </a:r>
            <a:r>
              <a:rPr lang="tr-TR" altLang="tr-TR" sz="1100" b="1"/>
              <a:t>“Yayın ve Basım Giderleri” </a:t>
            </a:r>
            <a:r>
              <a:rPr lang="tr-TR" altLang="tr-TR" sz="1100"/>
              <a:t>kategorisi işaretlenir. </a:t>
            </a:r>
          </a:p>
          <a:p>
            <a:pPr algn="just" eaLnBrk="1" hangingPunct="1">
              <a:lnSpc>
                <a:spcPct val="150000"/>
              </a:lnSpc>
            </a:pPr>
            <a:endParaRPr lang="tr-TR" altLang="tr-TR" sz="1100" b="1">
              <a:solidFill>
                <a:srgbClr val="C00000"/>
              </a:solidFill>
            </a:endParaRPr>
          </a:p>
          <a:p>
            <a:pPr algn="just" eaLnBrk="1" hangingPunct="1">
              <a:lnSpc>
                <a:spcPct val="150000"/>
              </a:lnSpc>
            </a:pPr>
            <a:r>
              <a:rPr lang="tr-TR" altLang="tr-TR" sz="1100" b="1">
                <a:solidFill>
                  <a:srgbClr val="C00000"/>
                </a:solidFill>
              </a:rPr>
              <a:t>Alan 1 :  Gider Bilgileri alanında </a:t>
            </a:r>
            <a:r>
              <a:rPr lang="tr-TR" altLang="tr-TR" sz="1100"/>
              <a:t>“Kaynak Tipi”</a:t>
            </a:r>
            <a:r>
              <a:rPr lang="tr-TR" altLang="tr-TR" sz="1100" i="1"/>
              <a:t> (Ödeyen tipi ile ödenen tipi bilgileri ve “Açıklama” kısımlarından oluşmaktadır. </a:t>
            </a:r>
          </a:p>
          <a:p>
            <a:pPr algn="just" eaLnBrk="1" hangingPunct="1">
              <a:lnSpc>
                <a:spcPct val="150000"/>
              </a:lnSpc>
            </a:pPr>
            <a:r>
              <a:rPr lang="tr-TR" altLang="tr-TR" sz="1100" b="1"/>
              <a:t>Kaynak Tipi Seçimi : Gider işlemlerinde alım/hizmet karşılığı yapılan ödemenin </a:t>
            </a:r>
            <a:r>
              <a:rPr lang="tr-TR" altLang="tr-TR" sz="1100"/>
              <a:t>kime yapıldığının belirleneceği kısımdır.</a:t>
            </a:r>
          </a:p>
        </p:txBody>
      </p:sp>
      <p:sp>
        <p:nvSpPr>
          <p:cNvPr id="8" name="9 Dikdörtgen"/>
          <p:cNvSpPr/>
          <p:nvPr/>
        </p:nvSpPr>
        <p:spPr>
          <a:xfrm>
            <a:off x="1494692" y="3285581"/>
            <a:ext cx="2193681" cy="136683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10 Dikdörtgen"/>
          <p:cNvSpPr/>
          <p:nvPr/>
        </p:nvSpPr>
        <p:spPr>
          <a:xfrm>
            <a:off x="3688374" y="3285581"/>
            <a:ext cx="1795096" cy="115093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11 Dikdörtgen"/>
          <p:cNvSpPr/>
          <p:nvPr/>
        </p:nvSpPr>
        <p:spPr>
          <a:xfrm>
            <a:off x="1494693" y="4696867"/>
            <a:ext cx="3988777" cy="146843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1 Metin kutusu"/>
          <p:cNvSpPr txBox="1">
            <a:spLocks noChangeArrowheads="1"/>
          </p:cNvSpPr>
          <p:nvPr/>
        </p:nvSpPr>
        <p:spPr bwMode="auto">
          <a:xfrm>
            <a:off x="3423139" y="4220617"/>
            <a:ext cx="19929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1</a:t>
            </a:r>
          </a:p>
        </p:txBody>
      </p:sp>
      <p:sp>
        <p:nvSpPr>
          <p:cNvPr id="12" name="11 Metin kutusu"/>
          <p:cNvSpPr txBox="1">
            <a:spLocks noChangeArrowheads="1"/>
          </p:cNvSpPr>
          <p:nvPr/>
        </p:nvSpPr>
        <p:spPr bwMode="auto">
          <a:xfrm>
            <a:off x="5216769" y="3428456"/>
            <a:ext cx="1992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2</a:t>
            </a:r>
          </a:p>
        </p:txBody>
      </p:sp>
      <p:sp>
        <p:nvSpPr>
          <p:cNvPr id="13" name="11 Metin kutusu"/>
          <p:cNvSpPr txBox="1">
            <a:spLocks noChangeArrowheads="1"/>
          </p:cNvSpPr>
          <p:nvPr/>
        </p:nvSpPr>
        <p:spPr bwMode="auto">
          <a:xfrm>
            <a:off x="5150828" y="4796881"/>
            <a:ext cx="1992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3</a:t>
            </a:r>
          </a:p>
        </p:txBody>
      </p:sp>
    </p:spTree>
    <p:extLst>
      <p:ext uri="{BB962C8B-B14F-4D97-AF65-F5344CB8AC3E}">
        <p14:creationId xmlns:p14="http://schemas.microsoft.com/office/powerpoint/2010/main" val="1943077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188640"/>
            <a:ext cx="8280920" cy="792088"/>
          </a:xfrm>
        </p:spPr>
        <p:txBody>
          <a:bodyPr>
            <a:noAutofit/>
          </a:bodyPr>
          <a:lstStyle/>
          <a:p>
            <a:pPr algn="ctr"/>
            <a:r>
              <a:rPr lang="tr-TR" sz="3600" dirty="0" smtClean="0"/>
              <a:t>TEFBİS OKUL AİLE BİRLİKLERİ  MODÜLÜ</a:t>
            </a:r>
            <a:endParaRPr lang="tr-TR" sz="3600" dirty="0"/>
          </a:p>
        </p:txBody>
      </p:sp>
      <p:sp>
        <p:nvSpPr>
          <p:cNvPr id="4" name="4 Metin kutusu"/>
          <p:cNvSpPr txBox="1"/>
          <p:nvPr/>
        </p:nvSpPr>
        <p:spPr>
          <a:xfrm>
            <a:off x="650104" y="1485107"/>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Gider İşlemleri</a:t>
            </a:r>
          </a:p>
        </p:txBody>
      </p:sp>
      <p:pic>
        <p:nvPicPr>
          <p:cNvPr id="5"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939" y="2276475"/>
            <a:ext cx="2259623"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Metin kutusu"/>
          <p:cNvSpPr txBox="1">
            <a:spLocks noChangeArrowheads="1"/>
          </p:cNvSpPr>
          <p:nvPr/>
        </p:nvSpPr>
        <p:spPr bwMode="auto">
          <a:xfrm>
            <a:off x="231531" y="4005264"/>
            <a:ext cx="7778262" cy="22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200" b="1">
                <a:solidFill>
                  <a:srgbClr val="C00000"/>
                </a:solidFill>
              </a:rPr>
              <a:t>Ödenen Tipi </a:t>
            </a:r>
            <a:r>
              <a:rPr lang="tr-TR" altLang="tr-TR" sz="1200"/>
              <a:t>solundaki açılır kutuya bastığınızda işleminize ait </a:t>
            </a:r>
            <a:r>
              <a:rPr lang="tr-TR" altLang="tr-TR" sz="1200" b="1">
                <a:solidFill>
                  <a:srgbClr val="C00000"/>
                </a:solidFill>
              </a:rPr>
              <a:t>kaynak tipini belirleyeceğiniz</a:t>
            </a:r>
            <a:r>
              <a:rPr lang="tr-TR" altLang="tr-TR" sz="1200" b="1"/>
              <a:t> </a:t>
            </a:r>
            <a:r>
              <a:rPr lang="tr-TR" altLang="tr-TR" sz="1200"/>
              <a:t>kategori listesi gelecektir. </a:t>
            </a:r>
          </a:p>
          <a:p>
            <a:pPr algn="just" eaLnBrk="1" hangingPunct="1">
              <a:lnSpc>
                <a:spcPct val="150000"/>
              </a:lnSpc>
            </a:pPr>
            <a:endParaRPr lang="tr-TR" altLang="tr-TR" sz="1200"/>
          </a:p>
          <a:p>
            <a:pPr algn="just" eaLnBrk="1" hangingPunct="1">
              <a:lnSpc>
                <a:spcPct val="150000"/>
              </a:lnSpc>
            </a:pPr>
            <a:r>
              <a:rPr lang="tr-TR" altLang="tr-TR" sz="1200"/>
              <a:t>Kaynak tipinizi seçtikten sonra </a:t>
            </a:r>
            <a:r>
              <a:rPr lang="tr-TR" altLang="tr-TR" sz="1200" b="1">
                <a:solidFill>
                  <a:srgbClr val="C00000"/>
                </a:solidFill>
              </a:rPr>
              <a:t>“Kişi/Kurum Ekle” </a:t>
            </a:r>
            <a:r>
              <a:rPr lang="tr-TR" altLang="tr-TR" sz="1200"/>
              <a:t>butonuna bastığınızda, seçmiş olduğunuz (Özel Kurum ve Kuruluşlar) kaynak tipi kategorisinde, daha önce </a:t>
            </a:r>
            <a:r>
              <a:rPr lang="tr-TR" altLang="tr-TR" sz="1200" b="1"/>
              <a:t>“Fihrist” </a:t>
            </a:r>
            <a:r>
              <a:rPr lang="tr-TR" altLang="tr-TR" sz="1200"/>
              <a:t>bölümünden bilgi girişlerini gerçekleştirmiş olduğunuz </a:t>
            </a:r>
            <a:r>
              <a:rPr lang="tr-TR" altLang="tr-TR" sz="1200" b="1">
                <a:solidFill>
                  <a:srgbClr val="C00000"/>
                </a:solidFill>
              </a:rPr>
              <a:t>Kurum ve Kuruluşa ait “Vergi No” ve “Şirket Adı” ile arama </a:t>
            </a:r>
            <a:r>
              <a:rPr lang="tr-TR" altLang="tr-TR" sz="1200"/>
              <a:t>veya daha önce bilgi girişi yapılmamış ise </a:t>
            </a:r>
            <a:r>
              <a:rPr lang="tr-TR" altLang="tr-TR" sz="1200" b="1">
                <a:solidFill>
                  <a:srgbClr val="C00000"/>
                </a:solidFill>
              </a:rPr>
              <a:t>“Yeni Ekle” </a:t>
            </a:r>
            <a:r>
              <a:rPr lang="tr-TR" altLang="tr-TR" sz="1200"/>
              <a:t>seçeneklerinin sunulacağı ekran gelecektir.</a:t>
            </a:r>
          </a:p>
          <a:p>
            <a:pPr algn="just" eaLnBrk="1" hangingPunct="1">
              <a:lnSpc>
                <a:spcPct val="150000"/>
              </a:lnSpc>
            </a:pPr>
            <a:endParaRPr lang="tr-TR" altLang="tr-TR" sz="1100" b="1"/>
          </a:p>
        </p:txBody>
      </p:sp>
      <p:pic>
        <p:nvPicPr>
          <p:cNvPr id="8"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23089" y="2359026"/>
            <a:ext cx="225962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9 Dikdörtgen"/>
          <p:cNvSpPr/>
          <p:nvPr/>
        </p:nvSpPr>
        <p:spPr>
          <a:xfrm>
            <a:off x="4796205" y="2462214"/>
            <a:ext cx="482111" cy="5048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0" name="10 Düz Ok Bağlayıcısı"/>
          <p:cNvCxnSpPr>
            <a:endCxn id="9" idx="0"/>
          </p:cNvCxnSpPr>
          <p:nvPr/>
        </p:nvCxnSpPr>
        <p:spPr>
          <a:xfrm flipH="1">
            <a:off x="5036528" y="2060575"/>
            <a:ext cx="313592" cy="401638"/>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1"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48705" y="2420938"/>
            <a:ext cx="2259623"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7 Dikdörtgen"/>
          <p:cNvSpPr/>
          <p:nvPr/>
        </p:nvSpPr>
        <p:spPr>
          <a:xfrm>
            <a:off x="6311412" y="3082926"/>
            <a:ext cx="599342"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3" name="18 Düz Ok Bağlayıcısı"/>
          <p:cNvCxnSpPr/>
          <p:nvPr/>
        </p:nvCxnSpPr>
        <p:spPr>
          <a:xfrm flipH="1">
            <a:off x="6746631" y="2667000"/>
            <a:ext cx="312127" cy="401638"/>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14 Metin kutusu"/>
          <p:cNvSpPr txBox="1">
            <a:spLocks noChangeArrowheads="1"/>
          </p:cNvSpPr>
          <p:nvPr/>
        </p:nvSpPr>
        <p:spPr bwMode="auto">
          <a:xfrm>
            <a:off x="1893277" y="2420939"/>
            <a:ext cx="400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b="1">
                <a:solidFill>
                  <a:srgbClr val="C00000"/>
                </a:solidFill>
              </a:rPr>
              <a:t>1</a:t>
            </a:r>
          </a:p>
        </p:txBody>
      </p:sp>
      <p:sp>
        <p:nvSpPr>
          <p:cNvPr id="15" name="15 Metin kutusu"/>
          <p:cNvSpPr txBox="1">
            <a:spLocks noChangeArrowheads="1"/>
          </p:cNvSpPr>
          <p:nvPr/>
        </p:nvSpPr>
        <p:spPr bwMode="auto">
          <a:xfrm>
            <a:off x="4818184" y="2997200"/>
            <a:ext cx="39858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b="1">
                <a:solidFill>
                  <a:srgbClr val="C00000"/>
                </a:solidFill>
              </a:rPr>
              <a:t>2</a:t>
            </a:r>
          </a:p>
        </p:txBody>
      </p:sp>
      <p:sp>
        <p:nvSpPr>
          <p:cNvPr id="16" name="16 Metin kutusu"/>
          <p:cNvSpPr txBox="1">
            <a:spLocks noChangeArrowheads="1"/>
          </p:cNvSpPr>
          <p:nvPr/>
        </p:nvSpPr>
        <p:spPr bwMode="auto">
          <a:xfrm>
            <a:off x="6413989" y="3419475"/>
            <a:ext cx="39858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b="1">
                <a:solidFill>
                  <a:srgbClr val="C00000"/>
                </a:solidFill>
              </a:rPr>
              <a:t>3</a:t>
            </a:r>
          </a:p>
        </p:txBody>
      </p:sp>
      <p:sp>
        <p:nvSpPr>
          <p:cNvPr id="17" name="20 Dikdörtgen"/>
          <p:cNvSpPr/>
          <p:nvPr/>
        </p:nvSpPr>
        <p:spPr>
          <a:xfrm>
            <a:off x="896815" y="2492375"/>
            <a:ext cx="996462"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8" name="21 Düz Ok Bağlayıcısı"/>
          <p:cNvCxnSpPr>
            <a:endCxn id="17" idx="0"/>
          </p:cNvCxnSpPr>
          <p:nvPr/>
        </p:nvCxnSpPr>
        <p:spPr>
          <a:xfrm flipH="1">
            <a:off x="1395047" y="2090739"/>
            <a:ext cx="366346" cy="40163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523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3820" y="188640"/>
            <a:ext cx="7868620" cy="792088"/>
          </a:xfrm>
        </p:spPr>
        <p:txBody>
          <a:bodyPr>
            <a:noAutofit/>
          </a:bodyPr>
          <a:lstStyle/>
          <a:p>
            <a:pPr algn="ctr"/>
            <a:r>
              <a:rPr lang="tr-TR" sz="3600" dirty="0" smtClean="0"/>
              <a:t>TEFBİS OKUL AİLE BİRLİKLERİ  MODÜLÜ</a:t>
            </a:r>
            <a:endParaRPr lang="tr-TR" sz="3600" dirty="0"/>
          </a:p>
        </p:txBody>
      </p:sp>
      <p:pic>
        <p:nvPicPr>
          <p:cNvPr id="4" name="Picture 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939" y="2637334"/>
            <a:ext cx="784273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etin kutusu"/>
          <p:cNvSpPr txBox="1"/>
          <p:nvPr/>
        </p:nvSpPr>
        <p:spPr>
          <a:xfrm>
            <a:off x="663819" y="1476767"/>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Gider İşlemleri</a:t>
            </a:r>
          </a:p>
        </p:txBody>
      </p:sp>
      <p:sp>
        <p:nvSpPr>
          <p:cNvPr id="7" name="6 Dikdörtgen"/>
          <p:cNvSpPr/>
          <p:nvPr/>
        </p:nvSpPr>
        <p:spPr>
          <a:xfrm>
            <a:off x="1800958" y="2708772"/>
            <a:ext cx="2924908"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7 Dikdörtgen"/>
          <p:cNvSpPr/>
          <p:nvPr/>
        </p:nvSpPr>
        <p:spPr>
          <a:xfrm>
            <a:off x="364881" y="3285034"/>
            <a:ext cx="1329103" cy="10080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Dikdörtgen"/>
          <p:cNvSpPr/>
          <p:nvPr/>
        </p:nvSpPr>
        <p:spPr>
          <a:xfrm>
            <a:off x="1693985" y="3285034"/>
            <a:ext cx="798635" cy="10080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9 Dikdörtgen"/>
          <p:cNvSpPr/>
          <p:nvPr/>
        </p:nvSpPr>
        <p:spPr>
          <a:xfrm>
            <a:off x="2492620" y="3285034"/>
            <a:ext cx="597877" cy="10080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Dikdörtgen"/>
          <p:cNvSpPr/>
          <p:nvPr/>
        </p:nvSpPr>
        <p:spPr>
          <a:xfrm>
            <a:off x="3090497" y="3285034"/>
            <a:ext cx="930519" cy="10080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11 Dikdörtgen"/>
          <p:cNvSpPr/>
          <p:nvPr/>
        </p:nvSpPr>
        <p:spPr>
          <a:xfrm>
            <a:off x="4021015" y="3285034"/>
            <a:ext cx="996462" cy="10080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13 Dikdörtgen"/>
          <p:cNvSpPr/>
          <p:nvPr/>
        </p:nvSpPr>
        <p:spPr>
          <a:xfrm>
            <a:off x="5549412" y="3285034"/>
            <a:ext cx="2127738" cy="10080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14 Dikdörtgen"/>
          <p:cNvSpPr/>
          <p:nvPr/>
        </p:nvSpPr>
        <p:spPr>
          <a:xfrm>
            <a:off x="7677151" y="3285034"/>
            <a:ext cx="464526" cy="10080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15 Dikdörtgen"/>
          <p:cNvSpPr/>
          <p:nvPr/>
        </p:nvSpPr>
        <p:spPr>
          <a:xfrm>
            <a:off x="5017477" y="3285034"/>
            <a:ext cx="531935" cy="10080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6" name="11 Metin kutusu"/>
          <p:cNvSpPr txBox="1">
            <a:spLocks noChangeArrowheads="1"/>
          </p:cNvSpPr>
          <p:nvPr/>
        </p:nvSpPr>
        <p:spPr bwMode="auto">
          <a:xfrm>
            <a:off x="7942385" y="3285035"/>
            <a:ext cx="1992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8</a:t>
            </a:r>
          </a:p>
        </p:txBody>
      </p:sp>
      <p:sp>
        <p:nvSpPr>
          <p:cNvPr id="17" name="11 Metin kutusu"/>
          <p:cNvSpPr txBox="1">
            <a:spLocks noChangeArrowheads="1"/>
          </p:cNvSpPr>
          <p:nvPr/>
        </p:nvSpPr>
        <p:spPr bwMode="auto">
          <a:xfrm>
            <a:off x="1428751" y="3285035"/>
            <a:ext cx="1992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1</a:t>
            </a:r>
          </a:p>
        </p:txBody>
      </p:sp>
      <p:sp>
        <p:nvSpPr>
          <p:cNvPr id="18" name="11 Metin kutusu"/>
          <p:cNvSpPr txBox="1">
            <a:spLocks noChangeArrowheads="1"/>
          </p:cNvSpPr>
          <p:nvPr/>
        </p:nvSpPr>
        <p:spPr bwMode="auto">
          <a:xfrm>
            <a:off x="2293328" y="3285035"/>
            <a:ext cx="1992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2</a:t>
            </a:r>
          </a:p>
        </p:txBody>
      </p:sp>
      <p:sp>
        <p:nvSpPr>
          <p:cNvPr id="19" name="11 Metin kutusu"/>
          <p:cNvSpPr txBox="1">
            <a:spLocks noChangeArrowheads="1"/>
          </p:cNvSpPr>
          <p:nvPr/>
        </p:nvSpPr>
        <p:spPr bwMode="auto">
          <a:xfrm>
            <a:off x="2891204" y="3285035"/>
            <a:ext cx="1992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3</a:t>
            </a:r>
          </a:p>
        </p:txBody>
      </p:sp>
      <p:sp>
        <p:nvSpPr>
          <p:cNvPr id="20" name="11 Metin kutusu"/>
          <p:cNvSpPr txBox="1">
            <a:spLocks noChangeArrowheads="1"/>
          </p:cNvSpPr>
          <p:nvPr/>
        </p:nvSpPr>
        <p:spPr bwMode="auto">
          <a:xfrm>
            <a:off x="3821723" y="3285035"/>
            <a:ext cx="1992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4</a:t>
            </a:r>
          </a:p>
        </p:txBody>
      </p:sp>
      <p:sp>
        <p:nvSpPr>
          <p:cNvPr id="21" name="11 Metin kutusu"/>
          <p:cNvSpPr txBox="1">
            <a:spLocks noChangeArrowheads="1"/>
          </p:cNvSpPr>
          <p:nvPr/>
        </p:nvSpPr>
        <p:spPr bwMode="auto">
          <a:xfrm>
            <a:off x="4752243" y="3275510"/>
            <a:ext cx="1992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5</a:t>
            </a:r>
          </a:p>
        </p:txBody>
      </p:sp>
      <p:sp>
        <p:nvSpPr>
          <p:cNvPr id="22" name="11 Metin kutusu"/>
          <p:cNvSpPr txBox="1">
            <a:spLocks noChangeArrowheads="1"/>
          </p:cNvSpPr>
          <p:nvPr/>
        </p:nvSpPr>
        <p:spPr bwMode="auto">
          <a:xfrm>
            <a:off x="5284177" y="3285035"/>
            <a:ext cx="1992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6</a:t>
            </a:r>
          </a:p>
        </p:txBody>
      </p:sp>
      <p:sp>
        <p:nvSpPr>
          <p:cNvPr id="23" name="11 Metin kutusu"/>
          <p:cNvSpPr txBox="1">
            <a:spLocks noChangeArrowheads="1"/>
          </p:cNvSpPr>
          <p:nvPr/>
        </p:nvSpPr>
        <p:spPr bwMode="auto">
          <a:xfrm>
            <a:off x="7077808" y="3285035"/>
            <a:ext cx="1992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7</a:t>
            </a:r>
          </a:p>
        </p:txBody>
      </p:sp>
      <p:sp>
        <p:nvSpPr>
          <p:cNvPr id="24" name="11 Metin kutusu"/>
          <p:cNvSpPr txBox="1">
            <a:spLocks noChangeArrowheads="1"/>
          </p:cNvSpPr>
          <p:nvPr/>
        </p:nvSpPr>
        <p:spPr bwMode="auto">
          <a:xfrm>
            <a:off x="1562100" y="2997696"/>
            <a:ext cx="19929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9</a:t>
            </a:r>
          </a:p>
        </p:txBody>
      </p:sp>
      <p:sp>
        <p:nvSpPr>
          <p:cNvPr id="25" name="25 Dikdörtgen"/>
          <p:cNvSpPr/>
          <p:nvPr/>
        </p:nvSpPr>
        <p:spPr>
          <a:xfrm>
            <a:off x="364882" y="2997697"/>
            <a:ext cx="1396511" cy="2889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6" name="11 Metin kutusu"/>
          <p:cNvSpPr txBox="1">
            <a:spLocks noChangeArrowheads="1"/>
          </p:cNvSpPr>
          <p:nvPr/>
        </p:nvSpPr>
        <p:spPr bwMode="auto">
          <a:xfrm>
            <a:off x="4220308" y="2699246"/>
            <a:ext cx="53193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a:solidFill>
                  <a:srgbClr val="C00000"/>
                </a:solidFill>
              </a:rPr>
              <a:t>10</a:t>
            </a:r>
          </a:p>
        </p:txBody>
      </p:sp>
    </p:spTree>
    <p:extLst>
      <p:ext uri="{BB962C8B-B14F-4D97-AF65-F5344CB8AC3E}">
        <p14:creationId xmlns:p14="http://schemas.microsoft.com/office/powerpoint/2010/main" val="3294253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4882" y="188640"/>
            <a:ext cx="8455590" cy="792088"/>
          </a:xfrm>
        </p:spPr>
        <p:txBody>
          <a:bodyPr>
            <a:noAutofit/>
          </a:bodyPr>
          <a:lstStyle/>
          <a:p>
            <a:pPr algn="ctr"/>
            <a:r>
              <a:rPr lang="tr-TR" sz="3600" dirty="0" smtClean="0"/>
              <a:t>TEFBİS OKUL AİLE BİRLİKLERİ  MODÜLÜ</a:t>
            </a:r>
            <a:endParaRPr lang="tr-TR" sz="3600" dirty="0"/>
          </a:p>
        </p:txBody>
      </p:sp>
      <p:sp>
        <p:nvSpPr>
          <p:cNvPr id="4" name="4 Metin kutusu"/>
          <p:cNvSpPr txBox="1"/>
          <p:nvPr/>
        </p:nvSpPr>
        <p:spPr>
          <a:xfrm>
            <a:off x="650104" y="1466851"/>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Okul Aile Birliği Modülü Ayni Gider İşlemleri</a:t>
            </a:r>
          </a:p>
        </p:txBody>
      </p:sp>
      <p:sp>
        <p:nvSpPr>
          <p:cNvPr id="5" name="6 Metin kutusu"/>
          <p:cNvSpPr txBox="1">
            <a:spLocks noChangeArrowheads="1"/>
          </p:cNvSpPr>
          <p:nvPr/>
        </p:nvSpPr>
        <p:spPr bwMode="auto">
          <a:xfrm>
            <a:off x="364882" y="4075114"/>
            <a:ext cx="4985238" cy="23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i="1"/>
              <a:t>“             “  Gider Bilgileri, Evrak Bilgileri ve Detay  bilgileri‟ni girdiğiniz gider işleminizi </a:t>
            </a:r>
            <a:r>
              <a:rPr lang="tr-TR" altLang="tr-TR" sz="1100"/>
              <a:t>sisteme kaydetmek için </a:t>
            </a:r>
            <a:r>
              <a:rPr lang="tr-TR" altLang="tr-TR" sz="1100" b="1" i="1"/>
              <a:t>“Kaydet” butonuna basmayı unutmayınız!</a:t>
            </a:r>
          </a:p>
          <a:p>
            <a:pPr algn="just" eaLnBrk="1" hangingPunct="1">
              <a:lnSpc>
                <a:spcPct val="150000"/>
              </a:lnSpc>
            </a:pPr>
            <a:r>
              <a:rPr lang="tr-TR" altLang="tr-TR" sz="1100" b="1"/>
              <a:t>“Kaydet” </a:t>
            </a:r>
            <a:r>
              <a:rPr lang="tr-TR" altLang="tr-TR" sz="1100"/>
              <a:t>butonuna bastığınızda karşınıza, işlem kaydınıza ait oluşturulan formu imzalayan seçimi ekranı gelecektir. “</a:t>
            </a:r>
            <a:r>
              <a:rPr lang="tr-TR" altLang="tr-TR" sz="1100" b="1"/>
              <a:t>İmzalayan Adı” kısmından, , daha önce Okul Bilgileri kısmında sisteme kayıt ettiğiniz imza yetkilisi </a:t>
            </a:r>
            <a:r>
              <a:rPr lang="tr-TR" altLang="tr-TR" sz="1100"/>
              <a:t>seçiminizi yapabilirsiniz. “</a:t>
            </a:r>
            <a:r>
              <a:rPr lang="tr-TR" altLang="tr-TR" sz="1100" b="1"/>
              <a:t>Tamam”</a:t>
            </a:r>
            <a:r>
              <a:rPr lang="tr-TR" altLang="tr-TR" sz="1100"/>
              <a:t>a</a:t>
            </a:r>
            <a:r>
              <a:rPr lang="tr-TR" altLang="tr-TR" sz="1100" b="1"/>
              <a:t> bastığınızda, işlem </a:t>
            </a:r>
            <a:r>
              <a:rPr lang="tr-TR" altLang="tr-TR" sz="1100"/>
              <a:t>kayıt çıktısı ekranından “</a:t>
            </a:r>
            <a:r>
              <a:rPr lang="tr-TR" altLang="tr-TR" sz="1100" b="1"/>
              <a:t>Formu yazdır” kısmına basarak çıktınızı alabilecek, “iptal”</a:t>
            </a:r>
            <a:r>
              <a:rPr lang="tr-TR" altLang="tr-TR" sz="1100"/>
              <a:t>e</a:t>
            </a:r>
            <a:r>
              <a:rPr lang="tr-TR" altLang="tr-TR" sz="1100" b="1"/>
              <a:t> </a:t>
            </a:r>
            <a:r>
              <a:rPr lang="tr-TR" altLang="tr-TR" sz="1100"/>
              <a:t>bastığınızda yazdırma işleminiz iptal edilecektir.</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4173" y="3933825"/>
            <a:ext cx="39858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50120" y="2205039"/>
            <a:ext cx="2791557"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7523" y="2347914"/>
            <a:ext cx="3323492"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496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4882" y="188640"/>
            <a:ext cx="8383582" cy="792088"/>
          </a:xfrm>
        </p:spPr>
        <p:txBody>
          <a:bodyPr>
            <a:noAutofit/>
          </a:bodyPr>
          <a:lstStyle/>
          <a:p>
            <a:pPr algn="ctr"/>
            <a:r>
              <a:rPr lang="tr-TR" sz="3600" dirty="0" smtClean="0"/>
              <a:t>TEFBİS OKUL AİLE BİRLİKLERİ  MODÜLÜ</a:t>
            </a:r>
            <a:endParaRPr lang="tr-TR" sz="3600" dirty="0"/>
          </a:p>
        </p:txBody>
      </p:sp>
      <p:pic>
        <p:nvPicPr>
          <p:cNvPr id="4" name="Picture 1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1950" y="2205038"/>
            <a:ext cx="771378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etin kutusu"/>
          <p:cNvSpPr txBox="1"/>
          <p:nvPr/>
        </p:nvSpPr>
        <p:spPr>
          <a:xfrm>
            <a:off x="650104" y="1476767"/>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Gelir – Gider Düzenleme Listesi</a:t>
            </a:r>
          </a:p>
        </p:txBody>
      </p:sp>
      <p:sp>
        <p:nvSpPr>
          <p:cNvPr id="7" name="5 Metin kutusu"/>
          <p:cNvSpPr txBox="1">
            <a:spLocks noChangeArrowheads="1"/>
          </p:cNvSpPr>
          <p:nvPr/>
        </p:nvSpPr>
        <p:spPr bwMode="auto">
          <a:xfrm>
            <a:off x="364882" y="3722689"/>
            <a:ext cx="7710854" cy="263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TEFBİS sistemi dahilinde düzenleme listeleri “</a:t>
            </a:r>
            <a:r>
              <a:rPr lang="tr-TR" altLang="tr-TR" sz="1100" b="1"/>
              <a:t>Gelir” ve “Gider” olarak 2 (iki) ana </a:t>
            </a:r>
            <a:r>
              <a:rPr lang="tr-TR" altLang="tr-TR" sz="1100"/>
              <a:t>tipten oluşmaktadır.</a:t>
            </a:r>
          </a:p>
          <a:p>
            <a:pPr algn="just" eaLnBrk="1" hangingPunct="1">
              <a:lnSpc>
                <a:spcPct val="150000"/>
              </a:lnSpc>
            </a:pPr>
            <a:r>
              <a:rPr lang="tr-TR" altLang="tr-TR" sz="1100" b="1">
                <a:solidFill>
                  <a:srgbClr val="C00000"/>
                </a:solidFill>
              </a:rPr>
              <a:t>Örnek : Gelir Düzenleme Listesi</a:t>
            </a:r>
          </a:p>
          <a:p>
            <a:pPr algn="just" eaLnBrk="1" hangingPunct="1">
              <a:lnSpc>
                <a:spcPct val="150000"/>
              </a:lnSpc>
            </a:pPr>
            <a:r>
              <a:rPr lang="tr-TR" altLang="tr-TR" sz="1100"/>
              <a:t>Kullanmakta olduğunuz modülün ana ekran görüntüsünden “</a:t>
            </a:r>
            <a:r>
              <a:rPr lang="tr-TR" altLang="tr-TR" sz="1100" b="1"/>
              <a:t>Düzenleme” </a:t>
            </a:r>
            <a:r>
              <a:rPr lang="tr-TR" altLang="tr-TR" sz="1100"/>
              <a:t>işlemi seçilir ve </a:t>
            </a:r>
            <a:r>
              <a:rPr lang="tr-TR" altLang="tr-TR" sz="1100">
                <a:solidFill>
                  <a:srgbClr val="C00000"/>
                </a:solidFill>
              </a:rPr>
              <a:t>“</a:t>
            </a:r>
            <a:r>
              <a:rPr lang="tr-TR" altLang="tr-TR" sz="1100" b="1">
                <a:solidFill>
                  <a:srgbClr val="C00000"/>
                </a:solidFill>
              </a:rPr>
              <a:t>Gelir Düzenleme Listesi” </a:t>
            </a:r>
            <a:r>
              <a:rPr lang="tr-TR" altLang="tr-TR" sz="1100" b="1"/>
              <a:t>kategorisi işaretlenir.</a:t>
            </a:r>
          </a:p>
          <a:p>
            <a:pPr algn="just" eaLnBrk="1" hangingPunct="1">
              <a:lnSpc>
                <a:spcPct val="150000"/>
              </a:lnSpc>
            </a:pPr>
            <a:r>
              <a:rPr lang="tr-TR" altLang="tr-TR" sz="1100"/>
              <a:t>Modülün menüsünde gelir düzenleme listesi seçimi yapıldıktan sonra karşınıza gelecek olan ekran  yukarıda </a:t>
            </a:r>
            <a:r>
              <a:rPr lang="tr-TR" altLang="tr-TR" sz="1100" i="1"/>
              <a:t>görüldüğü gibi </a:t>
            </a:r>
            <a:r>
              <a:rPr lang="tr-TR" altLang="tr-TR" sz="1100"/>
              <a:t>olacaktır. Gelir düzenleme listesi ekranında bulunan listenin sütunları “</a:t>
            </a:r>
            <a:r>
              <a:rPr lang="tr-TR" altLang="tr-TR" sz="1100" b="1"/>
              <a:t>Kullanıcı Adı”, </a:t>
            </a:r>
            <a:r>
              <a:rPr lang="tr-TR" altLang="tr-TR" sz="1100"/>
              <a:t>“</a:t>
            </a:r>
            <a:r>
              <a:rPr lang="tr-TR" altLang="tr-TR" sz="1100" b="1"/>
              <a:t>Ödeyen”, “İşlem Tipi”, “Ödeme Miktarı (TL)” , “Ödeme Tarihi” , “Evrak No” ve </a:t>
            </a:r>
            <a:r>
              <a:rPr lang="tr-TR" altLang="tr-TR" sz="1100"/>
              <a:t>“</a:t>
            </a:r>
            <a:r>
              <a:rPr lang="tr-TR" altLang="tr-TR" sz="1100" b="1"/>
              <a:t>Kayıt Tarihi” olarak adlandırılmıştır.</a:t>
            </a:r>
          </a:p>
          <a:p>
            <a:pPr algn="just" eaLnBrk="1" hangingPunct="1">
              <a:lnSpc>
                <a:spcPct val="150000"/>
              </a:lnSpc>
            </a:pPr>
            <a:r>
              <a:rPr lang="tr-TR" altLang="tr-TR" sz="1100" b="1">
                <a:solidFill>
                  <a:srgbClr val="C00000"/>
                </a:solidFill>
              </a:rPr>
              <a:t>“Kullanıcı Adı” sütununda; </a:t>
            </a:r>
            <a:r>
              <a:rPr lang="tr-TR" altLang="tr-TR" sz="1100"/>
              <a:t>kaydı yapan sistem kullanıcısının adı ve soyadı, </a:t>
            </a:r>
          </a:p>
          <a:p>
            <a:pPr algn="just" eaLnBrk="1" hangingPunct="1">
              <a:lnSpc>
                <a:spcPct val="150000"/>
              </a:lnSpc>
            </a:pPr>
            <a:r>
              <a:rPr lang="tr-TR" altLang="tr-TR" sz="1100" b="1">
                <a:solidFill>
                  <a:srgbClr val="C00000"/>
                </a:solidFill>
              </a:rPr>
              <a:t>“Ödeyen” sütununda; </a:t>
            </a:r>
            <a:r>
              <a:rPr lang="tr-TR" altLang="tr-TR" sz="1100"/>
              <a:t>gelirin elde edildiği  kaynağın adı, </a:t>
            </a:r>
          </a:p>
          <a:p>
            <a:pPr algn="just" eaLnBrk="1" hangingPunct="1">
              <a:lnSpc>
                <a:spcPct val="150000"/>
              </a:lnSpc>
            </a:pPr>
            <a:r>
              <a:rPr lang="tr-TR" altLang="tr-TR" sz="1100" b="1">
                <a:solidFill>
                  <a:srgbClr val="C00000"/>
                </a:solidFill>
              </a:rPr>
              <a:t>“İşlem Tipi” sütununda;  </a:t>
            </a:r>
            <a:r>
              <a:rPr lang="tr-TR" altLang="tr-TR" sz="1100"/>
              <a:t>gelir işleminin türü gösterilmektedir.</a:t>
            </a:r>
            <a:endParaRPr lang="tr-TR" altLang="tr-TR" sz="1100" i="1"/>
          </a:p>
        </p:txBody>
      </p:sp>
      <p:sp>
        <p:nvSpPr>
          <p:cNvPr id="8" name="6 Dikdörtgen"/>
          <p:cNvSpPr/>
          <p:nvPr/>
        </p:nvSpPr>
        <p:spPr>
          <a:xfrm>
            <a:off x="1693985" y="2708275"/>
            <a:ext cx="1928446"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7 Dikdörtgen"/>
          <p:cNvSpPr/>
          <p:nvPr/>
        </p:nvSpPr>
        <p:spPr>
          <a:xfrm>
            <a:off x="1693985" y="3141663"/>
            <a:ext cx="266700"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8 Dikdörtgen"/>
          <p:cNvSpPr/>
          <p:nvPr/>
        </p:nvSpPr>
        <p:spPr>
          <a:xfrm>
            <a:off x="7344508" y="3141663"/>
            <a:ext cx="199292"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9 Dikdörtgen"/>
          <p:cNvSpPr/>
          <p:nvPr/>
        </p:nvSpPr>
        <p:spPr>
          <a:xfrm>
            <a:off x="7809035" y="3141663"/>
            <a:ext cx="199292"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10 Dikdörtgen"/>
          <p:cNvSpPr/>
          <p:nvPr/>
        </p:nvSpPr>
        <p:spPr>
          <a:xfrm>
            <a:off x="7574574" y="3141663"/>
            <a:ext cx="199292"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21 Dikdörtgen"/>
          <p:cNvSpPr>
            <a:spLocks noChangeArrowheads="1"/>
          </p:cNvSpPr>
          <p:nvPr/>
        </p:nvSpPr>
        <p:spPr bwMode="auto">
          <a:xfrm>
            <a:off x="3622431" y="2690814"/>
            <a:ext cx="288681"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1</a:t>
            </a:r>
          </a:p>
        </p:txBody>
      </p:sp>
      <p:sp>
        <p:nvSpPr>
          <p:cNvPr id="14" name="21 Dikdörtgen"/>
          <p:cNvSpPr>
            <a:spLocks noChangeArrowheads="1"/>
          </p:cNvSpPr>
          <p:nvPr/>
        </p:nvSpPr>
        <p:spPr bwMode="auto">
          <a:xfrm>
            <a:off x="1724759" y="3328989"/>
            <a:ext cx="28868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2</a:t>
            </a:r>
          </a:p>
        </p:txBody>
      </p:sp>
      <p:sp>
        <p:nvSpPr>
          <p:cNvPr id="15" name="21 Dikdörtgen"/>
          <p:cNvSpPr>
            <a:spLocks noChangeArrowheads="1"/>
          </p:cNvSpPr>
          <p:nvPr/>
        </p:nvSpPr>
        <p:spPr bwMode="auto">
          <a:xfrm>
            <a:off x="7306408" y="2906714"/>
            <a:ext cx="288681"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3</a:t>
            </a:r>
          </a:p>
        </p:txBody>
      </p:sp>
      <p:sp>
        <p:nvSpPr>
          <p:cNvPr id="16" name="21 Dikdörtgen"/>
          <p:cNvSpPr>
            <a:spLocks noChangeArrowheads="1"/>
          </p:cNvSpPr>
          <p:nvPr/>
        </p:nvSpPr>
        <p:spPr bwMode="auto">
          <a:xfrm>
            <a:off x="7511562" y="2903539"/>
            <a:ext cx="288681"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4</a:t>
            </a:r>
          </a:p>
        </p:txBody>
      </p:sp>
      <p:sp>
        <p:nvSpPr>
          <p:cNvPr id="17" name="21 Dikdörtgen"/>
          <p:cNvSpPr>
            <a:spLocks noChangeArrowheads="1"/>
          </p:cNvSpPr>
          <p:nvPr/>
        </p:nvSpPr>
        <p:spPr bwMode="auto">
          <a:xfrm>
            <a:off x="7759213" y="2906714"/>
            <a:ext cx="28868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5</a:t>
            </a:r>
          </a:p>
        </p:txBody>
      </p:sp>
    </p:spTree>
    <p:extLst>
      <p:ext uri="{BB962C8B-B14F-4D97-AF65-F5344CB8AC3E}">
        <p14:creationId xmlns:p14="http://schemas.microsoft.com/office/powerpoint/2010/main" val="4036600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188640"/>
            <a:ext cx="8136904" cy="792088"/>
          </a:xfrm>
        </p:spPr>
        <p:txBody>
          <a:bodyPr>
            <a:noAutofit/>
          </a:bodyPr>
          <a:lstStyle/>
          <a:p>
            <a:pPr algn="ctr"/>
            <a:r>
              <a:rPr lang="tr-TR" sz="3600" dirty="0" smtClean="0"/>
              <a:t>TEFBİS OKUL AİLE BİRLİKLERİ  MODÜLÜ</a:t>
            </a:r>
            <a:endParaRPr lang="tr-TR" sz="3600" dirty="0"/>
          </a:p>
        </p:txBody>
      </p:sp>
      <p:pic>
        <p:nvPicPr>
          <p:cNvPr id="4"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1" y="2205039"/>
            <a:ext cx="7776796"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etin kutusu"/>
          <p:cNvSpPr txBox="1"/>
          <p:nvPr/>
        </p:nvSpPr>
        <p:spPr>
          <a:xfrm>
            <a:off x="650104" y="1464916"/>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Raporlama İşlemleri</a:t>
            </a:r>
          </a:p>
        </p:txBody>
      </p:sp>
      <p:sp>
        <p:nvSpPr>
          <p:cNvPr id="7" name="5 Metin kutusu"/>
          <p:cNvSpPr txBox="1">
            <a:spLocks noChangeArrowheads="1"/>
          </p:cNvSpPr>
          <p:nvPr/>
        </p:nvSpPr>
        <p:spPr bwMode="auto">
          <a:xfrm>
            <a:off x="3688374" y="3213101"/>
            <a:ext cx="4453303"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a:solidFill>
                  <a:srgbClr val="C00000"/>
                </a:solidFill>
              </a:rPr>
              <a:t>Örnek : Aylık Raporlar</a:t>
            </a:r>
          </a:p>
          <a:p>
            <a:pPr algn="just" eaLnBrk="1" hangingPunct="1">
              <a:lnSpc>
                <a:spcPct val="150000"/>
              </a:lnSpc>
            </a:pPr>
            <a:r>
              <a:rPr lang="tr-TR" altLang="tr-TR" sz="1100"/>
              <a:t>Kullanmakta olduğunuz modülün ana ekran görüntüsünden “</a:t>
            </a:r>
            <a:r>
              <a:rPr lang="tr-TR" altLang="tr-TR" sz="1100" b="1"/>
              <a:t>Raporlama” </a:t>
            </a:r>
            <a:r>
              <a:rPr lang="tr-TR" altLang="tr-TR" sz="1100"/>
              <a:t>işlemi seçilir ve “</a:t>
            </a:r>
            <a:r>
              <a:rPr lang="tr-TR" altLang="tr-TR" sz="1100" b="1"/>
              <a:t>Aylık Raporlar” kategorisi işaretlenir.</a:t>
            </a:r>
          </a:p>
          <a:p>
            <a:pPr algn="just" eaLnBrk="1" hangingPunct="1">
              <a:lnSpc>
                <a:spcPct val="150000"/>
              </a:lnSpc>
            </a:pPr>
            <a:r>
              <a:rPr lang="tr-TR" altLang="tr-TR" sz="1100"/>
              <a:t>Modülün menüsünde Aylık Raporlar seçimi yapıldıktan sonra karşınıza gelecek olan ekran </a:t>
            </a:r>
            <a:r>
              <a:rPr lang="tr-TR" altLang="tr-TR" sz="1100" i="1"/>
              <a:t>kısmında görüldüğü gibi olacaktır.</a:t>
            </a:r>
          </a:p>
          <a:p>
            <a:pPr algn="just" eaLnBrk="1" hangingPunct="1">
              <a:lnSpc>
                <a:spcPct val="150000"/>
              </a:lnSpc>
            </a:pPr>
            <a:r>
              <a:rPr lang="tr-TR" altLang="tr-TR" sz="1100"/>
              <a:t>Karşınıza gelen ekranda listeleme işlemini gerçekleştirmek istediğiniz </a:t>
            </a:r>
            <a:r>
              <a:rPr lang="tr-TR" altLang="tr-TR" sz="1100" b="1"/>
              <a:t>“Ay” </a:t>
            </a:r>
            <a:r>
              <a:rPr lang="tr-TR" altLang="tr-TR" sz="1100"/>
              <a:t>ve</a:t>
            </a:r>
            <a:r>
              <a:rPr lang="tr-TR" altLang="tr-TR" sz="1100" b="1"/>
              <a:t> “Yıl” </a:t>
            </a:r>
            <a:r>
              <a:rPr lang="tr-TR" altLang="tr-TR" sz="1100"/>
              <a:t>seçimlerini yapabilirsiniz. </a:t>
            </a:r>
          </a:p>
          <a:p>
            <a:pPr algn="just" eaLnBrk="1" hangingPunct="1">
              <a:lnSpc>
                <a:spcPct val="150000"/>
              </a:lnSpc>
            </a:pPr>
            <a:r>
              <a:rPr lang="tr-TR" altLang="tr-TR" sz="1100"/>
              <a:t>Seçiminizi yaptıktan sonra “       ” </a:t>
            </a:r>
            <a:r>
              <a:rPr lang="tr-TR" altLang="tr-TR" sz="1100" b="1"/>
              <a:t>(Listele)</a:t>
            </a:r>
            <a:r>
              <a:rPr lang="tr-TR" altLang="tr-TR" sz="1100"/>
              <a:t> düğmesine bastığınızda karşınıza belirttiğiniz yıl ve aydaki </a:t>
            </a:r>
            <a:r>
              <a:rPr lang="tr-TR" altLang="tr-TR" sz="1100" b="1"/>
              <a:t>“</a:t>
            </a:r>
            <a:r>
              <a:rPr lang="tr-TR" altLang="tr-TR" sz="1100" b="1" i="1"/>
              <a:t>Aylık Gelir – Gider Listesi” </a:t>
            </a:r>
            <a:r>
              <a:rPr lang="tr-TR" altLang="tr-TR" sz="1100" i="1"/>
              <a:t>ekranı gelecektir.</a:t>
            </a:r>
            <a:endParaRPr lang="tr-TR" altLang="tr-TR" sz="1100"/>
          </a:p>
        </p:txBody>
      </p:sp>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92620" y="3716339"/>
            <a:ext cx="580292"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93277" y="3716338"/>
            <a:ext cx="50116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8 Dikdörtgen"/>
          <p:cNvSpPr/>
          <p:nvPr/>
        </p:nvSpPr>
        <p:spPr>
          <a:xfrm>
            <a:off x="2044212" y="2655889"/>
            <a:ext cx="398585" cy="344487"/>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11"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55274" y="4941889"/>
            <a:ext cx="33117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10 Düz Ok Bağlayıcısı"/>
          <p:cNvCxnSpPr/>
          <p:nvPr/>
        </p:nvCxnSpPr>
        <p:spPr>
          <a:xfrm flipV="1">
            <a:off x="962759" y="3500438"/>
            <a:ext cx="798634" cy="215900"/>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11 Düz Ok Bağlayıcısı"/>
          <p:cNvCxnSpPr/>
          <p:nvPr/>
        </p:nvCxnSpPr>
        <p:spPr>
          <a:xfrm flipV="1">
            <a:off x="1096108" y="2852739"/>
            <a:ext cx="864577" cy="288925"/>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1761393" y="3213100"/>
            <a:ext cx="1861038" cy="4318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288315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188640"/>
            <a:ext cx="8064896" cy="792088"/>
          </a:xfrm>
        </p:spPr>
        <p:txBody>
          <a:bodyPr>
            <a:noAutofit/>
          </a:bodyPr>
          <a:lstStyle/>
          <a:p>
            <a:pPr algn="ctr"/>
            <a:r>
              <a:rPr lang="tr-TR" sz="3600" dirty="0" smtClean="0"/>
              <a:t>TEFBİS OKUL AİLE BİRLİKLERİ  MODÜLÜ</a:t>
            </a:r>
            <a:endParaRPr lang="tr-TR" sz="3600" dirty="0"/>
          </a:p>
        </p:txBody>
      </p:sp>
      <p:sp>
        <p:nvSpPr>
          <p:cNvPr id="4" name="4 Metin kutusu"/>
          <p:cNvSpPr txBox="1"/>
          <p:nvPr/>
        </p:nvSpPr>
        <p:spPr>
          <a:xfrm>
            <a:off x="650104" y="1436689"/>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Raporlama İşlemleri</a:t>
            </a:r>
          </a:p>
        </p:txBody>
      </p:sp>
      <p:pic>
        <p:nvPicPr>
          <p:cNvPr id="5"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1" y="2205038"/>
            <a:ext cx="658690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4 Dikdörtgen"/>
          <p:cNvSpPr/>
          <p:nvPr/>
        </p:nvSpPr>
        <p:spPr>
          <a:xfrm>
            <a:off x="1604597" y="3573463"/>
            <a:ext cx="288680"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8" name="15 Düz Ok Bağlayıcısı"/>
          <p:cNvCxnSpPr/>
          <p:nvPr/>
        </p:nvCxnSpPr>
        <p:spPr>
          <a:xfrm flipV="1">
            <a:off x="807428" y="3716339"/>
            <a:ext cx="797169" cy="21748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16 Dikdörtgen"/>
          <p:cNvSpPr/>
          <p:nvPr/>
        </p:nvSpPr>
        <p:spPr>
          <a:xfrm>
            <a:off x="1761393" y="3573463"/>
            <a:ext cx="309197"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17 Dikdörtgen"/>
          <p:cNvSpPr/>
          <p:nvPr/>
        </p:nvSpPr>
        <p:spPr>
          <a:xfrm>
            <a:off x="1729154" y="3789363"/>
            <a:ext cx="997927" cy="8636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21 Dikdörtgen"/>
          <p:cNvSpPr>
            <a:spLocks noChangeArrowheads="1"/>
          </p:cNvSpPr>
          <p:nvPr/>
        </p:nvSpPr>
        <p:spPr bwMode="auto">
          <a:xfrm>
            <a:off x="1562101" y="3332164"/>
            <a:ext cx="290146"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1</a:t>
            </a:r>
          </a:p>
        </p:txBody>
      </p:sp>
      <p:sp>
        <p:nvSpPr>
          <p:cNvPr id="12" name="21 Dikdörtgen"/>
          <p:cNvSpPr>
            <a:spLocks noChangeArrowheads="1"/>
          </p:cNvSpPr>
          <p:nvPr/>
        </p:nvSpPr>
        <p:spPr bwMode="auto">
          <a:xfrm>
            <a:off x="1871297" y="3338514"/>
            <a:ext cx="32531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2</a:t>
            </a:r>
          </a:p>
        </p:txBody>
      </p:sp>
      <p:sp>
        <p:nvSpPr>
          <p:cNvPr id="13" name="10 Metin kutusu"/>
          <p:cNvSpPr txBox="1">
            <a:spLocks noChangeArrowheads="1"/>
          </p:cNvSpPr>
          <p:nvPr/>
        </p:nvSpPr>
        <p:spPr bwMode="auto">
          <a:xfrm>
            <a:off x="5947997" y="5167314"/>
            <a:ext cx="2261088" cy="85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Bu ekranda </a:t>
            </a:r>
            <a:r>
              <a:rPr lang="tr-TR" altLang="tr-TR" sz="1100" b="1">
                <a:solidFill>
                  <a:srgbClr val="C00000"/>
                </a:solidFill>
              </a:rPr>
              <a:t>“</a:t>
            </a:r>
            <a:r>
              <a:rPr lang="tr-TR" altLang="tr-TR" sz="1100" b="1" i="1">
                <a:solidFill>
                  <a:srgbClr val="C00000"/>
                </a:solidFill>
              </a:rPr>
              <a:t>Aylık Gelir – Gider Raporu” </a:t>
            </a:r>
            <a:r>
              <a:rPr lang="tr-TR" altLang="tr-TR" sz="1100">
                <a:solidFill>
                  <a:srgbClr val="C00000"/>
                </a:solidFill>
              </a:rPr>
              <a:t> </a:t>
            </a:r>
            <a:r>
              <a:rPr lang="tr-TR" altLang="tr-TR" sz="1100"/>
              <a:t>tablosu düzenlenmiş olarak </a:t>
            </a:r>
            <a:r>
              <a:rPr lang="tr-TR" altLang="tr-TR" sz="1100" b="1" i="1"/>
              <a:t> </a:t>
            </a:r>
            <a:r>
              <a:rPr lang="tr-TR" altLang="tr-TR" sz="1100" i="1"/>
              <a:t>gelecektir.</a:t>
            </a:r>
            <a:r>
              <a:rPr lang="tr-TR" altLang="tr-TR" sz="1100"/>
              <a:t> </a:t>
            </a:r>
          </a:p>
        </p:txBody>
      </p:sp>
      <p:sp>
        <p:nvSpPr>
          <p:cNvPr id="14" name="21 Dikdörtgen"/>
          <p:cNvSpPr>
            <a:spLocks noChangeArrowheads="1"/>
          </p:cNvSpPr>
          <p:nvPr/>
        </p:nvSpPr>
        <p:spPr bwMode="auto">
          <a:xfrm>
            <a:off x="2011974" y="4652964"/>
            <a:ext cx="32531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1400">
                <a:solidFill>
                  <a:srgbClr val="FF0000"/>
                </a:solidFill>
              </a:rPr>
              <a:t>3</a:t>
            </a:r>
          </a:p>
        </p:txBody>
      </p:sp>
    </p:spTree>
    <p:extLst>
      <p:ext uri="{BB962C8B-B14F-4D97-AF65-F5344CB8AC3E}">
        <p14:creationId xmlns:p14="http://schemas.microsoft.com/office/powerpoint/2010/main" val="792360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188640"/>
            <a:ext cx="8136904" cy="792088"/>
          </a:xfrm>
        </p:spPr>
        <p:txBody>
          <a:bodyPr>
            <a:noAutofit/>
          </a:bodyPr>
          <a:lstStyle/>
          <a:p>
            <a:pPr algn="ctr"/>
            <a:r>
              <a:rPr lang="tr-TR" sz="3600" dirty="0" smtClean="0"/>
              <a:t>TEFBİS OKUL AİLE BİRLİKLERİ  MODÜLÜ</a:t>
            </a:r>
            <a:endParaRPr lang="tr-TR" sz="3600" dirty="0"/>
          </a:p>
        </p:txBody>
      </p:sp>
      <p:sp>
        <p:nvSpPr>
          <p:cNvPr id="5" name="İçerik Yer Tutucusu 2"/>
          <p:cNvSpPr txBox="1">
            <a:spLocks/>
          </p:cNvSpPr>
          <p:nvPr/>
        </p:nvSpPr>
        <p:spPr>
          <a:xfrm>
            <a:off x="317989" y="1762862"/>
            <a:ext cx="8109209" cy="1656184"/>
          </a:xfrm>
          <a:prstGeom prst="rect">
            <a:avLst/>
          </a:prstGeom>
        </p:spPr>
        <p:txBody>
          <a:bodyPr vert="horz" lIns="107287" tIns="53643" rIns="107287" bIns="53643" rtlCol="0" anchor="b">
            <a:normAutofit/>
          </a:bodyPr>
          <a:lstStyle>
            <a:lvl1pPr marL="0" indent="0" algn="l" defTabSz="107286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1pPr>
            <a:lvl2pPr marL="536433" indent="0" algn="l" defTabSz="1072866"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1072866" indent="0" algn="l" defTabSz="1072866"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3pPr>
            <a:lvl4pPr marL="1609298"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2145731"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682164"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3218597"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755029"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4291462" indent="0" algn="l" defTabSz="1072866"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r>
              <a:rPr lang="tr-TR" dirty="0" smtClean="0">
                <a:solidFill>
                  <a:schemeClr val="tx1"/>
                </a:solidFill>
              </a:rPr>
              <a:t>Tahmini bütçe girişleri bir sonraki yılın tahmini bütçesinin girilmesi demektir.</a:t>
            </a:r>
          </a:p>
          <a:p>
            <a:pPr algn="ctr"/>
            <a:r>
              <a:rPr lang="tr-TR" dirty="0" smtClean="0">
                <a:solidFill>
                  <a:schemeClr val="tx1"/>
                </a:solidFill>
              </a:rPr>
              <a:t>TAHMİNİ BÜTÇE GİRİŞLERİ </a:t>
            </a:r>
            <a:r>
              <a:rPr lang="tr-TR" b="1" dirty="0" smtClean="0">
                <a:solidFill>
                  <a:srgbClr val="FF0000"/>
                </a:solidFill>
              </a:rPr>
              <a:t>«OKUL AİLE BİRLİĞİ HESABINDAN» </a:t>
            </a:r>
            <a:r>
              <a:rPr lang="tr-TR" dirty="0" smtClean="0">
                <a:solidFill>
                  <a:schemeClr val="tx1"/>
                </a:solidFill>
              </a:rPr>
              <a:t>YAPILMAKTADIR.</a:t>
            </a:r>
            <a:endParaRPr lang="tr-TR" dirty="0">
              <a:solidFill>
                <a:schemeClr val="tx1"/>
              </a:solidFill>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393" y="3635771"/>
            <a:ext cx="215411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392" y="4852293"/>
            <a:ext cx="993531"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22681" y="4758159"/>
            <a:ext cx="116937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1 Metin kutusu"/>
          <p:cNvSpPr txBox="1">
            <a:spLocks noChangeArrowheads="1"/>
          </p:cNvSpPr>
          <p:nvPr/>
        </p:nvSpPr>
        <p:spPr bwMode="auto">
          <a:xfrm>
            <a:off x="2269940" y="3598465"/>
            <a:ext cx="1992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1</a:t>
            </a:r>
          </a:p>
        </p:txBody>
      </p:sp>
      <p:sp>
        <p:nvSpPr>
          <p:cNvPr id="12" name="12 Metin kutusu"/>
          <p:cNvSpPr txBox="1">
            <a:spLocks noChangeArrowheads="1"/>
          </p:cNvSpPr>
          <p:nvPr/>
        </p:nvSpPr>
        <p:spPr bwMode="auto">
          <a:xfrm>
            <a:off x="6099201" y="3562746"/>
            <a:ext cx="20075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2</a:t>
            </a:r>
          </a:p>
        </p:txBody>
      </p:sp>
      <p:sp>
        <p:nvSpPr>
          <p:cNvPr id="13" name="13 Metin kutusu"/>
          <p:cNvSpPr txBox="1">
            <a:spLocks noChangeArrowheads="1"/>
          </p:cNvSpPr>
          <p:nvPr/>
        </p:nvSpPr>
        <p:spPr bwMode="auto">
          <a:xfrm>
            <a:off x="1872731" y="4716884"/>
            <a:ext cx="19929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3</a:t>
            </a:r>
          </a:p>
        </p:txBody>
      </p:sp>
      <p:sp>
        <p:nvSpPr>
          <p:cNvPr id="14" name="14 Metin kutusu"/>
          <p:cNvSpPr txBox="1">
            <a:spLocks noChangeArrowheads="1"/>
          </p:cNvSpPr>
          <p:nvPr/>
        </p:nvSpPr>
        <p:spPr bwMode="auto">
          <a:xfrm>
            <a:off x="4067475" y="4483992"/>
            <a:ext cx="19929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b="1" dirty="0">
                <a:solidFill>
                  <a:srgbClr val="FF0000"/>
                </a:solidFill>
              </a:rPr>
              <a:t>4</a:t>
            </a:r>
          </a:p>
        </p:txBody>
      </p:sp>
      <p:sp>
        <p:nvSpPr>
          <p:cNvPr id="15" name="İçerik Yer Tutucusu 2"/>
          <p:cNvSpPr txBox="1">
            <a:spLocks/>
          </p:cNvSpPr>
          <p:nvPr/>
        </p:nvSpPr>
        <p:spPr>
          <a:xfrm>
            <a:off x="743914" y="5366302"/>
            <a:ext cx="7045706" cy="1087034"/>
          </a:xfrm>
          <a:prstGeom prst="rect">
            <a:avLst/>
          </a:prstGeom>
        </p:spPr>
        <p:txBody>
          <a:bodyPr vert="horz" lIns="91440" tIns="45720" rIns="91440" bIns="45720" rtlCol="0" anchor="t">
            <a:normAutofit fontScale="70000" lnSpcReduction="2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lnSpc>
                <a:spcPct val="150000"/>
              </a:lnSpc>
              <a:buNone/>
            </a:pPr>
            <a:r>
              <a:rPr lang="tr-TR" b="1" dirty="0" smtClean="0"/>
              <a:t>TAHMİNİ BÜTÇE GİRİŞLERİ SON TARİH </a:t>
            </a:r>
          </a:p>
          <a:p>
            <a:pPr marL="0" indent="0" algn="ctr">
              <a:lnSpc>
                <a:spcPct val="150000"/>
              </a:lnSpc>
              <a:buNone/>
            </a:pPr>
            <a:r>
              <a:rPr lang="tr-TR" sz="3600" b="1" dirty="0" smtClean="0">
                <a:solidFill>
                  <a:srgbClr val="FF0000"/>
                </a:solidFill>
              </a:rPr>
              <a:t>18.01.2015 </a:t>
            </a:r>
            <a:endParaRPr lang="tr-TR" sz="3600" dirty="0">
              <a:solidFill>
                <a:srgbClr val="FF0000"/>
              </a:solidFill>
            </a:endParaRPr>
          </a:p>
        </p:txBody>
      </p:sp>
      <p:sp>
        <p:nvSpPr>
          <p:cNvPr id="16" name="4 Metin kutusu"/>
          <p:cNvSpPr txBox="1"/>
          <p:nvPr/>
        </p:nvSpPr>
        <p:spPr>
          <a:xfrm>
            <a:off x="650104" y="1340769"/>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smtClean="0">
                <a:solidFill>
                  <a:schemeClr val="bg1"/>
                </a:solidFill>
              </a:rPr>
              <a:t>Tahmini Bütçe Giriş</a:t>
            </a:r>
            <a:endParaRPr lang="tr-TR" sz="2800" b="1" dirty="0">
              <a:solidFill>
                <a:schemeClr val="bg1"/>
              </a:solidFill>
            </a:endParaRPr>
          </a:p>
        </p:txBody>
      </p:sp>
      <p:pic>
        <p:nvPicPr>
          <p:cNvPr id="3" name="Resim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75560" y="3573017"/>
            <a:ext cx="2611315" cy="371475"/>
          </a:xfrm>
          <a:prstGeom prst="rect">
            <a:avLst/>
          </a:prstGeom>
        </p:spPr>
      </p:pic>
    </p:spTree>
    <p:extLst>
      <p:ext uri="{BB962C8B-B14F-4D97-AF65-F5344CB8AC3E}">
        <p14:creationId xmlns:p14="http://schemas.microsoft.com/office/powerpoint/2010/main" val="176547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260648"/>
            <a:ext cx="5982203" cy="792088"/>
          </a:xfrm>
        </p:spPr>
        <p:txBody>
          <a:bodyPr>
            <a:normAutofit fontScale="90000"/>
          </a:bodyPr>
          <a:lstStyle/>
          <a:p>
            <a:pPr algn="ctr"/>
            <a:r>
              <a:rPr lang="tr-TR" sz="3600" dirty="0" smtClean="0">
                <a:solidFill>
                  <a:schemeClr val="bg1"/>
                </a:solidFill>
              </a:rPr>
              <a:t>İŞLETME DEFTERİ NASIL TUTULUR?</a:t>
            </a:r>
            <a:endParaRPr lang="tr-TR" sz="3600" dirty="0">
              <a:solidFill>
                <a:schemeClr val="bg1"/>
              </a:solidFill>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8582" y="1316164"/>
            <a:ext cx="8773898" cy="5221625"/>
          </a:xfrm>
          <a:prstGeom prst="rect">
            <a:avLst/>
          </a:prstGeom>
        </p:spPr>
      </p:pic>
      <p:sp>
        <p:nvSpPr>
          <p:cNvPr id="7" name="Metin kutusu 6"/>
          <p:cNvSpPr txBox="1"/>
          <p:nvPr/>
        </p:nvSpPr>
        <p:spPr>
          <a:xfrm>
            <a:off x="982678" y="2924945"/>
            <a:ext cx="2791695"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dirty="0"/>
              <a:t>DEFTERİN SOL TARAFI GELİR KISMINA ELDE EDİLEN GELİRLERİN SIRA NUMARASI, TARİHİ, EVRAK NUMARASI, GELİRİN TÜRÜ VE TUTARI YAZILIR</a:t>
            </a:r>
            <a:r>
              <a:rPr lang="tr-TR" dirty="0" smtClean="0"/>
              <a:t>.</a:t>
            </a:r>
            <a:endParaRPr lang="tr-TR" dirty="0"/>
          </a:p>
        </p:txBody>
      </p:sp>
      <p:sp>
        <p:nvSpPr>
          <p:cNvPr id="9" name="Metin kutusu 8"/>
          <p:cNvSpPr txBox="1"/>
          <p:nvPr/>
        </p:nvSpPr>
        <p:spPr>
          <a:xfrm>
            <a:off x="5303158" y="2924945"/>
            <a:ext cx="2791695"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dirty="0"/>
              <a:t>DEFTERİN SAĞ TARAFINA GİDER KISMINA YAPILAN HARCAMALARA AİT FATURA BİLGİLERİ YAZILIR. BUNLAR FATURA NUMARASI, FATURA TARİHİ, ALICI VEYA FİRMA ADI VE FATURA NET TUTARI YAZILIR.</a:t>
            </a:r>
          </a:p>
        </p:txBody>
      </p:sp>
    </p:spTree>
    <p:extLst>
      <p:ext uri="{BB962C8B-B14F-4D97-AF65-F5344CB8AC3E}">
        <p14:creationId xmlns:p14="http://schemas.microsoft.com/office/powerpoint/2010/main" val="524872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2644" y="188640"/>
            <a:ext cx="8127788" cy="792088"/>
          </a:xfrm>
        </p:spPr>
        <p:txBody>
          <a:bodyPr>
            <a:noAutofit/>
          </a:bodyPr>
          <a:lstStyle/>
          <a:p>
            <a:pPr algn="ctr"/>
            <a:r>
              <a:rPr lang="tr-TR" sz="3600" dirty="0" smtClean="0"/>
              <a:t>TEFBİS OKUL AİLE BİRLİKLERİ  MODÜLÜ</a:t>
            </a:r>
            <a:endParaRPr lang="tr-TR" sz="3600" dirty="0"/>
          </a:p>
        </p:txBody>
      </p:sp>
      <p:sp>
        <p:nvSpPr>
          <p:cNvPr id="4" name="4 Metin kutusu"/>
          <p:cNvSpPr txBox="1"/>
          <p:nvPr/>
        </p:nvSpPr>
        <p:spPr>
          <a:xfrm>
            <a:off x="364882" y="1412777"/>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Tahmini BÜTÇE</a:t>
            </a:r>
          </a:p>
        </p:txBody>
      </p:sp>
      <p:sp>
        <p:nvSpPr>
          <p:cNvPr id="5" name="5 Metin kutusu"/>
          <p:cNvSpPr txBox="1">
            <a:spLocks noChangeArrowheads="1"/>
          </p:cNvSpPr>
          <p:nvPr/>
        </p:nvSpPr>
        <p:spPr bwMode="auto">
          <a:xfrm>
            <a:off x="4752243" y="2047777"/>
            <a:ext cx="3323492" cy="44088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b="1">
                <a:solidFill>
                  <a:srgbClr val="C00000"/>
                </a:solidFill>
              </a:rPr>
              <a:t>Gelir Tahmini Bütçe</a:t>
            </a:r>
          </a:p>
          <a:p>
            <a:pPr algn="just" eaLnBrk="1" hangingPunct="1">
              <a:lnSpc>
                <a:spcPct val="150000"/>
              </a:lnSpc>
            </a:pPr>
            <a:r>
              <a:rPr lang="tr-TR" altLang="tr-TR" sz="1100" i="1"/>
              <a:t>Okul Aile Birliği Modülü ana ekran görüntüsünde sol menüden, </a:t>
            </a:r>
            <a:r>
              <a:rPr lang="tr-TR" altLang="tr-TR" sz="1100" b="1" i="1">
                <a:solidFill>
                  <a:srgbClr val="C00000"/>
                </a:solidFill>
              </a:rPr>
              <a:t>Tahmini Bütçe seçimi yapılır ve Gelir Tahmini Bütçe</a:t>
            </a:r>
            <a:r>
              <a:rPr lang="tr-TR" altLang="tr-TR" sz="1100" b="1" i="1"/>
              <a:t> </a:t>
            </a:r>
            <a:r>
              <a:rPr lang="tr-TR" altLang="tr-TR" sz="1100" i="1"/>
              <a:t>kategorisi işaretlenir.</a:t>
            </a:r>
          </a:p>
          <a:p>
            <a:pPr algn="just" eaLnBrk="1" hangingPunct="1">
              <a:lnSpc>
                <a:spcPct val="150000"/>
              </a:lnSpc>
            </a:pPr>
            <a:r>
              <a:rPr lang="tr-TR" altLang="tr-TR" sz="1100" i="1"/>
              <a:t>Okul Aile Birliği Modülünde Gelir Tahmini Bütçe seçtiğinizde </a:t>
            </a:r>
            <a:r>
              <a:rPr lang="tr-TR" altLang="tr-TR" sz="1100" b="1" i="1">
                <a:solidFill>
                  <a:srgbClr val="C00000"/>
                </a:solidFill>
              </a:rPr>
              <a:t>“Gelir – Gider İşlemleri Tahmini Bütçe” </a:t>
            </a:r>
            <a:r>
              <a:rPr lang="tr-TR" altLang="tr-TR" sz="1100" i="1"/>
              <a:t>bütçe tanımları ekranı karşınıza gelir.</a:t>
            </a:r>
          </a:p>
          <a:p>
            <a:pPr algn="just" eaLnBrk="1" hangingPunct="1">
              <a:lnSpc>
                <a:spcPct val="150000"/>
              </a:lnSpc>
            </a:pPr>
            <a:r>
              <a:rPr lang="tr-TR" altLang="tr-TR" sz="1100"/>
              <a:t>Bu ekranda 3 (üç) alan bulunmaktadır.</a:t>
            </a:r>
          </a:p>
          <a:p>
            <a:pPr algn="just" eaLnBrk="1" hangingPunct="1">
              <a:lnSpc>
                <a:spcPct val="150000"/>
              </a:lnSpc>
            </a:pPr>
            <a:r>
              <a:rPr lang="tr-TR" altLang="tr-TR" sz="1100" b="1">
                <a:solidFill>
                  <a:srgbClr val="C00000"/>
                </a:solidFill>
              </a:rPr>
              <a:t>Alan 1 : </a:t>
            </a:r>
            <a:r>
              <a:rPr lang="tr-TR" altLang="tr-TR" sz="1100"/>
              <a:t>Bu alanda tahminlerini yapacağınız </a:t>
            </a:r>
            <a:r>
              <a:rPr lang="tr-TR" altLang="tr-TR" sz="1100" b="1"/>
              <a:t>kategoriler </a:t>
            </a:r>
            <a:r>
              <a:rPr lang="tr-TR" altLang="tr-TR" sz="1100"/>
              <a:t>bulunmaktadır.</a:t>
            </a:r>
          </a:p>
          <a:p>
            <a:pPr algn="just" eaLnBrk="1" hangingPunct="1">
              <a:lnSpc>
                <a:spcPct val="150000"/>
              </a:lnSpc>
            </a:pPr>
            <a:r>
              <a:rPr lang="tr-TR" altLang="tr-TR" sz="1100" b="1">
                <a:solidFill>
                  <a:srgbClr val="C00000"/>
                </a:solidFill>
              </a:rPr>
              <a:t>Alan 2 : </a:t>
            </a:r>
            <a:r>
              <a:rPr lang="tr-TR" altLang="tr-TR" sz="1100"/>
              <a:t>Bu alan satırlarında, işlem tanımlarına göre </a:t>
            </a:r>
            <a:r>
              <a:rPr lang="tr-TR" altLang="tr-TR" sz="1100" b="1"/>
              <a:t>tahmini miktarlarınızı </a:t>
            </a:r>
            <a:r>
              <a:rPr lang="tr-TR" altLang="tr-TR" sz="1100"/>
              <a:t>yazabileceğiniz alandır.</a:t>
            </a:r>
          </a:p>
          <a:p>
            <a:pPr algn="just" eaLnBrk="1" hangingPunct="1">
              <a:lnSpc>
                <a:spcPct val="150000"/>
              </a:lnSpc>
            </a:pPr>
            <a:r>
              <a:rPr lang="tr-TR" altLang="tr-TR" sz="1100" b="1">
                <a:solidFill>
                  <a:srgbClr val="C00000"/>
                </a:solidFill>
              </a:rPr>
              <a:t>Alan 3 : </a:t>
            </a:r>
            <a:r>
              <a:rPr lang="tr-TR" altLang="tr-TR" sz="1100" b="1" i="1"/>
              <a:t>Bütçe Toplam Miktarı’nı </a:t>
            </a:r>
            <a:r>
              <a:rPr lang="tr-TR" altLang="tr-TR" sz="1100"/>
              <a:t>bu alanda görebilirsiniz.</a:t>
            </a:r>
          </a:p>
          <a:p>
            <a:pPr algn="just" eaLnBrk="1" hangingPunct="1">
              <a:lnSpc>
                <a:spcPct val="150000"/>
              </a:lnSpc>
            </a:pPr>
            <a:r>
              <a:rPr lang="tr-TR" altLang="tr-TR" sz="1100">
                <a:solidFill>
                  <a:srgbClr val="C00000"/>
                </a:solidFill>
              </a:rPr>
              <a:t>“</a:t>
            </a:r>
            <a:r>
              <a:rPr lang="tr-TR" altLang="tr-TR" sz="1100" b="1">
                <a:solidFill>
                  <a:srgbClr val="C00000"/>
                </a:solidFill>
              </a:rPr>
              <a:t>Kaydet” </a:t>
            </a:r>
            <a:r>
              <a:rPr lang="tr-TR" altLang="tr-TR" sz="1100"/>
              <a:t>butonuna bastığınızda girdiğiniz bilgiler </a:t>
            </a:r>
            <a:r>
              <a:rPr lang="tr-TR" altLang="tr-TR" sz="1100" i="1"/>
              <a:t>kaydedilecektir.</a:t>
            </a:r>
            <a:endParaRPr lang="tr-TR" altLang="tr-TR" sz="1100"/>
          </a:p>
        </p:txBody>
      </p:sp>
      <p:pic>
        <p:nvPicPr>
          <p:cNvPr id="7" name="Picture 8"/>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32643" y="2492896"/>
            <a:ext cx="4381500" cy="396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8 Dikdörtgen"/>
          <p:cNvSpPr/>
          <p:nvPr/>
        </p:nvSpPr>
        <p:spPr>
          <a:xfrm>
            <a:off x="613997" y="2565301"/>
            <a:ext cx="2143857" cy="363855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Dikdörtgen"/>
          <p:cNvSpPr/>
          <p:nvPr/>
        </p:nvSpPr>
        <p:spPr>
          <a:xfrm>
            <a:off x="2697774" y="2565301"/>
            <a:ext cx="1988526" cy="363855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8 Dikdörtgen"/>
          <p:cNvSpPr/>
          <p:nvPr/>
        </p:nvSpPr>
        <p:spPr>
          <a:xfrm>
            <a:off x="1503484" y="6184801"/>
            <a:ext cx="3190143" cy="261938"/>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Metin kutusu 1"/>
          <p:cNvSpPr txBox="1">
            <a:spLocks noChangeArrowheads="1"/>
          </p:cNvSpPr>
          <p:nvPr/>
        </p:nvSpPr>
        <p:spPr bwMode="auto">
          <a:xfrm>
            <a:off x="2359269" y="5805390"/>
            <a:ext cx="26523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t>1</a:t>
            </a:r>
          </a:p>
        </p:txBody>
      </p:sp>
      <p:sp>
        <p:nvSpPr>
          <p:cNvPr id="12" name="Metin kutusu 10"/>
          <p:cNvSpPr txBox="1">
            <a:spLocks noChangeArrowheads="1"/>
          </p:cNvSpPr>
          <p:nvPr/>
        </p:nvSpPr>
        <p:spPr bwMode="auto">
          <a:xfrm>
            <a:off x="2823797" y="5795865"/>
            <a:ext cx="266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t>2</a:t>
            </a:r>
          </a:p>
        </p:txBody>
      </p:sp>
      <p:sp>
        <p:nvSpPr>
          <p:cNvPr id="13" name="Metin kutusu 11"/>
          <p:cNvSpPr txBox="1">
            <a:spLocks noChangeArrowheads="1"/>
          </p:cNvSpPr>
          <p:nvPr/>
        </p:nvSpPr>
        <p:spPr bwMode="auto">
          <a:xfrm>
            <a:off x="3090497" y="6156226"/>
            <a:ext cx="26523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t>3</a:t>
            </a:r>
          </a:p>
        </p:txBody>
      </p:sp>
    </p:spTree>
    <p:extLst>
      <p:ext uri="{BB962C8B-B14F-4D97-AF65-F5344CB8AC3E}">
        <p14:creationId xmlns:p14="http://schemas.microsoft.com/office/powerpoint/2010/main" val="849711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4882" y="188640"/>
            <a:ext cx="8023542" cy="792088"/>
          </a:xfrm>
        </p:spPr>
        <p:txBody>
          <a:bodyPr>
            <a:noAutofit/>
          </a:bodyPr>
          <a:lstStyle/>
          <a:p>
            <a:pPr algn="ctr"/>
            <a:r>
              <a:rPr lang="tr-TR" sz="3600" dirty="0" smtClean="0"/>
              <a:t>TEFBİS OKUL AİLE BİRLİKLERİ  MODÜLÜ</a:t>
            </a:r>
            <a:endParaRPr lang="tr-TR" sz="3600" dirty="0"/>
          </a:p>
        </p:txBody>
      </p:sp>
      <p:sp>
        <p:nvSpPr>
          <p:cNvPr id="3" name="Dikdörtgen 2"/>
          <p:cNvSpPr/>
          <p:nvPr/>
        </p:nvSpPr>
        <p:spPr>
          <a:xfrm>
            <a:off x="583864" y="2060849"/>
            <a:ext cx="8175678" cy="4401205"/>
          </a:xfrm>
          <a:prstGeom prst="rect">
            <a:avLst/>
          </a:prstGeom>
        </p:spPr>
        <p:txBody>
          <a:bodyPr wrap="square">
            <a:spAutoFit/>
          </a:bodyPr>
          <a:lstStyle/>
          <a:p>
            <a:r>
              <a:rPr lang="tr-TR" sz="2800" b="1" dirty="0">
                <a:solidFill>
                  <a:srgbClr val="FF0000"/>
                </a:solidFill>
              </a:rPr>
              <a:t>AKTARIM GELİRİ:</a:t>
            </a:r>
            <a:r>
              <a:rPr lang="tr-TR" sz="2800" dirty="0"/>
              <a:t> ÖNÜMÜZDEKİ YIL İÇİN DİĞER KURUM VEYA KURULUŞLARDAN OKULUNUZA AKTARILMASI PLANLANAN PARA MİKTARI (İL MEM, İLÇE MEM VEYA DİĞER KURUM VEYA </a:t>
            </a:r>
            <a:r>
              <a:rPr lang="tr-TR" sz="2800" dirty="0" smtClean="0"/>
              <a:t>KURULUŞLAR</a:t>
            </a:r>
          </a:p>
          <a:p>
            <a:endParaRPr lang="tr-TR" sz="2800" dirty="0"/>
          </a:p>
          <a:p>
            <a:r>
              <a:rPr lang="tr-TR" sz="2800" b="1" dirty="0">
                <a:solidFill>
                  <a:srgbClr val="FF0000"/>
                </a:solidFill>
              </a:rPr>
              <a:t>KANTİN GELİRİ: </a:t>
            </a:r>
            <a:r>
              <a:rPr lang="tr-TR" sz="2800" dirty="0"/>
              <a:t>KANTİNLİ OKULLAR NET GELİRLERİNİ DEĞİL </a:t>
            </a:r>
            <a:r>
              <a:rPr lang="tr-TR" sz="2800" dirty="0" smtClean="0"/>
              <a:t>%10 İL PAYI,</a:t>
            </a:r>
          </a:p>
          <a:p>
            <a:r>
              <a:rPr lang="tr-TR" sz="2800" dirty="0" smtClean="0"/>
              <a:t>%10 İLÇE YAPI</a:t>
            </a:r>
          </a:p>
          <a:p>
            <a:r>
              <a:rPr lang="tr-TR" sz="2800" dirty="0" smtClean="0"/>
              <a:t>% 3 MALİYE PAYI </a:t>
            </a:r>
          </a:p>
          <a:p>
            <a:r>
              <a:rPr lang="tr-TR" sz="2800" dirty="0" smtClean="0"/>
              <a:t>KESİNTİSİ YAPILMADAN </a:t>
            </a:r>
            <a:r>
              <a:rPr lang="tr-TR" sz="2800" b="1" dirty="0" smtClean="0"/>
              <a:t>BÜRÜT TUTAR </a:t>
            </a:r>
            <a:r>
              <a:rPr lang="tr-TR" sz="2800" dirty="0" smtClean="0"/>
              <a:t>YAZACAKLAR.</a:t>
            </a:r>
            <a:endParaRPr lang="tr-TR" sz="2800" b="1" dirty="0"/>
          </a:p>
        </p:txBody>
      </p:sp>
      <p:sp>
        <p:nvSpPr>
          <p:cNvPr id="5" name="4 Metin kutusu"/>
          <p:cNvSpPr txBox="1"/>
          <p:nvPr/>
        </p:nvSpPr>
        <p:spPr>
          <a:xfrm>
            <a:off x="364882" y="1412777"/>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Tahmini BÜTÇE</a:t>
            </a:r>
          </a:p>
        </p:txBody>
      </p:sp>
    </p:spTree>
    <p:extLst>
      <p:ext uri="{BB962C8B-B14F-4D97-AF65-F5344CB8AC3E}">
        <p14:creationId xmlns:p14="http://schemas.microsoft.com/office/powerpoint/2010/main" val="319973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7378" y="188640"/>
            <a:ext cx="7909038" cy="792088"/>
          </a:xfrm>
        </p:spPr>
        <p:txBody>
          <a:bodyPr>
            <a:noAutofit/>
          </a:bodyPr>
          <a:lstStyle/>
          <a:p>
            <a:pPr algn="ctr"/>
            <a:r>
              <a:rPr lang="tr-TR" sz="3600" dirty="0" smtClean="0"/>
              <a:t>TEFBİS OKUL AİLE BİRLİKLERİ  MODÜLÜ</a:t>
            </a:r>
            <a:endParaRPr lang="tr-TR" sz="3600" dirty="0"/>
          </a:p>
        </p:txBody>
      </p:sp>
      <p:pic>
        <p:nvPicPr>
          <p:cNvPr id="4" name="Picture 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7377" y="2276476"/>
            <a:ext cx="766835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etin kutusu"/>
          <p:cNvSpPr txBox="1"/>
          <p:nvPr/>
        </p:nvSpPr>
        <p:spPr>
          <a:xfrm>
            <a:off x="364882" y="1628776"/>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Devreden Bakiye</a:t>
            </a:r>
          </a:p>
        </p:txBody>
      </p:sp>
      <p:sp>
        <p:nvSpPr>
          <p:cNvPr id="7" name="5 Metin kutusu"/>
          <p:cNvSpPr txBox="1">
            <a:spLocks noChangeArrowheads="1"/>
          </p:cNvSpPr>
          <p:nvPr/>
        </p:nvSpPr>
        <p:spPr bwMode="auto">
          <a:xfrm>
            <a:off x="1827335" y="3644901"/>
            <a:ext cx="6248400" cy="1846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tr-TR" altLang="tr-TR" sz="1100"/>
              <a:t>Kullanmakta olduğunuz modülün ana ekran görüntüsünden “</a:t>
            </a:r>
            <a:r>
              <a:rPr lang="tr-TR" altLang="tr-TR" sz="1100" b="1"/>
              <a:t>Devreden” </a:t>
            </a:r>
            <a:r>
              <a:rPr lang="tr-TR" altLang="tr-TR" sz="1100"/>
              <a:t>işlemi seçilir.</a:t>
            </a:r>
          </a:p>
          <a:p>
            <a:pPr algn="just" eaLnBrk="1" hangingPunct="1">
              <a:lnSpc>
                <a:spcPct val="150000"/>
              </a:lnSpc>
              <a:spcBef>
                <a:spcPts val="600"/>
              </a:spcBef>
            </a:pPr>
            <a:r>
              <a:rPr lang="tr-TR" altLang="tr-TR" sz="1100"/>
              <a:t>Bu ekranda </a:t>
            </a:r>
            <a:r>
              <a:rPr lang="tr-TR" altLang="tr-TR" sz="1100" b="1">
                <a:solidFill>
                  <a:srgbClr val="C00000"/>
                </a:solidFill>
              </a:rPr>
              <a:t>Devren bakiyeniz 2010 Yılından, 2011 Yılına devir bakiyeniz manuel olarak kurum kullanıcıları tarafından veri girişi yapılmıştır.</a:t>
            </a:r>
          </a:p>
          <a:p>
            <a:pPr algn="just" eaLnBrk="1" hangingPunct="1">
              <a:lnSpc>
                <a:spcPct val="150000"/>
              </a:lnSpc>
              <a:spcBef>
                <a:spcPts val="600"/>
              </a:spcBef>
            </a:pPr>
            <a:r>
              <a:rPr lang="tr-TR" altLang="tr-TR" sz="1100" b="1">
                <a:solidFill>
                  <a:srgbClr val="C00000"/>
                </a:solidFill>
              </a:rPr>
              <a:t>Ancak, daha sonraki yıl geçişlerinde bu alana veri girişi yapılmayacaktır.  </a:t>
            </a:r>
          </a:p>
          <a:p>
            <a:pPr algn="just" eaLnBrk="1" hangingPunct="1">
              <a:lnSpc>
                <a:spcPct val="150000"/>
              </a:lnSpc>
              <a:spcBef>
                <a:spcPts val="600"/>
              </a:spcBef>
            </a:pPr>
            <a:r>
              <a:rPr lang="tr-TR" altLang="tr-TR" sz="1100"/>
              <a:t>Sisteme kullanıcılar tarafından veri girişi yapılan gelir – gider kayıtlarının hesaplamaları sistem tarafından yapılarak, </a:t>
            </a:r>
            <a:r>
              <a:rPr lang="tr-TR" altLang="tr-TR" sz="1100" b="1"/>
              <a:t>“Gelecek Yıla Devreden Bakiyeniz” otomatik olarak yansıtılacaktır.</a:t>
            </a:r>
          </a:p>
        </p:txBody>
      </p:sp>
      <p:sp>
        <p:nvSpPr>
          <p:cNvPr id="8" name="6 Dikdörtgen"/>
          <p:cNvSpPr/>
          <p:nvPr/>
        </p:nvSpPr>
        <p:spPr>
          <a:xfrm>
            <a:off x="1893277" y="2997201"/>
            <a:ext cx="3058258" cy="30797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3257847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49740" y="260648"/>
            <a:ext cx="7710395" cy="861774"/>
          </a:xfrm>
          <a:prstGeom prst="rect">
            <a:avLst/>
          </a:prstGeom>
          <a:noFill/>
        </p:spPr>
        <p:txBody>
          <a:bodyPr wrap="square" rtlCol="0">
            <a:spAutoFit/>
          </a:bodyPr>
          <a:lstStyle/>
          <a:p>
            <a:pPr algn="ctr"/>
            <a:r>
              <a:rPr lang="tr-TR" altLang="tr-TR" sz="5000" b="1" dirty="0" smtClean="0">
                <a:latin typeface="Constantia" pitchFamily="18" charset="0"/>
              </a:rPr>
              <a:t>TEŞEKKÜR EDERİZ</a:t>
            </a:r>
            <a:endParaRPr lang="tr-TR" altLang="tr-TR" sz="5000" b="1" dirty="0">
              <a:latin typeface="Constantia" pitchFamily="18" charset="0"/>
            </a:endParaRPr>
          </a:p>
        </p:txBody>
      </p:sp>
      <p:sp>
        <p:nvSpPr>
          <p:cNvPr id="4" name="Metin kutusu 3"/>
          <p:cNvSpPr txBox="1"/>
          <p:nvPr/>
        </p:nvSpPr>
        <p:spPr>
          <a:xfrm>
            <a:off x="317989" y="4114527"/>
            <a:ext cx="5051638" cy="1077218"/>
          </a:xfrm>
          <a:prstGeom prst="rect">
            <a:avLst/>
          </a:prstGeom>
          <a:noFill/>
        </p:spPr>
        <p:txBody>
          <a:bodyPr wrap="square" rtlCol="0">
            <a:spAutoFit/>
          </a:bodyPr>
          <a:lstStyle/>
          <a:p>
            <a:r>
              <a:rPr lang="tr-TR" sz="3200" b="1" dirty="0" smtClean="0">
                <a:effectLst>
                  <a:outerShdw blurRad="38100" dist="38100" dir="2700000" algn="tl">
                    <a:srgbClr val="000000">
                      <a:alpha val="43137"/>
                    </a:srgbClr>
                  </a:outerShdw>
                </a:effectLst>
              </a:rPr>
              <a:t>NURETTİN BOZDEMİR</a:t>
            </a:r>
          </a:p>
          <a:p>
            <a:r>
              <a:rPr lang="tr-TR" sz="3200" b="1" dirty="0" smtClean="0">
                <a:effectLst>
                  <a:outerShdw blurRad="38100" dist="38100" dir="2700000" algn="tl">
                    <a:srgbClr val="000000">
                      <a:alpha val="43137"/>
                    </a:srgbClr>
                  </a:outerShdw>
                </a:effectLst>
              </a:rPr>
              <a:t>TEFBİS İL KOORDİNATÖRÜ</a:t>
            </a:r>
            <a:endParaRPr lang="tr-TR" sz="3200" b="1" dirty="0">
              <a:effectLst>
                <a:outerShdw blurRad="38100" dist="38100" dir="2700000" algn="tl">
                  <a:srgbClr val="000000">
                    <a:alpha val="43137"/>
                  </a:srgbClr>
                </a:outerShdw>
              </a:effectLst>
            </a:endParaRPr>
          </a:p>
        </p:txBody>
      </p:sp>
      <p:sp>
        <p:nvSpPr>
          <p:cNvPr id="6" name="Oval Belirtme Çizgisi 5"/>
          <p:cNvSpPr/>
          <p:nvPr/>
        </p:nvSpPr>
        <p:spPr>
          <a:xfrm>
            <a:off x="517396" y="1556792"/>
            <a:ext cx="8242146" cy="1728192"/>
          </a:xfrm>
          <a:prstGeom prst="wedgeEllipseCallout">
            <a:avLst>
              <a:gd name="adj1" fmla="val -35423"/>
              <a:gd name="adj2" fmla="val 928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bg1"/>
                </a:solidFill>
              </a:rPr>
              <a:t>İLÇE VEYA OKULLARIMIZ  PROBLEMLERİNİ İL TEFBİS FORMATÖRÜNE  İLETECEKLERDİR.</a:t>
            </a:r>
            <a:endParaRPr lang="tr-TR" sz="2800" b="1" dirty="0">
              <a:solidFill>
                <a:schemeClr val="bg1"/>
              </a:solidFill>
            </a:endParaRPr>
          </a:p>
        </p:txBody>
      </p:sp>
    </p:spTree>
    <p:extLst>
      <p:ext uri="{BB962C8B-B14F-4D97-AF65-F5344CB8AC3E}">
        <p14:creationId xmlns:p14="http://schemas.microsoft.com/office/powerpoint/2010/main" val="4225425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2"/>
          <p:cNvSpPr txBox="1">
            <a:spLocks/>
          </p:cNvSpPr>
          <p:nvPr/>
        </p:nvSpPr>
        <p:spPr>
          <a:xfrm>
            <a:off x="251520" y="332656"/>
            <a:ext cx="7643926" cy="518457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2"/>
          </a:lnRef>
          <a:fillRef idx="3">
            <a:schemeClr val="accent2"/>
          </a:fillRef>
          <a:effectRef idx="3">
            <a:schemeClr val="accent2"/>
          </a:effectRef>
          <a:fontRef idx="minor">
            <a:schemeClr val="lt1"/>
          </a:fontRef>
        </p:style>
        <p:txBody>
          <a:bodyPr vert="horz" lIns="107287" tIns="53643" rIns="107287" bIns="53643" rtlCol="0" anchor="t">
            <a:noAutofit/>
          </a:bodyPr>
          <a:lstStyle>
            <a:lvl1pPr algn="l" defTabSz="1072866" rtl="0" eaLnBrk="1" latinLnBrk="0" hangingPunct="1">
              <a:spcBef>
                <a:spcPct val="0"/>
              </a:spcBef>
              <a:buNone/>
              <a:defRPr sz="4700" b="1" kern="1200" cap="all">
                <a:solidFill>
                  <a:schemeClr val="tx1"/>
                </a:solidFill>
                <a:latin typeface="+mj-lt"/>
                <a:ea typeface="+mj-ea"/>
                <a:cs typeface="+mj-cs"/>
              </a:defRPr>
            </a:lvl1pPr>
          </a:lstStyle>
          <a:p>
            <a:pPr algn="ctr"/>
            <a:r>
              <a:rPr lang="tr-TR" altLang="tr-TR" sz="8000" dirty="0">
                <a:solidFill>
                  <a:schemeClr val="bg1"/>
                </a:solidFill>
                <a:latin typeface="Arial" panose="020B0604020202020204" pitchFamily="34" charset="0"/>
              </a:rPr>
              <a:t>Döner Sermaye İşletmeleri Modülü</a:t>
            </a:r>
            <a:endParaRPr lang="tr-TR" sz="7500" dirty="0">
              <a:solidFill>
                <a:schemeClr val="bg1"/>
              </a:solidFill>
            </a:endParaRPr>
          </a:p>
        </p:txBody>
      </p:sp>
    </p:spTree>
    <p:extLst>
      <p:ext uri="{BB962C8B-B14F-4D97-AF65-F5344CB8AC3E}">
        <p14:creationId xmlns:p14="http://schemas.microsoft.com/office/powerpoint/2010/main" val="2649715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solidFill>
                  <a:schemeClr val="bg1"/>
                </a:solidFill>
              </a:rPr>
              <a:t>TEFBİS DÖNER SERMAYE İŞLETMELERİ MODÜLÜ</a:t>
            </a:r>
            <a:endParaRPr lang="tr-TR" sz="3600" dirty="0">
              <a:solidFill>
                <a:schemeClr val="bg1"/>
              </a:solidFill>
            </a:endParaRPr>
          </a:p>
        </p:txBody>
      </p:sp>
      <p:pic>
        <p:nvPicPr>
          <p:cNvPr id="9" name="Picture 8"/>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4881" y="2035524"/>
            <a:ext cx="7712319" cy="41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4 Metin kutusu"/>
          <p:cNvSpPr txBox="1"/>
          <p:nvPr/>
        </p:nvSpPr>
        <p:spPr>
          <a:xfrm>
            <a:off x="364882" y="1392958"/>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DÖSE Modülü Gelir İşlemleri</a:t>
            </a:r>
          </a:p>
        </p:txBody>
      </p:sp>
      <p:sp>
        <p:nvSpPr>
          <p:cNvPr id="11" name="5 Metin kutusu"/>
          <p:cNvSpPr txBox="1">
            <a:spLocks noChangeArrowheads="1"/>
          </p:cNvSpPr>
          <p:nvPr/>
        </p:nvSpPr>
        <p:spPr bwMode="auto">
          <a:xfrm>
            <a:off x="5748705" y="3259485"/>
            <a:ext cx="2060331" cy="1616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tr-TR" altLang="tr-TR" sz="1100" b="1" dirty="0">
                <a:solidFill>
                  <a:srgbClr val="C00000"/>
                </a:solidFill>
                <a:latin typeface="Arial" panose="020B0604020202020204" pitchFamily="34" charset="0"/>
              </a:rPr>
              <a:t>Döner Sermaye İşletmeleri Modülü </a:t>
            </a:r>
            <a:r>
              <a:rPr lang="tr-TR" altLang="tr-TR" sz="1100" dirty="0">
                <a:latin typeface="Arial" panose="020B0604020202020204" pitchFamily="34" charset="0"/>
              </a:rPr>
              <a:t>ana sayfasında sol menüde </a:t>
            </a:r>
            <a:r>
              <a:rPr lang="tr-TR" altLang="tr-TR" sz="1100" b="1" dirty="0">
                <a:solidFill>
                  <a:srgbClr val="C00000"/>
                </a:solidFill>
                <a:latin typeface="Arial" panose="020B0604020202020204" pitchFamily="34" charset="0"/>
              </a:rPr>
              <a:t>“Gelir İşlemleri” </a:t>
            </a:r>
            <a:r>
              <a:rPr lang="tr-TR" altLang="tr-TR" sz="1100" dirty="0">
                <a:latin typeface="Arial" panose="020B0604020202020204" pitchFamily="34" charset="0"/>
              </a:rPr>
              <a:t>seçtiğinizde </a:t>
            </a:r>
            <a:r>
              <a:rPr lang="tr-TR" altLang="tr-TR" sz="1100" b="1" dirty="0">
                <a:latin typeface="Arial" panose="020B0604020202020204" pitchFamily="34" charset="0"/>
              </a:rPr>
              <a:t>“Döner Sermaye İşletmeleri – Gelir İşlemleri” </a:t>
            </a:r>
            <a:r>
              <a:rPr lang="tr-TR" altLang="tr-TR" sz="1100" dirty="0">
                <a:latin typeface="Arial" panose="020B0604020202020204" pitchFamily="34" charset="0"/>
              </a:rPr>
              <a:t>ekranı karşınıza gelir.</a:t>
            </a:r>
            <a:endParaRPr lang="tr-TR" altLang="tr-TR" sz="1100" b="1" dirty="0">
              <a:latin typeface="Arial" panose="020B0604020202020204" pitchFamily="34" charset="0"/>
            </a:endParaRPr>
          </a:p>
        </p:txBody>
      </p:sp>
      <p:sp>
        <p:nvSpPr>
          <p:cNvPr id="12" name="7 Dikdörtgen"/>
          <p:cNvSpPr/>
          <p:nvPr/>
        </p:nvSpPr>
        <p:spPr>
          <a:xfrm>
            <a:off x="364881" y="2818161"/>
            <a:ext cx="1329103" cy="14446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3" name="8 Düz Ok Bağlayıcısı"/>
          <p:cNvCxnSpPr/>
          <p:nvPr/>
        </p:nvCxnSpPr>
        <p:spPr>
          <a:xfrm flipV="1">
            <a:off x="498231" y="2972149"/>
            <a:ext cx="597877" cy="719137"/>
          </a:xfrm>
          <a:prstGeom prst="straightConnector1">
            <a:avLst/>
          </a:prstGeom>
          <a:ln w="158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925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solidFill>
                  <a:schemeClr val="bg1"/>
                </a:solidFill>
              </a:rPr>
              <a:t>TEFBİS DÖNER SERMAYE İŞLETMELERİ MODÜLÜ</a:t>
            </a:r>
            <a:endParaRPr lang="tr-TR" sz="3600" dirty="0">
              <a:solidFill>
                <a:schemeClr val="bg1"/>
              </a:solidFill>
            </a:endParaRPr>
          </a:p>
        </p:txBody>
      </p:sp>
      <p:pic>
        <p:nvPicPr>
          <p:cNvPr id="4"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1" y="2205038"/>
            <a:ext cx="7712319"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etin kutusu"/>
          <p:cNvSpPr txBox="1"/>
          <p:nvPr/>
        </p:nvSpPr>
        <p:spPr>
          <a:xfrm>
            <a:off x="364882" y="1412777"/>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DÖSE Modülü Gelir İşlemleri</a:t>
            </a:r>
          </a:p>
        </p:txBody>
      </p:sp>
      <p:sp>
        <p:nvSpPr>
          <p:cNvPr id="7" name="5 Metin kutusu"/>
          <p:cNvSpPr txBox="1">
            <a:spLocks noChangeArrowheads="1"/>
          </p:cNvSpPr>
          <p:nvPr/>
        </p:nvSpPr>
        <p:spPr bwMode="auto">
          <a:xfrm>
            <a:off x="5616820" y="3016251"/>
            <a:ext cx="2658208" cy="314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tr-TR" altLang="tr-TR" sz="1100" b="1">
                <a:solidFill>
                  <a:srgbClr val="C00000"/>
                </a:solidFill>
                <a:latin typeface="Arial" panose="020B0604020202020204" pitchFamily="34" charset="0"/>
              </a:rPr>
              <a:t>Alan 1 : </a:t>
            </a:r>
            <a:r>
              <a:rPr lang="tr-TR" altLang="tr-TR" sz="1100" b="1">
                <a:latin typeface="Arial" panose="020B0604020202020204" pitchFamily="34" charset="0"/>
              </a:rPr>
              <a:t>Bu alanda gelir işlemlerinizi kaydedeceğiniz </a:t>
            </a:r>
            <a:r>
              <a:rPr lang="tr-TR" altLang="tr-TR" sz="1100">
                <a:latin typeface="Arial" panose="020B0604020202020204" pitchFamily="34" charset="0"/>
              </a:rPr>
              <a:t>“Ay” ve “Yıl” seçimlerini yapabilirsinizç</a:t>
            </a:r>
          </a:p>
          <a:p>
            <a:pPr algn="just" eaLnBrk="1" hangingPunct="1">
              <a:lnSpc>
                <a:spcPct val="150000"/>
              </a:lnSpc>
              <a:spcBef>
                <a:spcPct val="0"/>
              </a:spcBef>
              <a:buFontTx/>
              <a:buNone/>
            </a:pPr>
            <a:r>
              <a:rPr lang="tr-TR" altLang="tr-TR" sz="1100" b="1">
                <a:solidFill>
                  <a:srgbClr val="C00000"/>
                </a:solidFill>
                <a:latin typeface="Arial" panose="020B0604020202020204" pitchFamily="34" charset="0"/>
              </a:rPr>
              <a:t>Alan 2 : </a:t>
            </a:r>
            <a:r>
              <a:rPr lang="tr-TR" altLang="tr-TR" sz="1100" b="1">
                <a:latin typeface="Arial" panose="020B0604020202020204" pitchFamily="34" charset="0"/>
              </a:rPr>
              <a:t>Bu alanda gelir işlemini yapacağınız </a:t>
            </a:r>
            <a:r>
              <a:rPr lang="tr-TR" altLang="tr-TR" sz="1100">
                <a:latin typeface="Arial" panose="020B0604020202020204" pitchFamily="34" charset="0"/>
              </a:rPr>
              <a:t>kategoriler bulunmaktadır.</a:t>
            </a:r>
          </a:p>
          <a:p>
            <a:pPr algn="just" eaLnBrk="1" hangingPunct="1">
              <a:lnSpc>
                <a:spcPct val="150000"/>
              </a:lnSpc>
              <a:spcBef>
                <a:spcPct val="0"/>
              </a:spcBef>
              <a:buFontTx/>
              <a:buNone/>
            </a:pPr>
            <a:r>
              <a:rPr lang="tr-TR" altLang="tr-TR" sz="1100" b="1">
                <a:solidFill>
                  <a:srgbClr val="C00000"/>
                </a:solidFill>
                <a:latin typeface="Arial" panose="020B0604020202020204" pitchFamily="34" charset="0"/>
              </a:rPr>
              <a:t>Alan 3 : </a:t>
            </a:r>
            <a:r>
              <a:rPr lang="tr-TR" altLang="tr-TR" sz="1100" b="1">
                <a:latin typeface="Arial" panose="020B0604020202020204" pitchFamily="34" charset="0"/>
              </a:rPr>
              <a:t>Bu alan satırlarında, işlem tanımlarına göre </a:t>
            </a:r>
            <a:r>
              <a:rPr lang="tr-TR" altLang="tr-TR" sz="1100">
                <a:latin typeface="Arial" panose="020B0604020202020204" pitchFamily="34" charset="0"/>
              </a:rPr>
              <a:t>gelir miktarlarınızı yazabileceğiniz alandır. </a:t>
            </a:r>
            <a:r>
              <a:rPr lang="tr-TR" altLang="tr-TR" sz="1100" b="1">
                <a:latin typeface="Arial" panose="020B0604020202020204" pitchFamily="34" charset="0"/>
              </a:rPr>
              <a:t>Miktar bilgilerinizde, bulunduğunuz ay içerisinde düzenleme yapabilirsiniz.</a:t>
            </a:r>
          </a:p>
          <a:p>
            <a:pPr algn="just" eaLnBrk="1" hangingPunct="1">
              <a:lnSpc>
                <a:spcPct val="150000"/>
              </a:lnSpc>
              <a:spcBef>
                <a:spcPct val="0"/>
              </a:spcBef>
              <a:buFontTx/>
              <a:buNone/>
            </a:pPr>
            <a:r>
              <a:rPr lang="tr-TR" altLang="tr-TR" sz="1100" b="1">
                <a:solidFill>
                  <a:srgbClr val="C00000"/>
                </a:solidFill>
                <a:latin typeface="Arial" panose="020B0604020202020204" pitchFamily="34" charset="0"/>
              </a:rPr>
              <a:t>Alan 4 : </a:t>
            </a:r>
            <a:r>
              <a:rPr lang="tr-TR" altLang="tr-TR" sz="1100" b="1">
                <a:latin typeface="Arial" panose="020B0604020202020204" pitchFamily="34" charset="0"/>
              </a:rPr>
              <a:t>Bu alanda </a:t>
            </a:r>
            <a:r>
              <a:rPr lang="tr-TR" altLang="tr-TR" sz="1100" b="1" i="1">
                <a:latin typeface="Arial" panose="020B0604020202020204" pitchFamily="34" charset="0"/>
              </a:rPr>
              <a:t>Bütçe Toplam Miktarı’nı görebilirsiniz.</a:t>
            </a:r>
          </a:p>
        </p:txBody>
      </p:sp>
      <p:sp>
        <p:nvSpPr>
          <p:cNvPr id="8" name="10 Dikdörtgen"/>
          <p:cNvSpPr/>
          <p:nvPr/>
        </p:nvSpPr>
        <p:spPr>
          <a:xfrm>
            <a:off x="1893277" y="3687763"/>
            <a:ext cx="1928446" cy="13970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11 Dikdörtgen"/>
          <p:cNvSpPr/>
          <p:nvPr/>
        </p:nvSpPr>
        <p:spPr>
          <a:xfrm>
            <a:off x="3821724" y="3687763"/>
            <a:ext cx="1661746" cy="13970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12 Dikdörtgen"/>
          <p:cNvSpPr/>
          <p:nvPr/>
        </p:nvSpPr>
        <p:spPr>
          <a:xfrm>
            <a:off x="1774582" y="3284538"/>
            <a:ext cx="2458915"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3 Dikdörtgen"/>
          <p:cNvSpPr/>
          <p:nvPr/>
        </p:nvSpPr>
        <p:spPr>
          <a:xfrm>
            <a:off x="2092570" y="5084763"/>
            <a:ext cx="3390900"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11 Metin kutusu"/>
          <p:cNvSpPr txBox="1">
            <a:spLocks noChangeArrowheads="1"/>
          </p:cNvSpPr>
          <p:nvPr/>
        </p:nvSpPr>
        <p:spPr bwMode="auto">
          <a:xfrm>
            <a:off x="4286251" y="3213100"/>
            <a:ext cx="19929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a:solidFill>
                  <a:srgbClr val="C00000"/>
                </a:solidFill>
                <a:latin typeface="Arial" panose="020B0604020202020204" pitchFamily="34" charset="0"/>
              </a:rPr>
              <a:t>1</a:t>
            </a:r>
          </a:p>
        </p:txBody>
      </p:sp>
      <p:sp>
        <p:nvSpPr>
          <p:cNvPr id="13" name="11 Metin kutusu"/>
          <p:cNvSpPr txBox="1">
            <a:spLocks noChangeArrowheads="1"/>
          </p:cNvSpPr>
          <p:nvPr/>
        </p:nvSpPr>
        <p:spPr bwMode="auto">
          <a:xfrm>
            <a:off x="3355731" y="4724400"/>
            <a:ext cx="19929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a:solidFill>
                  <a:srgbClr val="C00000"/>
                </a:solidFill>
                <a:latin typeface="Arial" panose="020B0604020202020204" pitchFamily="34" charset="0"/>
              </a:rPr>
              <a:t>2</a:t>
            </a:r>
          </a:p>
        </p:txBody>
      </p:sp>
      <p:sp>
        <p:nvSpPr>
          <p:cNvPr id="14" name="11 Metin kutusu"/>
          <p:cNvSpPr txBox="1">
            <a:spLocks noChangeArrowheads="1"/>
          </p:cNvSpPr>
          <p:nvPr/>
        </p:nvSpPr>
        <p:spPr bwMode="auto">
          <a:xfrm>
            <a:off x="3821723" y="4724400"/>
            <a:ext cx="19929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a:solidFill>
                  <a:srgbClr val="C00000"/>
                </a:solidFill>
                <a:latin typeface="Arial" panose="020B0604020202020204" pitchFamily="34" charset="0"/>
              </a:rPr>
              <a:t>3</a:t>
            </a:r>
          </a:p>
        </p:txBody>
      </p:sp>
      <p:sp>
        <p:nvSpPr>
          <p:cNvPr id="15" name="11 Metin kutusu"/>
          <p:cNvSpPr txBox="1">
            <a:spLocks noChangeArrowheads="1"/>
          </p:cNvSpPr>
          <p:nvPr/>
        </p:nvSpPr>
        <p:spPr bwMode="auto">
          <a:xfrm>
            <a:off x="2891204" y="5013325"/>
            <a:ext cx="19929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a:solidFill>
                  <a:srgbClr val="C00000"/>
                </a:solidFill>
                <a:latin typeface="Arial" panose="020B0604020202020204" pitchFamily="34" charset="0"/>
              </a:rPr>
              <a:t>4</a:t>
            </a:r>
          </a:p>
        </p:txBody>
      </p:sp>
      <p:sp>
        <p:nvSpPr>
          <p:cNvPr id="16" name="18 Metin kutusu"/>
          <p:cNvSpPr txBox="1">
            <a:spLocks noChangeArrowheads="1"/>
          </p:cNvSpPr>
          <p:nvPr/>
        </p:nvSpPr>
        <p:spPr bwMode="auto">
          <a:xfrm>
            <a:off x="1761392" y="5661026"/>
            <a:ext cx="3722077" cy="85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tr-TR" altLang="tr-TR" sz="1100">
                <a:latin typeface="Arial" panose="020B0604020202020204" pitchFamily="34" charset="0"/>
              </a:rPr>
              <a:t>Girdiğiniz bilgileri sisteme kaydetmek için           </a:t>
            </a:r>
            <a:r>
              <a:rPr lang="tr-TR" altLang="tr-TR" sz="1100" b="1" i="1">
                <a:latin typeface="Arial" panose="020B0604020202020204" pitchFamily="34" charset="0"/>
              </a:rPr>
              <a:t>“Kaydet” butonuna </a:t>
            </a:r>
            <a:r>
              <a:rPr lang="tr-TR" altLang="tr-TR" sz="1100" i="1">
                <a:latin typeface="Arial" panose="020B0604020202020204" pitchFamily="34" charset="0"/>
              </a:rPr>
              <a:t>bastığınızda, kaydınızın gerçekleştiğine dair uyarı mesajı </a:t>
            </a:r>
            <a:r>
              <a:rPr lang="tr-TR" altLang="tr-TR" sz="1100">
                <a:latin typeface="Arial" panose="020B0604020202020204" pitchFamily="34" charset="0"/>
              </a:rPr>
              <a:t>gelecektir.</a:t>
            </a:r>
          </a:p>
        </p:txBody>
      </p:sp>
      <p:pic>
        <p:nvPicPr>
          <p:cNvPr id="17"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3659" y="5661025"/>
            <a:ext cx="46599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50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solidFill>
                  <a:schemeClr val="bg1"/>
                </a:solidFill>
              </a:rPr>
              <a:t>TEFBİS DÖNER SERMAYE İŞLETMELERİ MODÜLÜ</a:t>
            </a:r>
            <a:endParaRPr lang="tr-TR" sz="3600" dirty="0">
              <a:solidFill>
                <a:schemeClr val="bg1"/>
              </a:solidFill>
            </a:endParaRPr>
          </a:p>
        </p:txBody>
      </p:sp>
      <p:pic>
        <p:nvPicPr>
          <p:cNvPr id="4" name="Picture 10" descr="C:\Users\Berat SEZGIN\Desktop\DÖSE SUNUM.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0927" y="1898726"/>
            <a:ext cx="7643926" cy="455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etin kutusu"/>
          <p:cNvSpPr txBox="1"/>
          <p:nvPr/>
        </p:nvSpPr>
        <p:spPr>
          <a:xfrm>
            <a:off x="364882" y="1320950"/>
            <a:ext cx="7710854" cy="523875"/>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DÖSE Modülü Gelir İşlemleri</a:t>
            </a:r>
          </a:p>
        </p:txBody>
      </p:sp>
    </p:spTree>
    <p:extLst>
      <p:ext uri="{BB962C8B-B14F-4D97-AF65-F5344CB8AC3E}">
        <p14:creationId xmlns:p14="http://schemas.microsoft.com/office/powerpoint/2010/main" val="3417846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solidFill>
                  <a:schemeClr val="bg1"/>
                </a:solidFill>
              </a:rPr>
              <a:t>TEFBİS DÖNER SERMAYE İŞLETMELERİ MODÜLÜ</a:t>
            </a:r>
            <a:endParaRPr lang="tr-TR" sz="3600" dirty="0">
              <a:solidFill>
                <a:schemeClr val="bg1"/>
              </a:solidFill>
            </a:endParaRPr>
          </a:p>
        </p:txBody>
      </p:sp>
      <p:pic>
        <p:nvPicPr>
          <p:cNvPr id="5"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531" y="1852613"/>
            <a:ext cx="7910146" cy="475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4 Metin kutusu"/>
          <p:cNvSpPr txBox="1"/>
          <p:nvPr/>
        </p:nvSpPr>
        <p:spPr>
          <a:xfrm rot="10800000" flipV="1">
            <a:off x="231531" y="1282700"/>
            <a:ext cx="7910146" cy="522288"/>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solidFill>
                  <a:schemeClr val="bg1"/>
                </a:solidFill>
              </a:rPr>
              <a:t>                 DÖSE Modülü Gider İşlemleri</a:t>
            </a:r>
          </a:p>
        </p:txBody>
      </p:sp>
    </p:spTree>
    <p:extLst>
      <p:ext uri="{BB962C8B-B14F-4D97-AF65-F5344CB8AC3E}">
        <p14:creationId xmlns:p14="http://schemas.microsoft.com/office/powerpoint/2010/main" val="867819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4430" y="188640"/>
            <a:ext cx="5982203" cy="792088"/>
          </a:xfrm>
        </p:spPr>
        <p:txBody>
          <a:bodyPr>
            <a:noAutofit/>
          </a:bodyPr>
          <a:lstStyle/>
          <a:p>
            <a:pPr algn="ctr"/>
            <a:r>
              <a:rPr lang="tr-TR" sz="3600" dirty="0" smtClean="0">
                <a:solidFill>
                  <a:schemeClr val="bg1"/>
                </a:solidFill>
              </a:rPr>
              <a:t>TEFBİS DÖNER SERMAYE İŞLETMELERİ MODÜLÜ</a:t>
            </a:r>
            <a:endParaRPr lang="tr-TR" sz="3600" dirty="0">
              <a:solidFill>
                <a:schemeClr val="bg1"/>
              </a:solidFill>
            </a:endParaRPr>
          </a:p>
        </p:txBody>
      </p:sp>
      <p:pic>
        <p:nvPicPr>
          <p:cNvPr id="8" name="Picture 1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882" y="2098676"/>
            <a:ext cx="7710854"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4 Metin kutusu"/>
          <p:cNvSpPr txBox="1"/>
          <p:nvPr/>
        </p:nvSpPr>
        <p:spPr>
          <a:xfrm>
            <a:off x="650104" y="1463893"/>
            <a:ext cx="7710854" cy="461963"/>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400" b="1" dirty="0">
                <a:solidFill>
                  <a:schemeClr val="bg1"/>
                </a:solidFill>
              </a:rPr>
              <a:t>DÖSE Modülü Gelir – Gider Düzenleme Listesi</a:t>
            </a:r>
          </a:p>
        </p:txBody>
      </p:sp>
      <p:sp>
        <p:nvSpPr>
          <p:cNvPr id="10" name="5 Metin kutusu"/>
          <p:cNvSpPr txBox="1">
            <a:spLocks noChangeArrowheads="1"/>
          </p:cNvSpPr>
          <p:nvPr/>
        </p:nvSpPr>
        <p:spPr bwMode="auto">
          <a:xfrm>
            <a:off x="298939" y="4260851"/>
            <a:ext cx="7710854" cy="18697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tr-TR" altLang="tr-TR" sz="1100" b="1">
                <a:solidFill>
                  <a:srgbClr val="C00000"/>
                </a:solidFill>
                <a:latin typeface="Arial" panose="020B0604020202020204" pitchFamily="34" charset="0"/>
              </a:rPr>
              <a:t>Düzenleme</a:t>
            </a:r>
            <a:endParaRPr lang="tr-TR" altLang="tr-TR" sz="1100">
              <a:solidFill>
                <a:srgbClr val="C00000"/>
              </a:solidFill>
              <a:latin typeface="Arial" panose="020B0604020202020204" pitchFamily="34" charset="0"/>
            </a:endParaRPr>
          </a:p>
          <a:p>
            <a:pPr algn="just" eaLnBrk="1" hangingPunct="1">
              <a:lnSpc>
                <a:spcPct val="150000"/>
              </a:lnSpc>
              <a:spcBef>
                <a:spcPct val="0"/>
              </a:spcBef>
              <a:buFontTx/>
              <a:buNone/>
            </a:pPr>
            <a:r>
              <a:rPr lang="tr-TR" altLang="tr-TR" sz="1100">
                <a:latin typeface="Arial" panose="020B0604020202020204" pitchFamily="34" charset="0"/>
              </a:rPr>
              <a:t>Kullanmakta olduğunuz modülün ana ekran görüntüsünden “</a:t>
            </a:r>
            <a:r>
              <a:rPr lang="tr-TR" altLang="tr-TR" sz="1100" b="1">
                <a:latin typeface="Arial" panose="020B0604020202020204" pitchFamily="34" charset="0"/>
              </a:rPr>
              <a:t>Düzenleme” </a:t>
            </a:r>
            <a:r>
              <a:rPr lang="tr-TR" altLang="tr-TR" sz="1100">
                <a:latin typeface="Arial" panose="020B0604020202020204" pitchFamily="34" charset="0"/>
              </a:rPr>
              <a:t>işlemi seçilir.</a:t>
            </a:r>
            <a:endParaRPr lang="tr-TR" altLang="tr-TR" sz="1100" b="1">
              <a:latin typeface="Arial" panose="020B0604020202020204" pitchFamily="34" charset="0"/>
            </a:endParaRPr>
          </a:p>
          <a:p>
            <a:pPr algn="just" eaLnBrk="1" hangingPunct="1">
              <a:lnSpc>
                <a:spcPct val="150000"/>
              </a:lnSpc>
              <a:spcBef>
                <a:spcPct val="0"/>
              </a:spcBef>
              <a:buFontTx/>
              <a:buNone/>
            </a:pPr>
            <a:r>
              <a:rPr lang="tr-TR" altLang="tr-TR" sz="1100">
                <a:latin typeface="Arial" panose="020B0604020202020204" pitchFamily="34" charset="0"/>
              </a:rPr>
              <a:t>Modülün menüsünde düzenleme seçimi yapıldıktan sonra karşınıza gelecek olan ekran  yukarıda </a:t>
            </a:r>
            <a:r>
              <a:rPr lang="tr-TR" altLang="tr-TR" sz="1100" i="1">
                <a:latin typeface="Arial" panose="020B0604020202020204" pitchFamily="34" charset="0"/>
              </a:rPr>
              <a:t>görüldüğü gibi </a:t>
            </a:r>
            <a:r>
              <a:rPr lang="tr-TR" altLang="tr-TR" sz="1100">
                <a:latin typeface="Arial" panose="020B0604020202020204" pitchFamily="34" charset="0"/>
              </a:rPr>
              <a:t>olacaktır. </a:t>
            </a:r>
            <a:r>
              <a:rPr lang="tr-TR" altLang="tr-TR" sz="1100" b="1">
                <a:latin typeface="Arial" panose="020B0604020202020204" pitchFamily="34" charset="0"/>
              </a:rPr>
              <a:t>“Düzenleme Talebi “ </a:t>
            </a:r>
            <a:r>
              <a:rPr lang="tr-TR" altLang="tr-TR" sz="1100">
                <a:latin typeface="Arial" panose="020B0604020202020204" pitchFamily="34" charset="0"/>
              </a:rPr>
              <a:t>ekranında  düzeltme istediğimiz kayda ilişkin </a:t>
            </a:r>
            <a:r>
              <a:rPr lang="tr-TR" altLang="tr-TR" sz="1100" b="1">
                <a:latin typeface="Arial" panose="020B0604020202020204" pitchFamily="34" charset="0"/>
              </a:rPr>
              <a:t>“Yıllar”, “Aylar” </a:t>
            </a:r>
            <a:r>
              <a:rPr lang="tr-TR" altLang="tr-TR" sz="1100">
                <a:latin typeface="Arial" panose="020B0604020202020204" pitchFamily="34" charset="0"/>
              </a:rPr>
              <a:t>ve </a:t>
            </a:r>
            <a:r>
              <a:rPr lang="tr-TR" altLang="tr-TR" sz="1100" b="1">
                <a:latin typeface="Arial" panose="020B0604020202020204" pitchFamily="34" charset="0"/>
              </a:rPr>
              <a:t> “İşlem Tipi”  </a:t>
            </a:r>
            <a:r>
              <a:rPr lang="tr-TR" altLang="tr-TR" sz="1100">
                <a:latin typeface="Arial" panose="020B0604020202020204" pitchFamily="34" charset="0"/>
              </a:rPr>
              <a:t>seçimi görüntülenecektir.</a:t>
            </a:r>
          </a:p>
          <a:p>
            <a:pPr algn="just" eaLnBrk="1" hangingPunct="1">
              <a:lnSpc>
                <a:spcPct val="150000"/>
              </a:lnSpc>
              <a:spcBef>
                <a:spcPct val="0"/>
              </a:spcBef>
              <a:buFontTx/>
              <a:buNone/>
            </a:pPr>
            <a:r>
              <a:rPr lang="tr-TR" altLang="tr-TR" sz="1100">
                <a:latin typeface="Arial" panose="020B0604020202020204" pitchFamily="34" charset="0"/>
              </a:rPr>
              <a:t>Düzeltme talebi  istediğimiz kayda ilişkin yıl, ay ve işlem tipini belirledikten sonra </a:t>
            </a:r>
            <a:r>
              <a:rPr lang="tr-TR" altLang="tr-TR" sz="1100" b="1">
                <a:latin typeface="Arial" panose="020B0604020202020204" pitchFamily="34" charset="0"/>
              </a:rPr>
              <a:t>“Devam”</a:t>
            </a:r>
            <a:r>
              <a:rPr lang="tr-TR" altLang="tr-TR" sz="1100">
                <a:latin typeface="Arial" panose="020B0604020202020204" pitchFamily="34" charset="0"/>
              </a:rPr>
              <a:t> düğmesine bastınızda karşınıza </a:t>
            </a:r>
            <a:r>
              <a:rPr lang="tr-TR" altLang="tr-TR" sz="1100" b="1">
                <a:latin typeface="Arial" panose="020B0604020202020204" pitchFamily="34" charset="0"/>
              </a:rPr>
              <a:t>“Düzenleme Talep Formu” </a:t>
            </a:r>
            <a:r>
              <a:rPr lang="tr-TR" altLang="tr-TR" sz="1100">
                <a:latin typeface="Arial" panose="020B0604020202020204" pitchFamily="34" charset="0"/>
              </a:rPr>
              <a:t>ekranı gelecektir. </a:t>
            </a:r>
            <a:endParaRPr lang="tr-TR" altLang="tr-TR" sz="1100" i="1">
              <a:latin typeface="Arial" panose="020B0604020202020204" pitchFamily="34" charset="0"/>
            </a:endParaRPr>
          </a:p>
        </p:txBody>
      </p:sp>
      <p:sp>
        <p:nvSpPr>
          <p:cNvPr id="11" name="8 Dikdörtgen"/>
          <p:cNvSpPr/>
          <p:nvPr/>
        </p:nvSpPr>
        <p:spPr>
          <a:xfrm>
            <a:off x="1893277" y="3284538"/>
            <a:ext cx="3456843" cy="144462"/>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2" name="9 Dikdörtgen"/>
          <p:cNvSpPr/>
          <p:nvPr/>
        </p:nvSpPr>
        <p:spPr>
          <a:xfrm>
            <a:off x="1893277" y="3644900"/>
            <a:ext cx="3456843" cy="14446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3" name="10 Dikdörtgen"/>
          <p:cNvSpPr/>
          <p:nvPr/>
        </p:nvSpPr>
        <p:spPr>
          <a:xfrm>
            <a:off x="1893277" y="3429000"/>
            <a:ext cx="3456843" cy="21590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4" name="21 Dikdörtgen"/>
          <p:cNvSpPr>
            <a:spLocks noChangeArrowheads="1"/>
          </p:cNvSpPr>
          <p:nvPr/>
        </p:nvSpPr>
        <p:spPr bwMode="auto">
          <a:xfrm>
            <a:off x="3622431" y="2690814"/>
            <a:ext cx="288681"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400">
                <a:solidFill>
                  <a:srgbClr val="FF0000"/>
                </a:solidFill>
                <a:latin typeface="Arial" panose="020B0604020202020204" pitchFamily="34" charset="0"/>
              </a:rPr>
              <a:t>1</a:t>
            </a:r>
          </a:p>
        </p:txBody>
      </p:sp>
      <p:sp>
        <p:nvSpPr>
          <p:cNvPr id="15" name="21 Dikdörtgen"/>
          <p:cNvSpPr>
            <a:spLocks noChangeArrowheads="1"/>
          </p:cNvSpPr>
          <p:nvPr/>
        </p:nvSpPr>
        <p:spPr bwMode="auto">
          <a:xfrm>
            <a:off x="5350120" y="3208339"/>
            <a:ext cx="28868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400">
                <a:solidFill>
                  <a:srgbClr val="FF0000"/>
                </a:solidFill>
                <a:latin typeface="Arial" panose="020B0604020202020204" pitchFamily="34" charset="0"/>
              </a:rPr>
              <a:t>2</a:t>
            </a:r>
          </a:p>
        </p:txBody>
      </p:sp>
      <p:sp>
        <p:nvSpPr>
          <p:cNvPr id="16" name="21 Dikdörtgen"/>
          <p:cNvSpPr>
            <a:spLocks noChangeArrowheads="1"/>
          </p:cNvSpPr>
          <p:nvPr/>
        </p:nvSpPr>
        <p:spPr bwMode="auto">
          <a:xfrm>
            <a:off x="5328139" y="3386139"/>
            <a:ext cx="288681"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400">
                <a:solidFill>
                  <a:srgbClr val="FF0000"/>
                </a:solidFill>
                <a:latin typeface="Arial" panose="020B0604020202020204" pitchFamily="34" charset="0"/>
              </a:rPr>
              <a:t>3</a:t>
            </a:r>
          </a:p>
        </p:txBody>
      </p:sp>
      <p:sp>
        <p:nvSpPr>
          <p:cNvPr id="17" name="21 Dikdörtgen"/>
          <p:cNvSpPr>
            <a:spLocks noChangeArrowheads="1"/>
          </p:cNvSpPr>
          <p:nvPr/>
        </p:nvSpPr>
        <p:spPr bwMode="auto">
          <a:xfrm>
            <a:off x="5328139" y="3590925"/>
            <a:ext cx="288681"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400">
                <a:solidFill>
                  <a:srgbClr val="FF0000"/>
                </a:solidFill>
                <a:latin typeface="Arial" panose="020B0604020202020204" pitchFamily="34" charset="0"/>
              </a:rPr>
              <a:t>4</a:t>
            </a:r>
          </a:p>
        </p:txBody>
      </p:sp>
      <p:sp>
        <p:nvSpPr>
          <p:cNvPr id="18" name="17 Dikdörtgen"/>
          <p:cNvSpPr/>
          <p:nvPr/>
        </p:nvSpPr>
        <p:spPr>
          <a:xfrm>
            <a:off x="2094036" y="3797301"/>
            <a:ext cx="530469" cy="207963"/>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9" name="21 Dikdörtgen"/>
          <p:cNvSpPr>
            <a:spLocks noChangeArrowheads="1"/>
          </p:cNvSpPr>
          <p:nvPr/>
        </p:nvSpPr>
        <p:spPr bwMode="auto">
          <a:xfrm>
            <a:off x="2668466" y="3789364"/>
            <a:ext cx="28868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400">
                <a:solidFill>
                  <a:srgbClr val="FF0000"/>
                </a:solidFill>
                <a:latin typeface="Arial" panose="020B0604020202020204" pitchFamily="34" charset="0"/>
              </a:rPr>
              <a:t>5</a:t>
            </a:r>
          </a:p>
        </p:txBody>
      </p:sp>
    </p:spTree>
    <p:extLst>
      <p:ext uri="{BB962C8B-B14F-4D97-AF65-F5344CB8AC3E}">
        <p14:creationId xmlns:p14="http://schemas.microsoft.com/office/powerpoint/2010/main" val="1974185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TotalTime>
  <Words>6067</Words>
  <Application>Microsoft Office PowerPoint</Application>
  <PresentationFormat>Ekran Gösterisi (4:3)</PresentationFormat>
  <Paragraphs>783</Paragraphs>
  <Slides>105</Slides>
  <Notes>98</Notes>
  <HiddenSlides>0</HiddenSlides>
  <MMClips>0</MMClips>
  <ScaleCrop>false</ScaleCrop>
  <HeadingPairs>
    <vt:vector size="4" baseType="variant">
      <vt:variant>
        <vt:lpstr>Tema</vt:lpstr>
      </vt:variant>
      <vt:variant>
        <vt:i4>1</vt:i4>
      </vt:variant>
      <vt:variant>
        <vt:lpstr>Slayt Başlıkları</vt:lpstr>
      </vt:variant>
      <vt:variant>
        <vt:i4>105</vt:i4>
      </vt:variant>
    </vt:vector>
  </HeadingPairs>
  <TitlesOfParts>
    <vt:vector size="106" baseType="lpstr">
      <vt:lpstr>Ofis Teması</vt:lpstr>
      <vt:lpstr>PowerPoint Sunusu</vt:lpstr>
      <vt:lpstr>PowerPoint Sunusu</vt:lpstr>
      <vt:lpstr>TEFBİS NEDİR?</vt:lpstr>
      <vt:lpstr>OKUL AİLE BİRLİĞİ ORGANLARI</vt:lpstr>
      <vt:lpstr>OKUL AİLE BİRLİĞİ GELİRLERİ</vt:lpstr>
      <vt:lpstr>OKUL AİLE BİRLİĞİ EVRAKLARI</vt:lpstr>
      <vt:lpstr>OKUL AİLE BİRLİĞİ EVRAKLARI</vt:lpstr>
      <vt:lpstr>İŞLETME DEFTERİ NASIL TUTULUR?</vt:lpstr>
      <vt:lpstr>İŞLETME DEFTERİ NASIL TUTULUR?</vt:lpstr>
      <vt:lpstr>İŞLETME DEFTERİ NASIL TUTULUR?</vt:lpstr>
      <vt:lpstr>İŞLETME DEFTERİ NASIL TUTULUR?</vt:lpstr>
      <vt:lpstr>İŞLETME DEFTERİ NASIL TUTULUR?</vt:lpstr>
      <vt:lpstr>TEFBİS’E NASIL ERİŞİM SAĞLANIR</vt:lpstr>
      <vt:lpstr>TEFBİS’E NASIL ERİŞİM SAĞLANIR</vt:lpstr>
      <vt:lpstr>TEFBİS’E GİRİŞ  YAPACAK KURUMLAR</vt:lpstr>
      <vt:lpstr>TEK YÖNETİMLİ İLKOKUL VE ORTAOKULLAR</vt:lpstr>
      <vt:lpstr>TEK YÖNETİMLİ İLKOKUL VE ORTAOKULLAR</vt:lpstr>
      <vt:lpstr>TEK YÖNETİMLİ İLKOKUL VE ORTAOKULLAR</vt:lpstr>
      <vt:lpstr>TEK YÖNETİMLİ İLKOKUL VE ORTAOKULLAR</vt:lpstr>
      <vt:lpstr>KAPATILAN VEYA İSİM DEĞİŞİKLİĞİ YAPILAN OKULLAR</vt:lpstr>
      <vt:lpstr>KAPATILAN VEYA İSİM DEĞİŞİKLİĞİ YAPILAN OKULLAR</vt:lpstr>
      <vt:lpstr>TEFBİS KAYIT İŞLEMİNDE BİLİNMESİ GEREKENLER</vt:lpstr>
      <vt:lpstr>TEFBİS KAYIT İŞLEMİNDE BİLİNMESİ GEREKENLER</vt:lpstr>
      <vt:lpstr>PowerPoint Sunusu</vt:lpstr>
      <vt:lpstr>PowerPoint Sunusu</vt:lpstr>
      <vt:lpstr>Milli Eğitim Müdürlükleri Modülü Ana Sayfa</vt:lpstr>
      <vt:lpstr>Milli Eğitim Müdürlükleri Modülü Ana Sayfa</vt:lpstr>
      <vt:lpstr>Milli Eğitim Müdürlükleri Modülü</vt:lpstr>
      <vt:lpstr>Milli Eğitim Müdürlükleri Modülü</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Milli Eğitim Müdürlükleri Modülü Ana Sayfa</vt:lpstr>
      <vt:lpstr>PowerPoint Sunusu</vt:lpstr>
      <vt:lpstr>TEFBİS OKULLAR MODÜLÜ</vt:lpstr>
      <vt:lpstr>TEFBİS OKULLAR MODÜLÜ</vt:lpstr>
      <vt:lpstr>PowerPoint Sunusu</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TEFBİS OKULLAR MODÜLÜ</vt:lpstr>
      <vt:lpstr>PowerPoint Sunusu</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TEFBİS OKUL AİLE BİRLİKLERİ  MODÜLÜ</vt:lpstr>
      <vt:lpstr>PowerPoint Sunusu</vt:lpstr>
      <vt:lpstr>PowerPoint Sunusu</vt:lpstr>
      <vt:lpstr>TEFBİS DÖNER SERMAYE İŞLETMELERİ MODÜLÜ</vt:lpstr>
      <vt:lpstr>TEFBİS DÖNER SERMAYE İŞLETMELERİ MODÜLÜ</vt:lpstr>
      <vt:lpstr>TEFBİS DÖNER SERMAYE İŞLETMELERİ MODÜLÜ</vt:lpstr>
      <vt:lpstr>TEFBİS DÖNER SERMAYE İŞLETMELERİ MODÜLÜ</vt:lpstr>
      <vt:lpstr>TEFBİS DÖNER SERMAYE İŞLETMELERİ MODÜLÜ</vt:lpstr>
      <vt:lpstr>PowerPoint Sunusu</vt:lpstr>
      <vt:lpstr>TEFBİS ÖZEL OKULLAR  MODÜLÜ</vt:lpstr>
      <vt:lpstr>TEFBİS ÖZEL OKULLAR  MODÜLÜ</vt:lpstr>
      <vt:lpstr>TEFBİS ÖZEL OKULLAR  MODÜLÜ</vt:lpstr>
      <vt:lpstr>TEFBİS ÖZEL OKULLAR  MODÜLÜ</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MEBBIS_15_HCAN</dc:creator>
  <cp:lastModifiedBy>MEBBIS15_MAY</cp:lastModifiedBy>
  <cp:revision>21</cp:revision>
  <cp:lastPrinted>2015-01-13T14:17:56Z</cp:lastPrinted>
  <dcterms:created xsi:type="dcterms:W3CDTF">2015-01-06T08:31:52Z</dcterms:created>
  <dcterms:modified xsi:type="dcterms:W3CDTF">2015-01-13T14:25:57Z</dcterms:modified>
</cp:coreProperties>
</file>