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91" r:id="rId3"/>
    <p:sldId id="335"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6" r:id="rId18"/>
    <p:sldId id="308" r:id="rId19"/>
    <p:sldId id="309" r:id="rId20"/>
    <p:sldId id="312" r:id="rId21"/>
    <p:sldId id="313" r:id="rId22"/>
    <p:sldId id="314" r:id="rId23"/>
    <p:sldId id="315" r:id="rId24"/>
    <p:sldId id="328" r:id="rId25"/>
    <p:sldId id="329" r:id="rId26"/>
    <p:sldId id="316" r:id="rId27"/>
    <p:sldId id="334" r:id="rId28"/>
    <p:sldId id="332" r:id="rId29"/>
    <p:sldId id="333" r:id="rId30"/>
    <p:sldId id="317" r:id="rId31"/>
    <p:sldId id="321" r:id="rId32"/>
    <p:sldId id="322" r:id="rId33"/>
    <p:sldId id="323" r:id="rId34"/>
    <p:sldId id="325"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109477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88348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87511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188769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0350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59DE84D-9389-4D88-851B-654B6A501BAA}" type="datetimeFigureOut">
              <a:rPr lang="tr-TR" smtClean="0"/>
              <a:t>24.12.2014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15302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59DE84D-9389-4D88-851B-654B6A501BAA}" type="datetimeFigureOut">
              <a:rPr lang="tr-TR" smtClean="0"/>
              <a:t>24.12.2014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94721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59DE84D-9389-4D88-851B-654B6A501BAA}" type="datetimeFigureOut">
              <a:rPr lang="tr-TR" smtClean="0"/>
              <a:t>24.12.2014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03492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59DE84D-9389-4D88-851B-654B6A501BAA}" type="datetimeFigureOut">
              <a:rPr lang="tr-TR" smtClean="0"/>
              <a:t>24.12.2014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79241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9DE84D-9389-4D88-851B-654B6A501BAA}" type="datetimeFigureOut">
              <a:rPr lang="tr-TR" smtClean="0"/>
              <a:t>24.12.2014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20899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9DE84D-9389-4D88-851B-654B6A501BAA}" type="datetimeFigureOut">
              <a:rPr lang="tr-TR" smtClean="0"/>
              <a:t>24.12.2014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84713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DE84D-9389-4D88-851B-654B6A501BAA}" type="datetimeFigureOut">
              <a:rPr lang="tr-TR" smtClean="0"/>
              <a:t>24.12.2014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53BEE-D21E-4270-A95C-5B6907FA47F3}" type="slidenum">
              <a:rPr lang="tr-TR" smtClean="0"/>
              <a:t>‹#›</a:t>
            </a:fld>
            <a:endParaRPr lang="tr-TR"/>
          </a:p>
        </p:txBody>
      </p:sp>
    </p:spTree>
    <p:extLst>
      <p:ext uri="{BB962C8B-B14F-4D97-AF65-F5344CB8AC3E}">
        <p14:creationId xmlns:p14="http://schemas.microsoft.com/office/powerpoint/2010/main" val="2769225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bilfen.com/anadolubitkileriexpoda"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bilfen.com/anadolubitkileriexpoda"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8862" y="1308708"/>
            <a:ext cx="11418510" cy="3416320"/>
          </a:xfrm>
          <a:prstGeom prst="rect">
            <a:avLst/>
          </a:prstGeom>
        </p:spPr>
        <p:txBody>
          <a:bodyPr wrap="none">
            <a:spAutoFit/>
          </a:bodyPr>
          <a:lstStyle/>
          <a:p>
            <a:pPr algn="ctr"/>
            <a:r>
              <a:rPr lang="tr-TR" sz="72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ANADOLU BİTKİLERİ </a:t>
            </a:r>
          </a:p>
          <a:p>
            <a:pPr algn="ctr"/>
            <a:endParaRPr lang="tr-TR" sz="72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r>
              <a:rPr lang="tr-TR" sz="72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EXPO’ DA</a:t>
            </a:r>
            <a:endParaRPr lang="tr-TR" sz="7200" b="1" i="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8388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1164" y="553140"/>
            <a:ext cx="6533883" cy="5648982"/>
          </a:xfrm>
          <a:prstGeom prst="rect">
            <a:avLst/>
          </a:prstGeom>
        </p:spPr>
        <p:txBody>
          <a:bodyPr wrap="square">
            <a:spAutoFit/>
          </a:bodyPr>
          <a:lstStyle/>
          <a:p>
            <a:pPr>
              <a:lnSpc>
                <a:spcPct val="107000"/>
              </a:lnSpc>
              <a:spcAft>
                <a:spcPts val="800"/>
              </a:spcAft>
            </a:pPr>
            <a:r>
              <a:rPr lang="tr-TR" sz="2500" b="1" dirty="0">
                <a:ea typeface="Calibri"/>
                <a:cs typeface="Times New Roman"/>
              </a:rPr>
              <a:t>Çalışmaya Nasıl Başlamalısınız?</a:t>
            </a:r>
            <a:endParaRPr lang="tr-TR" sz="2500" dirty="0">
              <a:ea typeface="Calibri"/>
              <a:cs typeface="Times New Roman"/>
            </a:endParaRPr>
          </a:p>
          <a:p>
            <a:pPr>
              <a:lnSpc>
                <a:spcPct val="107000"/>
              </a:lnSpc>
              <a:spcAft>
                <a:spcPts val="800"/>
              </a:spcAft>
            </a:pPr>
            <a:r>
              <a:rPr lang="tr-TR" sz="2500" b="1" dirty="0">
                <a:solidFill>
                  <a:srgbClr val="FF0000"/>
                </a:solidFill>
                <a:ea typeface="Calibri"/>
                <a:cs typeface="Times New Roman"/>
              </a:rPr>
              <a:t> </a:t>
            </a:r>
            <a:r>
              <a:rPr lang="tr-TR" sz="2500" dirty="0">
                <a:ea typeface="Calibri"/>
                <a:cs typeface="Times New Roman"/>
              </a:rPr>
              <a:t>       İlk olarak yarışmanın bütün aşamalarında size rehberlik edebilecek okulunuzdaki biyoloji öğretmenlerinden biriyle çalışmaya başlamalısınız.</a:t>
            </a:r>
          </a:p>
          <a:p>
            <a:pPr>
              <a:lnSpc>
                <a:spcPct val="107000"/>
              </a:lnSpc>
              <a:spcAft>
                <a:spcPts val="800"/>
              </a:spcAft>
            </a:pPr>
            <a:r>
              <a:rPr lang="tr-TR" sz="2500" dirty="0">
                <a:ea typeface="Calibri"/>
                <a:cs typeface="Times New Roman"/>
              </a:rPr>
              <a:t>       Yarışmaya katılmaya karar verdiğinizde yörenizdeki bitkiler hakkında size bilgi aktarabilecek, tercihen bu bitkileri bizzat kullanmış kişileri bulmalısınız. Bu yarışma tamamen insanların tecrübeye dayalı bilgilerini derlemeyi amaçladığından toplayacağınız bitkilerle ilgili bilgileri verecek kişiler kendi yörenizden olmalıdır. </a:t>
            </a:r>
          </a:p>
        </p:txBody>
      </p:sp>
      <p:pic>
        <p:nvPicPr>
          <p:cNvPr id="7170" name="Picture 2" descr="D:\Users\sendemert\Desktop\DOĞA RESİMLERİ\Cylamen_cilicicum_var._intaminatum_3.jpg"/>
          <p:cNvPicPr>
            <a:picLocks noChangeAspect="1" noChangeArrowheads="1"/>
          </p:cNvPicPr>
          <p:nvPr/>
        </p:nvPicPr>
        <p:blipFill rotWithShape="1">
          <a:blip r:embed="rId2">
            <a:extLst>
              <a:ext uri="{28A0092B-C50C-407E-A947-70E740481C1C}">
                <a14:useLocalDpi xmlns:a14="http://schemas.microsoft.com/office/drawing/2010/main" val="0"/>
              </a:ext>
            </a:extLst>
          </a:blip>
          <a:srcRect b="6420"/>
          <a:stretch/>
        </p:blipFill>
        <p:spPr bwMode="auto">
          <a:xfrm>
            <a:off x="7510351" y="553140"/>
            <a:ext cx="3943461" cy="4920381"/>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8605140" y="5626925"/>
            <a:ext cx="1882247" cy="369332"/>
          </a:xfrm>
          <a:prstGeom prst="rect">
            <a:avLst/>
          </a:prstGeom>
        </p:spPr>
        <p:txBody>
          <a:bodyPr wrap="none">
            <a:spAutoFit/>
          </a:bodyPr>
          <a:lstStyle/>
          <a:p>
            <a:r>
              <a:rPr lang="tr-TR" b="1" i="1" dirty="0" err="1" smtClean="0"/>
              <a:t>Cylamen</a:t>
            </a:r>
            <a:r>
              <a:rPr lang="tr-TR" b="1" i="1" dirty="0" smtClean="0"/>
              <a:t> </a:t>
            </a:r>
            <a:r>
              <a:rPr lang="tr-TR" b="1" i="1" dirty="0" err="1" smtClean="0"/>
              <a:t>cilicicum</a:t>
            </a:r>
            <a:endParaRPr lang="tr-TR" dirty="0"/>
          </a:p>
        </p:txBody>
      </p:sp>
    </p:spTree>
    <p:extLst>
      <p:ext uri="{BB962C8B-B14F-4D97-AF65-F5344CB8AC3E}">
        <p14:creationId xmlns:p14="http://schemas.microsoft.com/office/powerpoint/2010/main" val="390732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3893" y="404027"/>
            <a:ext cx="10977093" cy="6512552"/>
          </a:xfrm>
          <a:prstGeom prst="rect">
            <a:avLst/>
          </a:prstGeom>
        </p:spPr>
        <p:txBody>
          <a:bodyPr wrap="square">
            <a:spAutoFit/>
          </a:bodyPr>
          <a:lstStyle/>
          <a:p>
            <a:r>
              <a:rPr lang="tr-TR" dirty="0">
                <a:solidFill>
                  <a:srgbClr val="000000"/>
                </a:solidFill>
                <a:latin typeface="Verdana"/>
                <a:ea typeface="Calibri"/>
                <a:cs typeface="Times New Roman"/>
              </a:rPr>
              <a:t> </a:t>
            </a:r>
            <a:r>
              <a:rPr lang="tr-TR" sz="2300" dirty="0">
                <a:solidFill>
                  <a:srgbClr val="000000"/>
                </a:solidFill>
                <a:ea typeface="Calibri"/>
                <a:cs typeface="Times New Roman"/>
              </a:rPr>
              <a:t>Size bitkiler hakkında bilgi aktarabilecek kişi veya kişilerle görüşerek yörenizde çeşitli amaçlarla yararlanılan bitkilerden, soğanlı bitkilerden ve zehirli oldukları bilinen bitkilerden hangilerinin doğada bulunabileceklerini belirlemeye çalışınız. </a:t>
            </a:r>
            <a:endParaRPr lang="tr-TR" sz="2300" dirty="0" smtClean="0">
              <a:solidFill>
                <a:srgbClr val="000000"/>
              </a:solidFill>
              <a:ea typeface="Calibri"/>
              <a:cs typeface="Times New Roman"/>
            </a:endParaRPr>
          </a:p>
          <a:p>
            <a:endParaRPr lang="tr-TR" sz="2300" dirty="0">
              <a:solidFill>
                <a:srgbClr val="000000"/>
              </a:solidFill>
              <a:ea typeface="Calibri"/>
              <a:cs typeface="Times New Roman"/>
            </a:endParaRPr>
          </a:p>
          <a:p>
            <a:r>
              <a:rPr lang="tr-TR" sz="2300" dirty="0" smtClean="0">
                <a:solidFill>
                  <a:srgbClr val="000000"/>
                </a:solidFill>
                <a:ea typeface="Calibri"/>
                <a:cs typeface="Times New Roman"/>
              </a:rPr>
              <a:t>Ayrıca </a:t>
            </a:r>
            <a:r>
              <a:rPr lang="tr-TR" sz="2300" dirty="0">
                <a:solidFill>
                  <a:srgbClr val="000000"/>
                </a:solidFill>
                <a:ea typeface="Calibri"/>
                <a:cs typeface="Times New Roman"/>
              </a:rPr>
              <a:t>bu bitki çeşitlerinin hangi mevsimlerde geliştiğini, yaprak ve çiçeklerini hangi zamanlarda oluşturduklarını öğrenerek not alınız. Aldığınız notlar hangi bitki çeşitlerini hangi zaman aralıklarında, nereden temin edeceğiniz konusunda plan yapmanıza yardımcı olacaktır. </a:t>
            </a:r>
            <a:endParaRPr lang="tr-TR" sz="2300" dirty="0" smtClean="0">
              <a:solidFill>
                <a:srgbClr val="000000"/>
              </a:solidFill>
              <a:ea typeface="Calibri"/>
              <a:cs typeface="Times New Roman"/>
            </a:endParaRPr>
          </a:p>
          <a:p>
            <a:pPr>
              <a:lnSpc>
                <a:spcPct val="107000"/>
              </a:lnSpc>
              <a:spcAft>
                <a:spcPts val="800"/>
              </a:spcAft>
            </a:pPr>
            <a:r>
              <a:rPr lang="tr-TR" sz="2300" b="1" dirty="0">
                <a:ea typeface="Calibri"/>
                <a:cs typeface="Times New Roman"/>
              </a:rPr>
              <a:t>Hangi hastalığa hangi bitkiler iyi gelir, hangi bitkilerden hangi süs eşyası yapılır?” sorusundan değil,  “Yöremizde hangi bitkileri hangi amaçlarla kullanıyoruz, ayrıca yöremizde zehirli ve soğanlı bitkiler var mı?“ </a:t>
            </a:r>
            <a:r>
              <a:rPr lang="tr-TR" sz="2300" dirty="0">
                <a:ea typeface="Calibri"/>
                <a:cs typeface="Times New Roman"/>
              </a:rPr>
              <a:t>sorusundan yola çıkarak hazırlık yapmalısınız. </a:t>
            </a:r>
          </a:p>
          <a:p>
            <a:pPr>
              <a:lnSpc>
                <a:spcPct val="107000"/>
              </a:lnSpc>
              <a:spcAft>
                <a:spcPts val="800"/>
              </a:spcAft>
            </a:pPr>
            <a:r>
              <a:rPr lang="tr-TR" sz="2300" dirty="0">
                <a:ea typeface="Calibri"/>
                <a:cs typeface="Times New Roman"/>
              </a:rPr>
              <a:t>    Toplayacağınız bitki çeşitlerinin özellikleri ve yararlanma şekilleri ile ilgili bilgileri (Yarışma Bilgi Formunda istenen bilgiler olmalıdır.) bir deftere not alınız. Aynı bitki hakkında değişik bilgiler olabileceğini düşünerek farklı kişilerle de görüşünüz. Özellikle kullanılma amacı ve kullanım şekline ait bölümlerde size bilgi veren kişilerin kullandığı sözcükleri değiştirmeden yazmaya özen gösteriniz. </a:t>
            </a:r>
          </a:p>
          <a:p>
            <a:endParaRPr lang="tr-TR" sz="2300" dirty="0"/>
          </a:p>
        </p:txBody>
      </p:sp>
    </p:spTree>
    <p:extLst>
      <p:ext uri="{BB962C8B-B14F-4D97-AF65-F5344CB8AC3E}">
        <p14:creationId xmlns:p14="http://schemas.microsoft.com/office/powerpoint/2010/main" val="2290548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8287" y="1347007"/>
            <a:ext cx="11260427" cy="4747005"/>
          </a:xfrm>
          <a:prstGeom prst="rect">
            <a:avLst/>
          </a:prstGeom>
        </p:spPr>
        <p:txBody>
          <a:bodyPr wrap="square">
            <a:spAutoFit/>
          </a:bodyPr>
          <a:lstStyle/>
          <a:p>
            <a:pPr>
              <a:lnSpc>
                <a:spcPct val="107000"/>
              </a:lnSpc>
              <a:spcAft>
                <a:spcPts val="800"/>
              </a:spcAft>
            </a:pPr>
            <a:r>
              <a:rPr lang="tr-TR" sz="2400" b="1" dirty="0">
                <a:ea typeface="Calibri"/>
                <a:cs typeface="Times New Roman"/>
              </a:rPr>
              <a:t>“ Hangi hastalığa hangi bitkiler iyi gelir, hangi bitkilerden hangi süs eşyası yapılır?” sorusundan değil,  “Yöremizde hangi bitkileri hangi amaçlarla kullanıyoruz, ayrıca yöremizde zehirli ve soğanlı bitkiler var mı?“ </a:t>
            </a:r>
            <a:r>
              <a:rPr lang="tr-TR" sz="2400" dirty="0">
                <a:ea typeface="Calibri"/>
                <a:cs typeface="Times New Roman"/>
              </a:rPr>
              <a:t>sorusundan yola çıkarak hazırlık yapmalısınız. </a:t>
            </a:r>
          </a:p>
          <a:p>
            <a:pPr>
              <a:lnSpc>
                <a:spcPct val="107000"/>
              </a:lnSpc>
              <a:spcAft>
                <a:spcPts val="800"/>
              </a:spcAft>
            </a:pPr>
            <a:r>
              <a:rPr lang="tr-TR" sz="2400" dirty="0">
                <a:ea typeface="Calibri"/>
                <a:cs typeface="Times New Roman"/>
              </a:rPr>
              <a:t> </a:t>
            </a:r>
            <a:endParaRPr lang="tr-TR" sz="2400" dirty="0" smtClean="0">
              <a:ea typeface="Calibri"/>
              <a:cs typeface="Times New Roman"/>
            </a:endParaRPr>
          </a:p>
          <a:p>
            <a:pPr>
              <a:lnSpc>
                <a:spcPct val="107000"/>
              </a:lnSpc>
              <a:spcAft>
                <a:spcPts val="800"/>
              </a:spcAft>
            </a:pPr>
            <a:endParaRPr lang="tr-TR" sz="2400" dirty="0">
              <a:ea typeface="Calibri"/>
              <a:cs typeface="Times New Roman"/>
            </a:endParaRPr>
          </a:p>
          <a:p>
            <a:pPr>
              <a:lnSpc>
                <a:spcPct val="107000"/>
              </a:lnSpc>
              <a:spcAft>
                <a:spcPts val="800"/>
              </a:spcAft>
            </a:pPr>
            <a:r>
              <a:rPr lang="tr-TR" sz="2400" dirty="0" smtClean="0">
                <a:ea typeface="Calibri"/>
                <a:cs typeface="Times New Roman"/>
              </a:rPr>
              <a:t>Toplayacağınız </a:t>
            </a:r>
            <a:r>
              <a:rPr lang="tr-TR" sz="2400" dirty="0">
                <a:ea typeface="Calibri"/>
                <a:cs typeface="Times New Roman"/>
              </a:rPr>
              <a:t>bitki çeşitlerinin özellikleri ve yararlanma şekilleri ile ilgili bilgileri (Yarışma Bilgi Formunda istenen bilgiler olmalıdır</a:t>
            </a:r>
            <a:r>
              <a:rPr lang="tr-TR" sz="2400" dirty="0" smtClean="0">
                <a:ea typeface="Calibri"/>
                <a:cs typeface="Times New Roman"/>
              </a:rPr>
              <a:t>.) </a:t>
            </a:r>
            <a:r>
              <a:rPr lang="tr-TR" sz="2400" dirty="0">
                <a:ea typeface="Calibri"/>
                <a:cs typeface="Times New Roman"/>
              </a:rPr>
              <a:t>bir deftere not alınız. Aynı bitki hakkında değişik bilgiler olabileceğini düşünerek farklı kişilerle de görüşünüz. Özellikle kullanılma amacı ve kullanım şekline ait bölümlerde size bilgi veren kişilerin kullandığı sözcükleri değiştirmeden yazmaya özen gösteriniz. </a:t>
            </a:r>
          </a:p>
        </p:txBody>
      </p:sp>
    </p:spTree>
    <p:extLst>
      <p:ext uri="{BB962C8B-B14F-4D97-AF65-F5344CB8AC3E}">
        <p14:creationId xmlns:p14="http://schemas.microsoft.com/office/powerpoint/2010/main" val="3423729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3944" y="780646"/>
            <a:ext cx="11359166" cy="3751476"/>
          </a:xfrm>
          <a:prstGeom prst="rect">
            <a:avLst/>
          </a:prstGeom>
        </p:spPr>
        <p:txBody>
          <a:bodyPr wrap="square">
            <a:spAutoFit/>
          </a:bodyPr>
          <a:lstStyle/>
          <a:p>
            <a:pPr>
              <a:lnSpc>
                <a:spcPct val="107000"/>
              </a:lnSpc>
              <a:spcAft>
                <a:spcPts val="800"/>
              </a:spcAft>
            </a:pPr>
            <a:r>
              <a:rPr lang="tr-TR" sz="2400" b="1" dirty="0">
                <a:ea typeface="Calibri"/>
                <a:cs typeface="Times New Roman"/>
              </a:rPr>
              <a:t>Bitki Örneklerini Nasıl Toplamalısınız?  </a:t>
            </a:r>
            <a:endParaRPr lang="tr-TR" sz="2400" dirty="0">
              <a:ea typeface="Calibri"/>
              <a:cs typeface="Times New Roman"/>
            </a:endParaRPr>
          </a:p>
          <a:p>
            <a:pPr>
              <a:lnSpc>
                <a:spcPct val="107000"/>
              </a:lnSpc>
            </a:pPr>
            <a:r>
              <a:rPr lang="tr-TR" sz="2400" dirty="0">
                <a:ea typeface="Calibri"/>
                <a:cs typeface="Times New Roman"/>
              </a:rPr>
              <a:t>      Bitkiler toplanırken bitkilere ait yapıların (dal, yaprak, gövde, çiçek gibi) kesilmesi, sökülmesi, taşınması ve korunması için kısa saplı kazma, bahçe bıçağı veya budama makası, bahçıvan eldiveni, gazete kâğıtları, naylon poşet gibi malzemelerle birlikte bitkilerin kurutulacak kısımlarının fotoğraflarını çekmek üzere kamera, yoksa cep telefonu bulundurulmalıdır</a:t>
            </a:r>
            <a:r>
              <a:rPr lang="tr-TR" sz="2400" dirty="0" smtClean="0">
                <a:ea typeface="Calibri"/>
                <a:cs typeface="Times New Roman"/>
              </a:rPr>
              <a:t>.</a:t>
            </a:r>
            <a:r>
              <a:rPr lang="tr-TR" sz="2400" dirty="0">
                <a:ea typeface="Calibri"/>
                <a:cs typeface="Times New Roman"/>
              </a:rPr>
              <a:t> </a:t>
            </a:r>
            <a:endParaRPr lang="tr-TR" sz="2400" dirty="0" smtClean="0">
              <a:ea typeface="Calibri"/>
              <a:cs typeface="Times New Roman"/>
            </a:endParaRPr>
          </a:p>
          <a:p>
            <a:pPr>
              <a:lnSpc>
                <a:spcPct val="107000"/>
              </a:lnSpc>
            </a:pPr>
            <a:endParaRPr lang="tr-TR" sz="2400" dirty="0">
              <a:ea typeface="Calibri"/>
              <a:cs typeface="Times New Roman"/>
            </a:endParaRPr>
          </a:p>
          <a:p>
            <a:pPr>
              <a:lnSpc>
                <a:spcPct val="107000"/>
              </a:lnSpc>
            </a:pPr>
            <a:r>
              <a:rPr lang="tr-TR" sz="2400" dirty="0" smtClean="0">
                <a:ea typeface="Calibri"/>
                <a:cs typeface="Times New Roman"/>
              </a:rPr>
              <a:t>Bitki </a:t>
            </a:r>
            <a:r>
              <a:rPr lang="tr-TR" sz="2400" dirty="0">
                <a:ea typeface="Calibri"/>
                <a:cs typeface="Times New Roman"/>
              </a:rPr>
              <a:t>örnekleri </a:t>
            </a:r>
            <a:r>
              <a:rPr lang="tr-TR" sz="2400" dirty="0">
                <a:ea typeface="Calibri"/>
                <a:cs typeface="Arial"/>
              </a:rPr>
              <a:t>yağışsız ve güneşli havada toplanmalıdır. Çünkü uygun olmayan hava koşullarında toplanan bitki örneklerinin korunması güçtür</a:t>
            </a:r>
            <a:r>
              <a:rPr lang="tr-TR" sz="2400" dirty="0" smtClean="0">
                <a:ea typeface="Calibri"/>
                <a:cs typeface="Arial"/>
              </a:rPr>
              <a:t>.</a:t>
            </a:r>
            <a:endParaRPr lang="tr-TR" sz="2400" dirty="0">
              <a:ea typeface="Calibri"/>
              <a:cs typeface="Times New Roman"/>
            </a:endParaRPr>
          </a:p>
        </p:txBody>
      </p:sp>
    </p:spTree>
    <p:extLst>
      <p:ext uri="{BB962C8B-B14F-4D97-AF65-F5344CB8AC3E}">
        <p14:creationId xmlns:p14="http://schemas.microsoft.com/office/powerpoint/2010/main" val="2373206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6365" y="280822"/>
            <a:ext cx="11462197" cy="5481372"/>
          </a:xfrm>
          <a:prstGeom prst="rect">
            <a:avLst/>
          </a:prstGeom>
        </p:spPr>
        <p:txBody>
          <a:bodyPr wrap="square">
            <a:spAutoFit/>
          </a:bodyPr>
          <a:lstStyle/>
          <a:p>
            <a:pPr>
              <a:lnSpc>
                <a:spcPct val="107000"/>
              </a:lnSpc>
              <a:spcAft>
                <a:spcPts val="0"/>
              </a:spcAft>
            </a:pPr>
            <a:endParaRPr lang="tr-TR" sz="2400" dirty="0" smtClean="0">
              <a:ea typeface="Calibri"/>
              <a:cs typeface="Arial"/>
            </a:endParaRPr>
          </a:p>
          <a:p>
            <a:pPr>
              <a:lnSpc>
                <a:spcPct val="107000"/>
              </a:lnSpc>
              <a:spcAft>
                <a:spcPts val="0"/>
              </a:spcAft>
            </a:pPr>
            <a:endParaRPr lang="tr-TR" sz="2400" dirty="0">
              <a:ea typeface="Calibri"/>
              <a:cs typeface="Arial"/>
            </a:endParaRPr>
          </a:p>
          <a:p>
            <a:pPr>
              <a:lnSpc>
                <a:spcPct val="107000"/>
              </a:lnSpc>
              <a:spcAft>
                <a:spcPts val="0"/>
              </a:spcAft>
            </a:pPr>
            <a:r>
              <a:rPr lang="tr-TR" sz="2400" dirty="0" smtClean="0">
                <a:ea typeface="Calibri"/>
                <a:cs typeface="Arial"/>
              </a:rPr>
              <a:t>Bitki </a:t>
            </a:r>
            <a:r>
              <a:rPr lang="tr-TR" sz="2400" dirty="0">
                <a:ea typeface="Calibri"/>
                <a:cs typeface="Arial"/>
              </a:rPr>
              <a:t>örneklerinin kurutulması sırasında bozulmalar oluşabilir. Bu sorun aynı bitki örneğinden birkaç tane kurutularak içlerinden en iyi olanının seçilmesi ile çözülebilir. Bu nedenle aynı bitkinin kurutulacak kısımlarından birden fazla toplanması yararlı olur.</a:t>
            </a:r>
            <a:endParaRPr lang="tr-TR" sz="2000" dirty="0">
              <a:ea typeface="Calibri"/>
              <a:cs typeface="Times New Roman"/>
            </a:endParaRPr>
          </a:p>
          <a:p>
            <a:pPr>
              <a:lnSpc>
                <a:spcPct val="107000"/>
              </a:lnSpc>
              <a:spcAft>
                <a:spcPts val="0"/>
              </a:spcAft>
            </a:pPr>
            <a:r>
              <a:rPr lang="tr-TR" sz="2400" dirty="0">
                <a:ea typeface="Calibri"/>
                <a:cs typeface="Arial"/>
              </a:rPr>
              <a:t>     </a:t>
            </a:r>
            <a:endParaRPr lang="tr-TR" sz="2400" dirty="0" smtClean="0">
              <a:ea typeface="Calibri"/>
              <a:cs typeface="Arial"/>
            </a:endParaRPr>
          </a:p>
          <a:p>
            <a:pPr>
              <a:lnSpc>
                <a:spcPct val="107000"/>
              </a:lnSpc>
              <a:spcAft>
                <a:spcPts val="0"/>
              </a:spcAft>
            </a:pPr>
            <a:r>
              <a:rPr lang="tr-TR" sz="2400" dirty="0" smtClean="0">
                <a:ea typeface="Calibri"/>
                <a:cs typeface="Arial"/>
              </a:rPr>
              <a:t> </a:t>
            </a:r>
            <a:r>
              <a:rPr lang="tr-TR" sz="2400" dirty="0">
                <a:ea typeface="Calibri"/>
                <a:cs typeface="Arial"/>
              </a:rPr>
              <a:t>Toplanacak bitkilerin toprak altı kısmında bulunabilecek çamur ve tozlar temizlenmeli ve bitkiler daha sonra kurutulmalıdır. Bu işlem yapılırken gerekmedikçe su </a:t>
            </a:r>
            <a:r>
              <a:rPr lang="tr-TR" sz="2400" dirty="0" smtClean="0">
                <a:ea typeface="Calibri"/>
                <a:cs typeface="Arial"/>
              </a:rPr>
              <a:t>kullanılmamalıdır.</a:t>
            </a:r>
            <a:endParaRPr lang="tr-TR" sz="2000" dirty="0">
              <a:ea typeface="Calibri"/>
              <a:cs typeface="Times New Roman"/>
            </a:endParaRPr>
          </a:p>
          <a:p>
            <a:pPr>
              <a:lnSpc>
                <a:spcPct val="107000"/>
              </a:lnSpc>
              <a:spcAft>
                <a:spcPts val="0"/>
              </a:spcAft>
            </a:pPr>
            <a:endParaRPr lang="tr-TR" sz="2000" dirty="0">
              <a:ea typeface="Calibri"/>
              <a:cs typeface="Times New Roman"/>
            </a:endParaRPr>
          </a:p>
          <a:p>
            <a:pPr>
              <a:lnSpc>
                <a:spcPct val="107000"/>
              </a:lnSpc>
              <a:spcAft>
                <a:spcPts val="0"/>
              </a:spcAft>
            </a:pPr>
            <a:r>
              <a:rPr lang="tr-TR" sz="2400" dirty="0" smtClean="0">
                <a:ea typeface="Calibri"/>
                <a:cs typeface="Arial"/>
              </a:rPr>
              <a:t>Toplanan </a:t>
            </a:r>
            <a:r>
              <a:rPr lang="tr-TR" sz="2400" dirty="0">
                <a:ea typeface="Calibri"/>
                <a:cs typeface="Arial"/>
              </a:rPr>
              <a:t>bitki örneklerinde hastalık veya böceklerin sebebiyet olduğu bozulmalar  olmamalıdır.</a:t>
            </a:r>
            <a:r>
              <a:rPr lang="tr-TR" sz="2400" dirty="0">
                <a:ea typeface="Calibri"/>
                <a:cs typeface="Times New Roman"/>
              </a:rPr>
              <a:t> </a:t>
            </a:r>
            <a:endParaRPr lang="tr-TR" sz="2000" dirty="0">
              <a:ea typeface="Calibri"/>
              <a:cs typeface="Times New Roman"/>
            </a:endParaRPr>
          </a:p>
          <a:p>
            <a:endParaRPr lang="tr-TR" sz="2400" dirty="0" smtClean="0">
              <a:ea typeface="Calibri"/>
              <a:cs typeface="Times New Roman"/>
            </a:endParaRPr>
          </a:p>
          <a:p>
            <a:r>
              <a:rPr lang="tr-TR" sz="2400" dirty="0" smtClean="0">
                <a:ea typeface="Calibri"/>
                <a:cs typeface="Times New Roman"/>
              </a:rPr>
              <a:t>Bitkiler</a:t>
            </a:r>
            <a:r>
              <a:rPr lang="tr-TR" sz="2400" dirty="0">
                <a:ea typeface="Calibri"/>
                <a:cs typeface="Times New Roman"/>
              </a:rPr>
              <a:t>, bitkilerle ilgili bilgileri aktaracak kaynak kişi veya kişilerle birlikte çiçekli oldukları dönemlerde toplanmalıdır.</a:t>
            </a:r>
            <a:endParaRPr lang="tr-TR" sz="2400" dirty="0"/>
          </a:p>
        </p:txBody>
      </p:sp>
    </p:spTree>
    <p:extLst>
      <p:ext uri="{BB962C8B-B14F-4D97-AF65-F5344CB8AC3E}">
        <p14:creationId xmlns:p14="http://schemas.microsoft.com/office/powerpoint/2010/main" val="3361793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6728" y="239665"/>
            <a:ext cx="11540623" cy="5457904"/>
          </a:xfrm>
          <a:prstGeom prst="rect">
            <a:avLst/>
          </a:prstGeom>
        </p:spPr>
        <p:txBody>
          <a:bodyPr wrap="square">
            <a:spAutoFit/>
          </a:bodyPr>
          <a:lstStyle/>
          <a:p>
            <a:pPr>
              <a:spcAft>
                <a:spcPts val="800"/>
              </a:spcAft>
            </a:pPr>
            <a:r>
              <a:rPr lang="tr-TR" sz="2400" b="1" dirty="0" smtClean="0">
                <a:ea typeface="Calibri"/>
                <a:cs typeface="Times New Roman"/>
              </a:rPr>
              <a:t>Topladığınız </a:t>
            </a:r>
            <a:r>
              <a:rPr lang="tr-TR" sz="2400" b="1" dirty="0">
                <a:ea typeface="Calibri"/>
                <a:cs typeface="Times New Roman"/>
              </a:rPr>
              <a:t>Bitki Örneklerini </a:t>
            </a:r>
            <a:r>
              <a:rPr lang="tr-TR" sz="2400" b="1" dirty="0" smtClean="0">
                <a:ea typeface="Calibri"/>
                <a:cs typeface="Times New Roman"/>
              </a:rPr>
              <a:t>Nasıl Kurutmalısınız?</a:t>
            </a:r>
            <a:endParaRPr lang="tr-TR" sz="2400" dirty="0">
              <a:ea typeface="Calibri"/>
              <a:cs typeface="Times New Roman"/>
            </a:endParaRPr>
          </a:p>
          <a:p>
            <a:pPr>
              <a:spcAft>
                <a:spcPts val="800"/>
              </a:spcAft>
            </a:pPr>
            <a:endParaRPr lang="tr-TR" sz="2400" dirty="0">
              <a:ea typeface="Calibri"/>
              <a:cs typeface="Times New Roman"/>
            </a:endParaRPr>
          </a:p>
          <a:p>
            <a:pPr>
              <a:spcAft>
                <a:spcPts val="800"/>
              </a:spcAft>
            </a:pPr>
            <a:r>
              <a:rPr lang="tr-TR" sz="2400" dirty="0" smtClean="0">
                <a:ea typeface="Calibri"/>
                <a:cs typeface="Times New Roman"/>
              </a:rPr>
              <a:t> </a:t>
            </a:r>
            <a:r>
              <a:rPr lang="tr-TR" sz="2400" dirty="0">
                <a:ea typeface="Calibri"/>
                <a:cs typeface="Times New Roman"/>
              </a:rPr>
              <a:t>Toplanacak bitki örneklerinin tanımlanabilmesi yani bilimsel adlarının saptanabilmesi, kurallara uygun şekilde kurutulmuş olmalarına bağlıdır. Bitki örneklerinin değerlendirmeye alınabilmesi için aşağıdaki kurallara uyulması gerekir</a:t>
            </a:r>
            <a:r>
              <a:rPr lang="tr-TR" sz="2400" dirty="0" smtClean="0">
                <a:ea typeface="Calibri"/>
                <a:cs typeface="Times New Roman"/>
              </a:rPr>
              <a:t>:</a:t>
            </a:r>
            <a:endParaRPr lang="tr-TR" sz="2400" dirty="0">
              <a:ea typeface="Calibri"/>
              <a:cs typeface="Times New Roman"/>
            </a:endParaRPr>
          </a:p>
          <a:p>
            <a:pPr>
              <a:spcAft>
                <a:spcPts val="1000"/>
              </a:spcAft>
            </a:pPr>
            <a:endParaRPr lang="tr-TR" sz="2400" dirty="0" smtClean="0">
              <a:solidFill>
                <a:srgbClr val="000000"/>
              </a:solidFill>
              <a:ea typeface="Calibri"/>
              <a:cs typeface="Times New Roman"/>
            </a:endParaRPr>
          </a:p>
          <a:p>
            <a:pPr>
              <a:spcAft>
                <a:spcPts val="1000"/>
              </a:spcAft>
            </a:pPr>
            <a:endParaRPr lang="tr-TR" sz="2400" dirty="0">
              <a:solidFill>
                <a:srgbClr val="000000"/>
              </a:solidFill>
              <a:ea typeface="Calibri"/>
              <a:cs typeface="Times New Roman"/>
            </a:endParaRPr>
          </a:p>
          <a:p>
            <a:pPr>
              <a:spcAft>
                <a:spcPts val="1000"/>
              </a:spcAft>
            </a:pPr>
            <a:r>
              <a:rPr lang="tr-TR" sz="2400" dirty="0" smtClean="0">
                <a:solidFill>
                  <a:srgbClr val="000000"/>
                </a:solidFill>
                <a:ea typeface="Calibri"/>
                <a:cs typeface="Times New Roman"/>
              </a:rPr>
              <a:t>1</a:t>
            </a:r>
            <a:r>
              <a:rPr lang="tr-TR" sz="2400" dirty="0">
                <a:solidFill>
                  <a:srgbClr val="000000"/>
                </a:solidFill>
                <a:ea typeface="Calibri"/>
                <a:cs typeface="Times New Roman"/>
              </a:rPr>
              <a:t>. Kurutacağınız bitki örneği, çalı veya ağaç grubundan ise </a:t>
            </a:r>
            <a:r>
              <a:rPr lang="tr-TR" sz="2400" b="1" u="sng" dirty="0">
                <a:solidFill>
                  <a:srgbClr val="000000"/>
                </a:solidFill>
                <a:ea typeface="Calibri"/>
                <a:cs typeface="Times New Roman"/>
              </a:rPr>
              <a:t>yapraklı ve çiçekli bir dal;</a:t>
            </a:r>
            <a:r>
              <a:rPr lang="tr-TR" sz="2400" dirty="0">
                <a:solidFill>
                  <a:srgbClr val="000000"/>
                </a:solidFill>
                <a:ea typeface="Calibri"/>
                <a:cs typeface="Times New Roman"/>
              </a:rPr>
              <a:t> otsu bitki grubundan ise </a:t>
            </a:r>
            <a:r>
              <a:rPr lang="tr-TR" sz="2400" b="1" u="sng" dirty="0">
                <a:solidFill>
                  <a:srgbClr val="000000"/>
                </a:solidFill>
                <a:ea typeface="Calibri"/>
                <a:cs typeface="Times New Roman"/>
              </a:rPr>
              <a:t>yapraklı ve çiçekli bir otsu gövde parçası</a:t>
            </a:r>
            <a:r>
              <a:rPr lang="tr-TR" sz="2400" dirty="0">
                <a:solidFill>
                  <a:srgbClr val="000000"/>
                </a:solidFill>
                <a:ea typeface="Calibri"/>
                <a:cs typeface="Times New Roman"/>
              </a:rPr>
              <a:t> şeklinde olmalıdır. Bitkinin sadece yaprakları, sadece çiçekleri veya sadece meyveleri yeterli değildir. </a:t>
            </a:r>
            <a:r>
              <a:rPr lang="tr-TR" sz="2400" b="1" u="sng" dirty="0">
                <a:solidFill>
                  <a:srgbClr val="000000"/>
                </a:solidFill>
                <a:ea typeface="Calibri"/>
                <a:cs typeface="Times New Roman"/>
              </a:rPr>
              <a:t>Tek bir yaprak</a:t>
            </a:r>
            <a:r>
              <a:rPr lang="tr-TR" sz="2400" b="1" dirty="0">
                <a:solidFill>
                  <a:srgbClr val="000000"/>
                </a:solidFill>
                <a:ea typeface="Calibri"/>
                <a:cs typeface="Times New Roman"/>
              </a:rPr>
              <a:t>,</a:t>
            </a:r>
            <a:r>
              <a:rPr lang="tr-TR" sz="2400" dirty="0">
                <a:solidFill>
                  <a:srgbClr val="000000"/>
                </a:solidFill>
                <a:ea typeface="Calibri"/>
                <a:cs typeface="Times New Roman"/>
              </a:rPr>
              <a:t> </a:t>
            </a:r>
            <a:r>
              <a:rPr lang="tr-TR" sz="2400" b="1" u="sng" dirty="0">
                <a:solidFill>
                  <a:srgbClr val="000000"/>
                </a:solidFill>
                <a:ea typeface="Calibri"/>
                <a:cs typeface="Times New Roman"/>
              </a:rPr>
              <a:t>tek bir çiçek</a:t>
            </a:r>
            <a:r>
              <a:rPr lang="tr-TR" sz="2400" dirty="0">
                <a:solidFill>
                  <a:srgbClr val="000000"/>
                </a:solidFill>
                <a:ea typeface="Calibri"/>
                <a:cs typeface="Times New Roman"/>
              </a:rPr>
              <a:t> ya da </a:t>
            </a:r>
            <a:r>
              <a:rPr lang="tr-TR" sz="2400" b="1" u="sng" dirty="0">
                <a:solidFill>
                  <a:srgbClr val="000000"/>
                </a:solidFill>
                <a:ea typeface="Calibri"/>
                <a:cs typeface="Times New Roman"/>
              </a:rPr>
              <a:t>tek bir kök  değerlendirmeye alınmayacaktır.</a:t>
            </a:r>
            <a:r>
              <a:rPr lang="tr-TR" sz="2400" dirty="0">
                <a:solidFill>
                  <a:srgbClr val="000000"/>
                </a:solidFill>
                <a:ea typeface="Calibri"/>
                <a:cs typeface="Times New Roman"/>
              </a:rPr>
              <a:t> Bitkiler olabildiğince tam olarak (kök, yaprak, çiçek) ve birbirinden ayrılmadan aynı gazete kâğıdı arasında kurutulmalıdır. </a:t>
            </a:r>
            <a:endParaRPr lang="tr-TR" sz="2400" dirty="0"/>
          </a:p>
        </p:txBody>
      </p:sp>
    </p:spTree>
    <p:extLst>
      <p:ext uri="{BB962C8B-B14F-4D97-AF65-F5344CB8AC3E}">
        <p14:creationId xmlns:p14="http://schemas.microsoft.com/office/powerpoint/2010/main" val="308537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6726" y="592993"/>
            <a:ext cx="11373201" cy="6137706"/>
          </a:xfrm>
          <a:prstGeom prst="rect">
            <a:avLst/>
          </a:prstGeom>
        </p:spPr>
        <p:txBody>
          <a:bodyPr wrap="square">
            <a:spAutoFit/>
          </a:bodyPr>
          <a:lstStyle/>
          <a:p>
            <a:pPr>
              <a:lnSpc>
                <a:spcPct val="107000"/>
              </a:lnSpc>
              <a:spcAft>
                <a:spcPts val="1000"/>
              </a:spcAft>
            </a:pPr>
            <a:r>
              <a:rPr lang="tr-TR" sz="2400" dirty="0" smtClean="0">
                <a:solidFill>
                  <a:srgbClr val="000000"/>
                </a:solidFill>
                <a:ea typeface="Calibri"/>
                <a:cs typeface="Times New Roman"/>
              </a:rPr>
              <a:t>2. Kurutma </a:t>
            </a:r>
            <a:r>
              <a:rPr lang="tr-TR" sz="2400" dirty="0">
                <a:solidFill>
                  <a:srgbClr val="000000"/>
                </a:solidFill>
                <a:ea typeface="Calibri"/>
                <a:cs typeface="Times New Roman"/>
              </a:rPr>
              <a:t>işleminde bitki örneği (</a:t>
            </a:r>
            <a:r>
              <a:rPr lang="tr-TR" sz="2400" b="1" u="sng" dirty="0">
                <a:solidFill>
                  <a:srgbClr val="000000"/>
                </a:solidFill>
                <a:ea typeface="Calibri"/>
                <a:cs typeface="Times New Roman"/>
              </a:rPr>
              <a:t>yapraklı ve çiçekli bir dal </a:t>
            </a:r>
            <a:r>
              <a:rPr lang="tr-TR" sz="2400" dirty="0">
                <a:solidFill>
                  <a:srgbClr val="000000"/>
                </a:solidFill>
                <a:ea typeface="Calibri"/>
                <a:cs typeface="Times New Roman"/>
              </a:rPr>
              <a:t>veya  </a:t>
            </a:r>
            <a:r>
              <a:rPr lang="tr-TR" sz="2400" b="1" u="sng" dirty="0">
                <a:solidFill>
                  <a:srgbClr val="000000"/>
                </a:solidFill>
                <a:ea typeface="Calibri"/>
                <a:cs typeface="Times New Roman"/>
              </a:rPr>
              <a:t>yapraklı ve çiçekli otsu bir gövde parçası)</a:t>
            </a:r>
            <a:r>
              <a:rPr lang="tr-TR" sz="2400" dirty="0">
                <a:solidFill>
                  <a:srgbClr val="000000"/>
                </a:solidFill>
                <a:ea typeface="Calibri"/>
                <a:cs typeface="Times New Roman"/>
              </a:rPr>
              <a:t> bütün olarak gazete kâğıtlarının arasına koyularak kurutulmalıdır </a:t>
            </a:r>
            <a:r>
              <a:rPr lang="tr-TR" sz="2400" dirty="0" smtClean="0">
                <a:solidFill>
                  <a:srgbClr val="000000"/>
                </a:solidFill>
                <a:ea typeface="Calibri"/>
                <a:cs typeface="Times New Roman"/>
              </a:rPr>
              <a:t>. </a:t>
            </a:r>
          </a:p>
          <a:p>
            <a:pPr>
              <a:lnSpc>
                <a:spcPct val="107000"/>
              </a:lnSpc>
              <a:spcAft>
                <a:spcPts val="1000"/>
              </a:spcAft>
            </a:pPr>
            <a:r>
              <a:rPr lang="tr-TR" sz="2400" dirty="0" smtClean="0">
                <a:solidFill>
                  <a:srgbClr val="000000"/>
                </a:solidFill>
                <a:ea typeface="Calibri"/>
                <a:cs typeface="Times New Roman"/>
              </a:rPr>
              <a:t> Kurutma </a:t>
            </a:r>
            <a:r>
              <a:rPr lang="tr-TR" sz="2400" dirty="0">
                <a:solidFill>
                  <a:srgbClr val="000000"/>
                </a:solidFill>
                <a:ea typeface="Calibri"/>
                <a:cs typeface="Times New Roman"/>
              </a:rPr>
              <a:t>işlemleri sırasında bitkilerin karıştırılmasını önlemek için Yarışma Başvuru Formundaki(YBF)  </a:t>
            </a:r>
            <a:r>
              <a:rPr lang="tr-TR" sz="2400" b="1" dirty="0">
                <a:solidFill>
                  <a:srgbClr val="000000"/>
                </a:solidFill>
                <a:ea typeface="Calibri"/>
                <a:cs typeface="Times New Roman"/>
              </a:rPr>
              <a:t>bitki örneği numarası</a:t>
            </a:r>
            <a:r>
              <a:rPr lang="tr-TR" sz="2400" dirty="0">
                <a:solidFill>
                  <a:srgbClr val="000000"/>
                </a:solidFill>
                <a:ea typeface="Calibri"/>
                <a:cs typeface="Times New Roman"/>
              </a:rPr>
              <a:t> bitkilerin aralarına koyuldukları gazetelerin kenarlarına yazılmalıdır. Su emmeyen parlak dergi sayfaları kurutma işleminde </a:t>
            </a:r>
            <a:r>
              <a:rPr lang="tr-TR" sz="2400" b="1" dirty="0">
                <a:solidFill>
                  <a:srgbClr val="000000"/>
                </a:solidFill>
                <a:ea typeface="Calibri"/>
                <a:cs typeface="Times New Roman"/>
              </a:rPr>
              <a:t>kullanılmamalıdır.</a:t>
            </a:r>
            <a:r>
              <a:rPr lang="tr-TR" sz="2400" dirty="0">
                <a:solidFill>
                  <a:srgbClr val="000000"/>
                </a:solidFill>
                <a:ea typeface="Calibri"/>
                <a:cs typeface="Times New Roman"/>
              </a:rPr>
              <a:t> </a:t>
            </a:r>
            <a:endParaRPr lang="tr-TR" sz="2400" dirty="0" smtClean="0">
              <a:solidFill>
                <a:srgbClr val="000000"/>
              </a:solidFill>
              <a:ea typeface="Calibri"/>
              <a:cs typeface="Times New Roman"/>
            </a:endParaRPr>
          </a:p>
          <a:p>
            <a:pPr>
              <a:lnSpc>
                <a:spcPct val="107000"/>
              </a:lnSpc>
              <a:spcAft>
                <a:spcPts val="1000"/>
              </a:spcAft>
            </a:pPr>
            <a:r>
              <a:rPr lang="tr-TR" sz="2400" dirty="0" smtClean="0">
                <a:solidFill>
                  <a:srgbClr val="000000"/>
                </a:solidFill>
                <a:ea typeface="Calibri"/>
                <a:cs typeface="Times New Roman"/>
              </a:rPr>
              <a:t>Bitki </a:t>
            </a:r>
            <a:r>
              <a:rPr lang="tr-TR" sz="2400" dirty="0">
                <a:solidFill>
                  <a:srgbClr val="000000"/>
                </a:solidFill>
                <a:ea typeface="Calibri"/>
                <a:cs typeface="Times New Roman"/>
              </a:rPr>
              <a:t>örneğinin boyutları gazete kâğıtlarının arasına sığmayacak büyüklükte ise bitki örneği,   </a:t>
            </a:r>
            <a:r>
              <a:rPr lang="tr-TR" sz="2400" dirty="0" smtClean="0">
                <a:solidFill>
                  <a:srgbClr val="000000"/>
                </a:solidFill>
                <a:ea typeface="Calibri"/>
                <a:cs typeface="Times New Roman"/>
              </a:rPr>
              <a:t>             </a:t>
            </a:r>
            <a:r>
              <a:rPr lang="tr-TR" sz="2400" b="1" dirty="0" smtClean="0">
                <a:solidFill>
                  <a:srgbClr val="000000"/>
                </a:solidFill>
                <a:ea typeface="Calibri"/>
                <a:cs typeface="Times New Roman"/>
              </a:rPr>
              <a:t>V</a:t>
            </a:r>
            <a:r>
              <a:rPr lang="tr-TR" sz="2400" dirty="0">
                <a:solidFill>
                  <a:srgbClr val="000000"/>
                </a:solidFill>
                <a:ea typeface="Calibri"/>
                <a:cs typeface="Times New Roman"/>
              </a:rPr>
              <a:t>, </a:t>
            </a:r>
            <a:r>
              <a:rPr lang="tr-TR" sz="2400" b="1" dirty="0">
                <a:solidFill>
                  <a:srgbClr val="000000"/>
                </a:solidFill>
                <a:ea typeface="Calibri"/>
                <a:cs typeface="Times New Roman"/>
              </a:rPr>
              <a:t>W</a:t>
            </a:r>
            <a:r>
              <a:rPr lang="tr-TR" sz="2400" dirty="0">
                <a:solidFill>
                  <a:srgbClr val="000000"/>
                </a:solidFill>
                <a:ea typeface="Calibri"/>
                <a:cs typeface="Times New Roman"/>
              </a:rPr>
              <a:t>, </a:t>
            </a:r>
            <a:r>
              <a:rPr lang="tr-TR" sz="2400" b="1" dirty="0">
                <a:solidFill>
                  <a:srgbClr val="000000"/>
                </a:solidFill>
                <a:ea typeface="Calibri"/>
                <a:cs typeface="Times New Roman"/>
              </a:rPr>
              <a:t>M, N</a:t>
            </a:r>
            <a:r>
              <a:rPr lang="tr-TR" sz="2400" dirty="0">
                <a:solidFill>
                  <a:srgbClr val="000000"/>
                </a:solidFill>
                <a:ea typeface="Calibri"/>
                <a:cs typeface="Times New Roman"/>
              </a:rPr>
              <a:t> veya </a:t>
            </a:r>
            <a:r>
              <a:rPr lang="tr-TR" sz="2400" b="1" dirty="0">
                <a:solidFill>
                  <a:srgbClr val="000000"/>
                </a:solidFill>
                <a:ea typeface="Calibri"/>
                <a:cs typeface="Times New Roman"/>
              </a:rPr>
              <a:t>U</a:t>
            </a:r>
            <a:r>
              <a:rPr lang="tr-TR" sz="2400" dirty="0">
                <a:solidFill>
                  <a:srgbClr val="000000"/>
                </a:solidFill>
                <a:ea typeface="Calibri"/>
                <a:cs typeface="Times New Roman"/>
              </a:rPr>
              <a:t> harfleri şeklinde kıvrılarak konabilir. </a:t>
            </a:r>
            <a:endParaRPr lang="tr-TR" sz="2400" dirty="0" smtClean="0">
              <a:solidFill>
                <a:srgbClr val="000000"/>
              </a:solidFill>
              <a:ea typeface="Calibri"/>
              <a:cs typeface="Times New Roman"/>
            </a:endParaRPr>
          </a:p>
          <a:p>
            <a:pPr lvl="0">
              <a:lnSpc>
                <a:spcPct val="107000"/>
              </a:lnSpc>
              <a:spcAft>
                <a:spcPts val="1000"/>
              </a:spcAft>
            </a:pPr>
            <a:r>
              <a:rPr lang="tr-TR" sz="2400" dirty="0">
                <a:solidFill>
                  <a:srgbClr val="000000"/>
                </a:solidFill>
                <a:ea typeface="Calibri"/>
                <a:cs typeface="Times New Roman"/>
              </a:rPr>
              <a:t>Bitki örnekleri gazete kâğıtları arasına yerleştirilirken yaprak ve çiçeklerin üst üste gelmemelerine dikkat edilmelidir. Aksi takdirde üst üste gelen kısımların kurutulması zorlaşır ve küflenme oluşabilir. Bu nedenle bitki örnekleri elle düzeltilmelidir. Bitki örnekleri kuruduktan sonra kırılgan hâle geleceğinden elle düzeltme işlemi kurutma sürecinin başında yapılmalıdır.</a:t>
            </a:r>
            <a:endParaRPr lang="tr-TR" sz="2400" dirty="0">
              <a:solidFill>
                <a:prstClr val="black"/>
              </a:solidFill>
              <a:ea typeface="Calibri"/>
              <a:cs typeface="Times New Roman"/>
            </a:endParaRPr>
          </a:p>
          <a:p>
            <a:pPr>
              <a:lnSpc>
                <a:spcPct val="107000"/>
              </a:lnSpc>
              <a:spcAft>
                <a:spcPts val="1000"/>
              </a:spcAft>
            </a:pPr>
            <a:endParaRPr lang="tr-TR" sz="2400" dirty="0">
              <a:ea typeface="Calibri"/>
              <a:cs typeface="Times New Roman"/>
            </a:endParaRPr>
          </a:p>
        </p:txBody>
      </p:sp>
    </p:spTree>
    <p:extLst>
      <p:ext uri="{BB962C8B-B14F-4D97-AF65-F5344CB8AC3E}">
        <p14:creationId xmlns:p14="http://schemas.microsoft.com/office/powerpoint/2010/main" val="1670166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5869" y="524538"/>
            <a:ext cx="11339816" cy="6190413"/>
          </a:xfrm>
          <a:prstGeom prst="rect">
            <a:avLst/>
          </a:prstGeom>
        </p:spPr>
        <p:txBody>
          <a:bodyPr wrap="square">
            <a:spAutoFit/>
          </a:bodyPr>
          <a:lstStyle/>
          <a:p>
            <a:pPr marL="90170">
              <a:lnSpc>
                <a:spcPct val="107000"/>
              </a:lnSpc>
              <a:spcAft>
                <a:spcPts val="1000"/>
              </a:spcAft>
            </a:pPr>
            <a:r>
              <a:rPr lang="tr-TR" sz="2300" dirty="0">
                <a:solidFill>
                  <a:srgbClr val="000000"/>
                </a:solidFill>
                <a:ea typeface="Calibri"/>
                <a:cs typeface="Times New Roman"/>
              </a:rPr>
              <a:t>3. Her biri ikiye katlanmış gazete kâğıtlarının arasına yerleştirilen bitki örneklerinin sayısı 20’ye ulaştığında en üste bir mukavva koyulmalı veya Görsel 2-3’ te gösterildiği gibi bitkiler tahta bir çerçeve içine yerleştirilerek kalın iki ip veya iki pantolon kemeri arasında sıkılıp </a:t>
            </a:r>
            <a:r>
              <a:rPr lang="tr-TR" sz="2300" b="1" dirty="0">
                <a:solidFill>
                  <a:srgbClr val="000000"/>
                </a:solidFill>
                <a:ea typeface="Calibri"/>
                <a:cs typeface="Times New Roman"/>
              </a:rPr>
              <a:t>kurutma presi</a:t>
            </a:r>
            <a:r>
              <a:rPr lang="tr-TR" sz="2300" dirty="0">
                <a:solidFill>
                  <a:srgbClr val="000000"/>
                </a:solidFill>
                <a:ea typeface="Calibri"/>
                <a:cs typeface="Times New Roman"/>
              </a:rPr>
              <a:t> hazırlanmalıdır. Tahta çerçevenin Görsel 3’teki gibi olması, bitki örneklerindeki suyun buharlaşmasını kolaylaştırması bakımından tercih edilebilir. Ancak delikli bir mukavva veya benzeri malzemeler de aynı işi görebilir</a:t>
            </a:r>
            <a:r>
              <a:rPr lang="tr-TR" sz="2300" dirty="0" smtClean="0">
                <a:solidFill>
                  <a:srgbClr val="000000"/>
                </a:solidFill>
                <a:ea typeface="Calibri"/>
                <a:cs typeface="Times New Roman"/>
              </a:rPr>
              <a:t>.</a:t>
            </a:r>
          </a:p>
          <a:p>
            <a:pPr marL="90170">
              <a:lnSpc>
                <a:spcPct val="107000"/>
              </a:lnSpc>
              <a:spcAft>
                <a:spcPts val="1000"/>
              </a:spcAft>
            </a:pPr>
            <a:r>
              <a:rPr lang="tr-TR" sz="2300" dirty="0" smtClean="0">
                <a:solidFill>
                  <a:srgbClr val="000000"/>
                </a:solidFill>
                <a:ea typeface="Calibri"/>
                <a:cs typeface="Times New Roman"/>
              </a:rPr>
              <a:t> </a:t>
            </a:r>
          </a:p>
          <a:p>
            <a:pPr marL="90170">
              <a:lnSpc>
                <a:spcPct val="107000"/>
              </a:lnSpc>
              <a:spcAft>
                <a:spcPts val="1000"/>
              </a:spcAft>
            </a:pPr>
            <a:r>
              <a:rPr lang="tr-TR" sz="2300" dirty="0" smtClean="0">
                <a:solidFill>
                  <a:srgbClr val="000000"/>
                </a:solidFill>
                <a:ea typeface="Calibri"/>
                <a:cs typeface="Times New Roman"/>
              </a:rPr>
              <a:t>4</a:t>
            </a:r>
            <a:r>
              <a:rPr lang="tr-TR" sz="2300" dirty="0">
                <a:solidFill>
                  <a:srgbClr val="000000"/>
                </a:solidFill>
                <a:ea typeface="Calibri"/>
                <a:cs typeface="Times New Roman"/>
              </a:rPr>
              <a:t>. Belirli sayıdaki bitki örneğini içeren </a:t>
            </a:r>
            <a:r>
              <a:rPr lang="tr-TR" sz="2300" b="1" dirty="0">
                <a:solidFill>
                  <a:srgbClr val="000000"/>
                </a:solidFill>
                <a:ea typeface="Calibri"/>
                <a:cs typeface="Times New Roman"/>
              </a:rPr>
              <a:t>kurutma</a:t>
            </a:r>
            <a:r>
              <a:rPr lang="tr-TR" sz="2300" dirty="0">
                <a:solidFill>
                  <a:srgbClr val="000000"/>
                </a:solidFill>
                <a:ea typeface="Calibri"/>
                <a:cs typeface="Times New Roman"/>
              </a:rPr>
              <a:t> </a:t>
            </a:r>
            <a:r>
              <a:rPr lang="tr-TR" sz="2300" b="1" dirty="0">
                <a:solidFill>
                  <a:srgbClr val="000000"/>
                </a:solidFill>
                <a:ea typeface="Calibri"/>
                <a:cs typeface="Times New Roman"/>
              </a:rPr>
              <a:t>presi</a:t>
            </a:r>
            <a:r>
              <a:rPr lang="tr-TR" sz="2300" dirty="0">
                <a:solidFill>
                  <a:srgbClr val="000000"/>
                </a:solidFill>
                <a:ea typeface="Calibri"/>
                <a:cs typeface="Times New Roman"/>
              </a:rPr>
              <a:t> (Görsel 4), hava geçişine izin verecek şekilde, dik olarak ve olabildiğince sıcak, havadar, kuru bir ortama (balkon, çardak altı,  kuru ve rüzgârlı yerler vs.) yerleştirilmelidir. Soğuk hava aşağıda olacağından </a:t>
            </a:r>
            <a:r>
              <a:rPr lang="tr-TR" sz="2300" b="1" dirty="0">
                <a:solidFill>
                  <a:srgbClr val="000000"/>
                </a:solidFill>
                <a:ea typeface="Calibri"/>
                <a:cs typeface="Times New Roman"/>
              </a:rPr>
              <a:t>kurutma preslerinin</a:t>
            </a:r>
            <a:r>
              <a:rPr lang="tr-TR" sz="2300" dirty="0">
                <a:solidFill>
                  <a:srgbClr val="000000"/>
                </a:solidFill>
                <a:ea typeface="Calibri"/>
                <a:cs typeface="Times New Roman"/>
              </a:rPr>
              <a:t> yerle teması kesilmeli ve kurutma presleri bir iple asılarak kurutma işlemi iki hafta devam ettirilmelidir. Kurutma sürecinde, ıslanan gazete kâğıtları günde en az bir kere </a:t>
            </a:r>
            <a:r>
              <a:rPr lang="tr-TR" sz="2300" b="1" dirty="0">
                <a:solidFill>
                  <a:srgbClr val="000000"/>
                </a:solidFill>
                <a:ea typeface="Calibri"/>
                <a:cs typeface="Times New Roman"/>
              </a:rPr>
              <a:t>kurutma presi</a:t>
            </a:r>
            <a:r>
              <a:rPr lang="tr-TR" sz="2300" dirty="0">
                <a:solidFill>
                  <a:srgbClr val="000000"/>
                </a:solidFill>
                <a:ea typeface="Calibri"/>
                <a:cs typeface="Times New Roman"/>
              </a:rPr>
              <a:t> açılarak yenilenmelidir.</a:t>
            </a:r>
            <a:r>
              <a:rPr lang="tr-TR" sz="2300" dirty="0">
                <a:ea typeface="Calibri"/>
                <a:cs typeface="Times New Roman"/>
              </a:rPr>
              <a:t> Bu işlem yapılırken bitki </a:t>
            </a:r>
            <a:r>
              <a:rPr lang="tr-TR" sz="2300" b="1" dirty="0">
                <a:ea typeface="Calibri"/>
                <a:cs typeface="Times New Roman"/>
              </a:rPr>
              <a:t>örnek numarasının</a:t>
            </a:r>
            <a:r>
              <a:rPr lang="tr-TR" sz="2300" dirty="0">
                <a:ea typeface="Calibri"/>
                <a:cs typeface="Times New Roman"/>
              </a:rPr>
              <a:t> gazete kâğıdının köşesine her seferinde yeniden yazılması </a:t>
            </a:r>
            <a:r>
              <a:rPr lang="tr-TR" sz="2300" b="1" dirty="0">
                <a:ea typeface="Calibri"/>
                <a:cs typeface="Times New Roman"/>
              </a:rPr>
              <a:t>unutulmamalıdır.</a:t>
            </a:r>
            <a:endParaRPr lang="tr-TR" sz="2300" dirty="0">
              <a:ea typeface="Calibri"/>
              <a:cs typeface="Times New Roman"/>
            </a:endParaRPr>
          </a:p>
          <a:p>
            <a:pPr marL="90170">
              <a:lnSpc>
                <a:spcPct val="107000"/>
              </a:lnSpc>
              <a:spcAft>
                <a:spcPts val="1000"/>
              </a:spcAft>
            </a:pPr>
            <a:endParaRPr lang="tr-TR" sz="2500" dirty="0">
              <a:ea typeface="Calibri"/>
              <a:cs typeface="Times New Roman"/>
            </a:endParaRPr>
          </a:p>
        </p:txBody>
      </p:sp>
    </p:spTree>
    <p:extLst>
      <p:ext uri="{BB962C8B-B14F-4D97-AF65-F5344CB8AC3E}">
        <p14:creationId xmlns:p14="http://schemas.microsoft.com/office/powerpoint/2010/main" val="3968261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2472" y="433907"/>
            <a:ext cx="11078970" cy="5262979"/>
          </a:xfrm>
          <a:prstGeom prst="rect">
            <a:avLst/>
          </a:prstGeom>
        </p:spPr>
        <p:txBody>
          <a:bodyPr wrap="square">
            <a:spAutoFit/>
          </a:bodyPr>
          <a:lstStyle/>
          <a:p>
            <a:r>
              <a:rPr lang="tr-TR" sz="2400" dirty="0">
                <a:ea typeface="Calibri"/>
                <a:cs typeface="Times New Roman"/>
              </a:rPr>
              <a:t>5. Kurutma işleminin bitip bitmediği, bitki örneğinin kuru ve sert olması ve kaldırıldığında eğilip bükülmemesiyle anlaşılabilir. Etli meyve veya etli yapraklar içeren bitki örneklerinin kurutulması çok daha uzun sürer. Bu tür bitki örneklerini küflenmeleri önlemek için etli kısımlarından boyuna keserek gazete kâğıtları arasında kurutmak gerekir. İyi kurutulmamış bitki örneklerinin kolay küfleneceği, bunun da tanımlanmalarını olanaksız hâle getireceği hatta diğer örnekleri de küflendireceği unutulmamalıdır. Soğanlı bitkilerin </a:t>
            </a:r>
            <a:r>
              <a:rPr lang="tr-TR" sz="2400" dirty="0">
                <a:solidFill>
                  <a:srgbClr val="000000"/>
                </a:solidFill>
                <a:ea typeface="Calibri"/>
                <a:cs typeface="Times New Roman"/>
              </a:rPr>
              <a:t>kurutulması ise güneş altında ve rüzgârlı bir yere asılarak yapılmalı ve yalnız soğan kısmı kurutulmalıdır. </a:t>
            </a:r>
            <a:endParaRPr lang="tr-TR" sz="2400" dirty="0" smtClean="0">
              <a:solidFill>
                <a:srgbClr val="000000"/>
              </a:solidFill>
              <a:ea typeface="Calibri"/>
              <a:cs typeface="Times New Roman"/>
            </a:endParaRPr>
          </a:p>
          <a:p>
            <a:endParaRPr lang="tr-TR" sz="2400" dirty="0" smtClean="0">
              <a:solidFill>
                <a:srgbClr val="000000"/>
              </a:solidFill>
              <a:ea typeface="Calibri"/>
              <a:cs typeface="Times New Roman"/>
            </a:endParaRPr>
          </a:p>
          <a:p>
            <a:r>
              <a:rPr lang="tr-TR" sz="2400" dirty="0" smtClean="0">
                <a:solidFill>
                  <a:srgbClr val="000000"/>
                </a:solidFill>
                <a:ea typeface="Calibri"/>
                <a:cs typeface="Times New Roman"/>
              </a:rPr>
              <a:t>Topladığınız </a:t>
            </a:r>
            <a:r>
              <a:rPr lang="tr-TR" sz="2400" dirty="0">
                <a:solidFill>
                  <a:srgbClr val="000000"/>
                </a:solidFill>
                <a:ea typeface="Calibri"/>
                <a:cs typeface="Times New Roman"/>
              </a:rPr>
              <a:t>bitkilerin meyve ve tohumları diğer kısımlarından (yaprak, çiçek gibi) farklı zamanlarda gelişecektir. Bu kısımlar ise geliştikleri zaman içinde toplanarak kurutulmalı ve kurutma işlemi bittikten sonra ait oldukları bitki örnekleri ile aynı gazete kâğıdı arasına koyulmalıdır. </a:t>
            </a:r>
          </a:p>
          <a:p>
            <a:endParaRPr lang="tr-TR" sz="2400" dirty="0"/>
          </a:p>
        </p:txBody>
      </p:sp>
    </p:spTree>
    <p:extLst>
      <p:ext uri="{BB962C8B-B14F-4D97-AF65-F5344CB8AC3E}">
        <p14:creationId xmlns:p14="http://schemas.microsoft.com/office/powerpoint/2010/main" val="445249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3290" y="301667"/>
            <a:ext cx="11072242" cy="6532879"/>
          </a:xfrm>
          <a:prstGeom prst="rect">
            <a:avLst/>
          </a:prstGeom>
        </p:spPr>
        <p:txBody>
          <a:bodyPr wrap="square">
            <a:spAutoFit/>
          </a:bodyPr>
          <a:lstStyle/>
          <a:p>
            <a:pPr marL="95250">
              <a:lnSpc>
                <a:spcPct val="107000"/>
              </a:lnSpc>
              <a:spcAft>
                <a:spcPts val="1000"/>
              </a:spcAft>
            </a:pPr>
            <a:r>
              <a:rPr lang="tr-TR" sz="2400" dirty="0" smtClean="0">
                <a:solidFill>
                  <a:srgbClr val="000000"/>
                </a:solidFill>
                <a:ea typeface="Calibri"/>
                <a:cs typeface="Times New Roman"/>
              </a:rPr>
              <a:t>6</a:t>
            </a:r>
            <a:r>
              <a:rPr lang="tr-TR" sz="2400" dirty="0">
                <a:solidFill>
                  <a:srgbClr val="000000"/>
                </a:solidFill>
                <a:ea typeface="Calibri"/>
                <a:cs typeface="Times New Roman"/>
              </a:rPr>
              <a:t>. Kurutulan </a:t>
            </a:r>
            <a:r>
              <a:rPr lang="tr-TR" sz="2400" dirty="0" smtClean="0">
                <a:solidFill>
                  <a:srgbClr val="000000"/>
                </a:solidFill>
                <a:ea typeface="Calibri"/>
                <a:cs typeface="Times New Roman"/>
              </a:rPr>
              <a:t>bitkilerin değerlendirilmesi </a:t>
            </a:r>
            <a:r>
              <a:rPr lang="tr-TR" sz="2400" dirty="0">
                <a:solidFill>
                  <a:srgbClr val="000000"/>
                </a:solidFill>
                <a:ea typeface="Calibri"/>
                <a:cs typeface="Times New Roman"/>
              </a:rPr>
              <a:t>için Görsel 5- 6 ve 7’ de gösterilen nitelikte olması gerekir. Bitki örnekleri, üzerlerine koyuldukları kâğıtlara </a:t>
            </a:r>
            <a:r>
              <a:rPr lang="tr-TR" sz="2400" b="1" dirty="0">
                <a:solidFill>
                  <a:srgbClr val="000000"/>
                </a:solidFill>
                <a:ea typeface="Calibri"/>
                <a:cs typeface="Times New Roman"/>
              </a:rPr>
              <a:t>yapıştırılmamalı </a:t>
            </a:r>
            <a:r>
              <a:rPr lang="tr-TR" sz="2400" dirty="0">
                <a:solidFill>
                  <a:srgbClr val="000000"/>
                </a:solidFill>
                <a:ea typeface="Calibri"/>
                <a:cs typeface="Times New Roman"/>
              </a:rPr>
              <a:t>ve</a:t>
            </a:r>
            <a:r>
              <a:rPr lang="tr-TR" sz="2400" b="1" dirty="0">
                <a:solidFill>
                  <a:srgbClr val="000000"/>
                </a:solidFill>
                <a:ea typeface="Calibri"/>
                <a:cs typeface="Times New Roman"/>
              </a:rPr>
              <a:t> </a:t>
            </a:r>
            <a:r>
              <a:rPr lang="tr-TR" sz="2400" dirty="0">
                <a:solidFill>
                  <a:srgbClr val="000000"/>
                </a:solidFill>
                <a:ea typeface="Calibri"/>
                <a:cs typeface="Times New Roman"/>
              </a:rPr>
              <a:t>Görsel 8’ deki gibi dolap veya benzeri ortamlarda gönderme tarihine kadar kurallara uygun şekilde korunmalıdır</a:t>
            </a:r>
            <a:r>
              <a:rPr lang="tr-TR" sz="2400" dirty="0" smtClean="0">
                <a:solidFill>
                  <a:srgbClr val="000000"/>
                </a:solidFill>
                <a:ea typeface="Calibri"/>
                <a:cs typeface="Times New Roman"/>
              </a:rPr>
              <a:t>.</a:t>
            </a:r>
          </a:p>
          <a:p>
            <a:pPr marL="95250">
              <a:lnSpc>
                <a:spcPct val="107000"/>
              </a:lnSpc>
              <a:spcAft>
                <a:spcPts val="1000"/>
              </a:spcAft>
            </a:pPr>
            <a:r>
              <a:rPr lang="tr-TR" sz="2400" dirty="0">
                <a:ea typeface="Calibri"/>
                <a:cs typeface="Times New Roman"/>
              </a:rPr>
              <a:t>7. Bitkilerin doğadaki fotoğraflarının çekilmesinin yanı sıra yapılan </a:t>
            </a:r>
            <a:r>
              <a:rPr lang="tr-TR" sz="2400" b="1" dirty="0">
                <a:ea typeface="Calibri"/>
                <a:cs typeface="Times New Roman"/>
              </a:rPr>
              <a:t>çalışmaların da</a:t>
            </a:r>
            <a:r>
              <a:rPr lang="tr-TR" sz="2400" dirty="0">
                <a:ea typeface="Calibri"/>
                <a:cs typeface="Times New Roman"/>
              </a:rPr>
              <a:t> </a:t>
            </a:r>
            <a:r>
              <a:rPr lang="tr-TR" sz="2400" b="1" dirty="0">
                <a:ea typeface="Calibri"/>
                <a:cs typeface="Times New Roman"/>
              </a:rPr>
              <a:t>videoya kaydedilmesi unutulmamalıdır.</a:t>
            </a:r>
            <a:r>
              <a:rPr lang="tr-TR" sz="2400" dirty="0">
                <a:ea typeface="Calibri"/>
                <a:cs typeface="Times New Roman"/>
              </a:rPr>
              <a:t> Fotoğraflar, bitkilerin yaprak, çiçek ve gövdesini hem ayrı ayrı hem de hepsini birden kapsayacak şekilde olmalıdır. Bunun yanı sıra bitkilerin yetiştiği ortamların (habitatın) fotoğrafları da </a:t>
            </a:r>
            <a:r>
              <a:rPr lang="tr-TR" sz="2400" dirty="0">
                <a:solidFill>
                  <a:srgbClr val="000000"/>
                </a:solidFill>
                <a:ea typeface="Calibri"/>
                <a:cs typeface="Times New Roman"/>
              </a:rPr>
              <a:t>çekilmelidir.</a:t>
            </a:r>
            <a:r>
              <a:rPr lang="tr-TR" sz="2400" dirty="0">
                <a:solidFill>
                  <a:srgbClr val="FF0000"/>
                </a:solidFill>
                <a:ea typeface="Calibri"/>
                <a:cs typeface="Times New Roman"/>
              </a:rPr>
              <a:t> </a:t>
            </a:r>
            <a:endParaRPr lang="tr-TR" sz="2400" dirty="0" smtClean="0">
              <a:solidFill>
                <a:srgbClr val="FF0000"/>
              </a:solidFill>
              <a:ea typeface="Calibri"/>
              <a:cs typeface="Times New Roman"/>
            </a:endParaRPr>
          </a:p>
          <a:p>
            <a:pPr marL="95250">
              <a:lnSpc>
                <a:spcPct val="107000"/>
              </a:lnSpc>
              <a:spcAft>
                <a:spcPts val="1000"/>
              </a:spcAft>
            </a:pPr>
            <a:r>
              <a:rPr lang="tr-TR" sz="2400" dirty="0">
                <a:solidFill>
                  <a:srgbClr val="000000"/>
                </a:solidFill>
                <a:ea typeface="Calibri"/>
                <a:cs typeface="Times New Roman"/>
              </a:rPr>
              <a:t>Video kayıtları ise çalışmalarınızın her aşamasını (bitkileri toplama, kurutma preslerini hazırlama, kaynak kişilerle bitkiler hakkında görüşmeler yapma vs.) kapsamalıdır. Bitkilerle ilgili çekilen fotoğraflar jüri tarafından bitkilerin değerlendirilmesi sırasında kullanılacaktır. Videolar ise yarışma sonucunda düzenlenecek ödül töreninin sunumunda kullanılacaktır. </a:t>
            </a:r>
            <a:endParaRPr lang="tr-TR" sz="2400" dirty="0">
              <a:ea typeface="Calibri"/>
              <a:cs typeface="Times New Roman"/>
            </a:endParaRPr>
          </a:p>
          <a:p>
            <a:pPr marL="95250">
              <a:lnSpc>
                <a:spcPct val="107000"/>
              </a:lnSpc>
              <a:spcAft>
                <a:spcPts val="1000"/>
              </a:spcAft>
            </a:pPr>
            <a:endParaRPr lang="tr-TR" sz="2400" dirty="0">
              <a:ea typeface="Calibri"/>
              <a:cs typeface="Times New Roman"/>
            </a:endParaRPr>
          </a:p>
          <a:p>
            <a:pPr marL="95250">
              <a:lnSpc>
                <a:spcPct val="107000"/>
              </a:lnSpc>
              <a:spcAft>
                <a:spcPts val="1000"/>
              </a:spcAft>
            </a:pPr>
            <a:endParaRPr lang="tr-TR" sz="2400" dirty="0">
              <a:ea typeface="Calibri"/>
              <a:cs typeface="Times New Roman"/>
            </a:endParaRPr>
          </a:p>
        </p:txBody>
      </p:sp>
    </p:spTree>
    <p:extLst>
      <p:ext uri="{BB962C8B-B14F-4D97-AF65-F5344CB8AC3E}">
        <p14:creationId xmlns:p14="http://schemas.microsoft.com/office/powerpoint/2010/main" val="323208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9093" y="322967"/>
            <a:ext cx="11616744" cy="6432530"/>
          </a:xfrm>
          <a:prstGeom prst="rect">
            <a:avLst/>
          </a:prstGeom>
        </p:spPr>
        <p:txBody>
          <a:bodyPr wrap="square">
            <a:spAutoFit/>
          </a:bodyPr>
          <a:lstStyle/>
          <a:p>
            <a:pPr algn="ctr"/>
            <a:r>
              <a:rPr lang="tr-TR" sz="3600" b="1" i="1" dirty="0" smtClean="0">
                <a:solidFill>
                  <a:srgbClr val="FF0000"/>
                </a:solidFill>
              </a:rPr>
              <a:t>Anadolu </a:t>
            </a:r>
            <a:r>
              <a:rPr lang="tr-TR" sz="3600" b="1" i="1" dirty="0">
                <a:solidFill>
                  <a:srgbClr val="FF0000"/>
                </a:solidFill>
              </a:rPr>
              <a:t>Bitkileri EXPO’ </a:t>
            </a:r>
            <a:r>
              <a:rPr lang="tr-TR" sz="3600" b="1" i="1" dirty="0" smtClean="0">
                <a:solidFill>
                  <a:srgbClr val="FF0000"/>
                </a:solidFill>
              </a:rPr>
              <a:t>da</a:t>
            </a:r>
            <a:endParaRPr lang="tr-TR" sz="3600" b="1" dirty="0"/>
          </a:p>
          <a:p>
            <a:pPr algn="ctr"/>
            <a:r>
              <a:rPr lang="tr-TR" sz="2400" b="1" dirty="0"/>
              <a:t>EXPO 2016 Antalya Ajansı </a:t>
            </a:r>
            <a:r>
              <a:rPr lang="tr-TR" sz="2400" b="1" dirty="0" smtClean="0"/>
              <a:t>- Ortaöğretim </a:t>
            </a:r>
            <a:r>
              <a:rPr lang="tr-TR" sz="2400" b="1" dirty="0"/>
              <a:t>Kurumları </a:t>
            </a:r>
          </a:p>
          <a:p>
            <a:pPr algn="ctr"/>
            <a:r>
              <a:rPr lang="tr-TR" sz="2400" b="1" dirty="0"/>
              <a:t>Arası </a:t>
            </a:r>
            <a:r>
              <a:rPr lang="tr-TR" sz="2400" b="1" dirty="0" err="1"/>
              <a:t>Etnobotanik</a:t>
            </a:r>
            <a:r>
              <a:rPr lang="tr-TR" sz="2400" b="1" dirty="0"/>
              <a:t> Yarışması</a:t>
            </a:r>
          </a:p>
          <a:p>
            <a:pPr algn="ctr"/>
            <a:endParaRPr lang="tr-TR" sz="2800" b="1" dirty="0"/>
          </a:p>
          <a:p>
            <a:pPr algn="ctr"/>
            <a:endParaRPr lang="tr-TR" sz="2800" b="1" dirty="0"/>
          </a:p>
          <a:p>
            <a:pPr algn="ctr"/>
            <a:endParaRPr lang="tr-TR" sz="2800" b="1" dirty="0" smtClean="0"/>
          </a:p>
          <a:p>
            <a:pPr algn="ctr"/>
            <a:endParaRPr lang="tr-TR" sz="2800" b="1" dirty="0" smtClean="0"/>
          </a:p>
          <a:p>
            <a:pPr algn="ctr"/>
            <a:endParaRPr lang="tr-TR" sz="2800" b="1" dirty="0" smtClean="0"/>
          </a:p>
          <a:p>
            <a:pPr algn="ctr"/>
            <a:endParaRPr lang="tr-TR" sz="2800" b="1" dirty="0" smtClean="0"/>
          </a:p>
          <a:p>
            <a:pPr algn="ctr"/>
            <a:endParaRPr lang="tr-TR" sz="2800" b="1" dirty="0"/>
          </a:p>
          <a:p>
            <a:pPr algn="ctr"/>
            <a:r>
              <a:rPr lang="tr-TR" sz="2400" b="1" dirty="0"/>
              <a:t>Liseli </a:t>
            </a:r>
            <a:r>
              <a:rPr lang="tr-TR" sz="2400" b="1" dirty="0" smtClean="0"/>
              <a:t>Gençler</a:t>
            </a:r>
            <a:r>
              <a:rPr lang="tr-TR" sz="2400" b="1" dirty="0"/>
              <a:t>!</a:t>
            </a:r>
            <a:r>
              <a:rPr lang="tr-TR" sz="2400" b="1" dirty="0" smtClean="0"/>
              <a:t>                  </a:t>
            </a:r>
            <a:endParaRPr lang="tr-TR" sz="2400" b="1" dirty="0"/>
          </a:p>
          <a:p>
            <a:pPr algn="ctr"/>
            <a:r>
              <a:rPr lang="tr-TR" sz="2800" b="1" dirty="0"/>
              <a:t> </a:t>
            </a:r>
            <a:r>
              <a:rPr lang="tr-TR" sz="2000" b="1" dirty="0"/>
              <a:t>“EXPO 2016 Antalya Evrensel Botanik Sergisi” kapsamında düzenlenen “Anadolu Bitkileri </a:t>
            </a:r>
            <a:r>
              <a:rPr lang="tr-TR" sz="2000" b="1" dirty="0" err="1"/>
              <a:t>EXPO’da</a:t>
            </a:r>
            <a:r>
              <a:rPr lang="tr-TR" sz="2000" b="1" dirty="0"/>
              <a:t>” </a:t>
            </a:r>
            <a:r>
              <a:rPr lang="tr-TR" sz="2000" b="1" dirty="0" err="1"/>
              <a:t>etnobotanik</a:t>
            </a:r>
            <a:r>
              <a:rPr lang="tr-TR" sz="2000" b="1" dirty="0"/>
              <a:t> yarışmasına okulunuz adına katılabilir ve yaşadığınız yörede yetişen bitkilerin Antalya’da yapılacak olan “EXPO 2016 Antalya” da sergilenmesini sağlayabilirsiniz.</a:t>
            </a:r>
          </a:p>
          <a:p>
            <a:pPr algn="ctr"/>
            <a:endParaRPr lang="tr-TR" sz="2000" b="1" dirty="0"/>
          </a:p>
          <a:p>
            <a:pPr algn="ctr"/>
            <a:r>
              <a:rPr lang="tr-TR" sz="2000" b="1" dirty="0"/>
              <a:t>Başvuru Adresi:   </a:t>
            </a:r>
            <a:r>
              <a:rPr lang="tr-TR" sz="2000" b="1" dirty="0" smtClean="0"/>
              <a:t>www…….com/</a:t>
            </a:r>
            <a:r>
              <a:rPr lang="tr-TR" sz="2000" b="1" dirty="0" err="1" smtClean="0"/>
              <a:t>anadolubitkileriexpoda</a:t>
            </a:r>
            <a:endParaRPr lang="tr-TR" sz="2000" b="1" dirty="0"/>
          </a:p>
        </p:txBody>
      </p:sp>
      <p:pic>
        <p:nvPicPr>
          <p:cNvPr id="3" name="Resim 2" descr="D:\Users\sendemert\Desktop\meblogo.png"/>
          <p:cNvPicPr/>
          <p:nvPr/>
        </p:nvPicPr>
        <p:blipFill>
          <a:blip r:embed="rId2">
            <a:extLst>
              <a:ext uri="{28A0092B-C50C-407E-A947-70E740481C1C}">
                <a14:useLocalDpi xmlns:a14="http://schemas.microsoft.com/office/drawing/2010/main" val="0"/>
              </a:ext>
            </a:extLst>
          </a:blip>
          <a:srcRect/>
          <a:stretch>
            <a:fillRect/>
          </a:stretch>
        </p:blipFill>
        <p:spPr bwMode="auto">
          <a:xfrm>
            <a:off x="1700015" y="2633028"/>
            <a:ext cx="1631315" cy="1591945"/>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2306" y="2900928"/>
            <a:ext cx="1658824"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1020" y="1993704"/>
            <a:ext cx="1772209" cy="237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04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1528" y="492854"/>
            <a:ext cx="10991126" cy="6038897"/>
          </a:xfrm>
          <a:prstGeom prst="rect">
            <a:avLst/>
          </a:prstGeom>
        </p:spPr>
        <p:txBody>
          <a:bodyPr wrap="square">
            <a:spAutoFit/>
          </a:bodyPr>
          <a:lstStyle/>
          <a:p>
            <a:pPr marL="180340">
              <a:lnSpc>
                <a:spcPct val="107000"/>
              </a:lnSpc>
              <a:spcAft>
                <a:spcPts val="800"/>
              </a:spcAft>
            </a:pPr>
            <a:r>
              <a:rPr lang="tr-TR" sz="2400" b="1" dirty="0">
                <a:ea typeface="Calibri"/>
                <a:cs typeface="Times New Roman"/>
              </a:rPr>
              <a:t>Kurutulmuş Bitki Örneklerini Nasıl Göndermelisiniz?</a:t>
            </a:r>
            <a:endParaRPr lang="tr-TR" sz="2400" dirty="0">
              <a:ea typeface="Calibri"/>
              <a:cs typeface="Times New Roman"/>
            </a:endParaRPr>
          </a:p>
          <a:p>
            <a:pPr>
              <a:lnSpc>
                <a:spcPct val="107000"/>
              </a:lnSpc>
              <a:spcAft>
                <a:spcPts val="800"/>
              </a:spcAft>
            </a:pPr>
            <a:r>
              <a:rPr lang="tr-TR" sz="2400" dirty="0">
                <a:solidFill>
                  <a:srgbClr val="000000"/>
                </a:solidFill>
                <a:ea typeface="Calibri"/>
                <a:cs typeface="Times New Roman"/>
              </a:rPr>
              <a:t> </a:t>
            </a:r>
            <a:r>
              <a:rPr lang="tr-TR" sz="2400" dirty="0" smtClean="0">
                <a:solidFill>
                  <a:srgbClr val="000000"/>
                </a:solidFill>
                <a:ea typeface="Calibri"/>
                <a:cs typeface="Times New Roman"/>
              </a:rPr>
              <a:t>Kuruttuğunuz her bir bitki örneğiyle ilgili bilgileri kaydettiğiniz “ Yarışma Bilgi </a:t>
            </a:r>
            <a:r>
              <a:rPr lang="tr-TR" sz="2400" dirty="0" err="1" smtClean="0">
                <a:solidFill>
                  <a:srgbClr val="000000"/>
                </a:solidFill>
                <a:ea typeface="Calibri"/>
                <a:cs typeface="Times New Roman"/>
              </a:rPr>
              <a:t>Form”larının</a:t>
            </a:r>
            <a:r>
              <a:rPr lang="tr-TR" sz="2400" dirty="0" smtClean="0">
                <a:solidFill>
                  <a:srgbClr val="000000"/>
                </a:solidFill>
                <a:ea typeface="Calibri"/>
                <a:cs typeface="Times New Roman"/>
              </a:rPr>
              <a:t> (YBF) birer çıktısını alınız.</a:t>
            </a:r>
            <a:r>
              <a:rPr lang="tr-TR" sz="2400" dirty="0" smtClean="0">
                <a:ea typeface="Calibri"/>
                <a:cs typeface="Times New Roman"/>
              </a:rPr>
              <a:t> </a:t>
            </a:r>
          </a:p>
          <a:p>
            <a:pPr>
              <a:lnSpc>
                <a:spcPct val="107000"/>
              </a:lnSpc>
              <a:spcAft>
                <a:spcPts val="800"/>
              </a:spcAft>
            </a:pPr>
            <a:endParaRPr lang="tr-TR" sz="2400" dirty="0">
              <a:ea typeface="Calibri"/>
              <a:cs typeface="Times New Roman"/>
            </a:endParaRPr>
          </a:p>
          <a:p>
            <a:pPr>
              <a:lnSpc>
                <a:spcPct val="107000"/>
              </a:lnSpc>
              <a:spcAft>
                <a:spcPts val="800"/>
              </a:spcAft>
            </a:pPr>
            <a:endParaRPr lang="tr-TR" sz="2400" dirty="0" smtClean="0">
              <a:ea typeface="Calibri"/>
              <a:cs typeface="Times New Roman"/>
            </a:endParaRPr>
          </a:p>
          <a:p>
            <a:pPr>
              <a:lnSpc>
                <a:spcPct val="107000"/>
              </a:lnSpc>
              <a:spcAft>
                <a:spcPts val="800"/>
              </a:spcAft>
            </a:pPr>
            <a:r>
              <a:rPr lang="tr-TR" sz="2400" dirty="0" smtClean="0">
                <a:solidFill>
                  <a:srgbClr val="000000"/>
                </a:solidFill>
                <a:ea typeface="Calibri"/>
                <a:cs typeface="Times New Roman"/>
              </a:rPr>
              <a:t>     Kurutulmuş her b</a:t>
            </a:r>
            <a:r>
              <a:rPr lang="tr-TR" sz="2400" dirty="0" smtClean="0">
                <a:ea typeface="Calibri"/>
                <a:cs typeface="Times New Roman"/>
              </a:rPr>
              <a:t>itki örneğini </a:t>
            </a:r>
            <a:r>
              <a:rPr lang="tr-TR" sz="2400" dirty="0" err="1" smtClean="0">
                <a:ea typeface="Calibri"/>
                <a:cs typeface="Times New Roman"/>
              </a:rPr>
              <a:t>YBF’de</a:t>
            </a:r>
            <a:r>
              <a:rPr lang="tr-TR" sz="2400" dirty="0" smtClean="0">
                <a:ea typeface="Calibri"/>
                <a:cs typeface="Times New Roman"/>
              </a:rPr>
              <a:t> numarası yazılı olan çıktısı üzerine, bükülüp kırılması önlenecek şekilde yerleştirerek gazete kâğıtlarının arasına koyunuz. Bitkinin yöredeki adı, kullanım amaçları vs. bu numaralara bakılarak değerlendirileceğinden bu konuya özen gösterilmelidir. Bitki örneklerinin hepsi aynı şekilde üst üste yerleştirildikten sonra en üste öğrenci, öğretmen ve kaynak kişilerle ilgili YBF çıktıları koyulmalıdır. Daha sonra gazete kâğıtlarının alt ve üst kısmına destek oluşturması amacıyla biraz daha büyük boyutta mukavva koyularak bağlanıp paketlenmelidir. Paketleme işleminde hava almayan naylon ambalajlar kullanılmamalıdır.</a:t>
            </a:r>
          </a:p>
          <a:p>
            <a:pPr>
              <a:lnSpc>
                <a:spcPct val="107000"/>
              </a:lnSpc>
              <a:spcAft>
                <a:spcPts val="800"/>
              </a:spcAft>
            </a:pPr>
            <a:endParaRPr lang="tr-TR" dirty="0">
              <a:ea typeface="Calibri"/>
              <a:cs typeface="Times New Roman"/>
            </a:endParaRPr>
          </a:p>
        </p:txBody>
      </p:sp>
    </p:spTree>
    <p:extLst>
      <p:ext uri="{BB962C8B-B14F-4D97-AF65-F5344CB8AC3E}">
        <p14:creationId xmlns:p14="http://schemas.microsoft.com/office/powerpoint/2010/main" val="2238547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8698" y="834341"/>
            <a:ext cx="11088198" cy="4747005"/>
          </a:xfrm>
          <a:prstGeom prst="rect">
            <a:avLst/>
          </a:prstGeom>
        </p:spPr>
        <p:txBody>
          <a:bodyPr wrap="square">
            <a:spAutoFit/>
          </a:bodyPr>
          <a:lstStyle/>
          <a:p>
            <a:pPr>
              <a:lnSpc>
                <a:spcPct val="107000"/>
              </a:lnSpc>
              <a:spcAft>
                <a:spcPts val="800"/>
              </a:spcAft>
            </a:pPr>
            <a:endParaRPr lang="tr-TR" sz="2400" dirty="0" smtClean="0">
              <a:solidFill>
                <a:srgbClr val="000000"/>
              </a:solidFill>
              <a:ea typeface="Calibri"/>
              <a:cs typeface="Times New Roman"/>
            </a:endParaRPr>
          </a:p>
          <a:p>
            <a:pPr>
              <a:lnSpc>
                <a:spcPct val="107000"/>
              </a:lnSpc>
              <a:spcAft>
                <a:spcPts val="800"/>
              </a:spcAft>
            </a:pPr>
            <a:r>
              <a:rPr lang="tr-TR" sz="2400" dirty="0" smtClean="0">
                <a:solidFill>
                  <a:srgbClr val="000000"/>
                </a:solidFill>
                <a:ea typeface="Calibri"/>
                <a:cs typeface="Times New Roman"/>
              </a:rPr>
              <a:t>        Paketlenen </a:t>
            </a:r>
            <a:r>
              <a:rPr lang="tr-TR" sz="2400" dirty="0">
                <a:solidFill>
                  <a:srgbClr val="000000"/>
                </a:solidFill>
                <a:ea typeface="Calibri"/>
                <a:cs typeface="Times New Roman"/>
              </a:rPr>
              <a:t>bitki örneklerinin </a:t>
            </a:r>
            <a:r>
              <a:rPr lang="tr-TR" sz="2400" b="1" dirty="0">
                <a:solidFill>
                  <a:srgbClr val="000000"/>
                </a:solidFill>
                <a:ea typeface="Calibri"/>
                <a:cs typeface="Times New Roman"/>
              </a:rPr>
              <a:t>21-30 Eylül 2015</a:t>
            </a:r>
            <a:r>
              <a:rPr lang="tr-TR" sz="2400" dirty="0">
                <a:solidFill>
                  <a:srgbClr val="000000"/>
                </a:solidFill>
                <a:ea typeface="Calibri"/>
                <a:cs typeface="Times New Roman"/>
              </a:rPr>
              <a:t> tarihleri arasında aşağıda belirtilen adrese kargo veya PTT aracılığıyla gönderilmesi gerekmektedir. (PTT’ </a:t>
            </a:r>
            <a:r>
              <a:rPr lang="tr-TR" sz="2400" dirty="0" err="1">
                <a:solidFill>
                  <a:srgbClr val="000000"/>
                </a:solidFill>
                <a:ea typeface="Calibri"/>
                <a:cs typeface="Times New Roman"/>
              </a:rPr>
              <a:t>nin</a:t>
            </a:r>
            <a:r>
              <a:rPr lang="tr-TR" sz="2400" dirty="0">
                <a:solidFill>
                  <a:srgbClr val="000000"/>
                </a:solidFill>
                <a:ea typeface="Calibri"/>
                <a:cs typeface="Times New Roman"/>
              </a:rPr>
              <a:t> koli kutularının kullanılması durumunda ayrıca mukavva koyulmasına gerek yoktur.). Bu tarihlerden önce veya sonra gönderilecek bitki örnekleri değerlendirmeye alınmayacaktır. Taşınma sırasında bitkilerde oluşabilecek zararların en aza indirilmesi bakımından paketlerinizin “kırılacak eşya” uyarısı ile taşınması tercih edilmelidir.</a:t>
            </a:r>
            <a:r>
              <a:rPr lang="tr-TR" sz="2400" dirty="0">
                <a:ea typeface="Calibri"/>
                <a:cs typeface="Times New Roman"/>
              </a:rPr>
              <a:t> </a:t>
            </a:r>
          </a:p>
          <a:p>
            <a:pPr indent="-180340">
              <a:lnSpc>
                <a:spcPct val="107000"/>
              </a:lnSpc>
              <a:spcAft>
                <a:spcPts val="800"/>
              </a:spcAft>
            </a:pPr>
            <a:r>
              <a:rPr lang="tr-TR" sz="2400" b="1" dirty="0">
                <a:ea typeface="Calibri"/>
                <a:cs typeface="Times New Roman"/>
              </a:rPr>
              <a:t>           </a:t>
            </a:r>
            <a:r>
              <a:rPr lang="tr-TR" sz="2400" dirty="0">
                <a:ea typeface="Calibri"/>
                <a:cs typeface="Times New Roman"/>
              </a:rPr>
              <a:t> </a:t>
            </a:r>
          </a:p>
          <a:p>
            <a:pPr indent="-180340">
              <a:lnSpc>
                <a:spcPct val="107000"/>
              </a:lnSpc>
              <a:spcAft>
                <a:spcPts val="800"/>
              </a:spcAft>
            </a:pPr>
            <a:r>
              <a:rPr lang="tr-TR" sz="2400" dirty="0" smtClean="0">
                <a:ea typeface="Calibri"/>
                <a:cs typeface="Times New Roman"/>
              </a:rPr>
              <a:t> </a:t>
            </a:r>
            <a:r>
              <a:rPr lang="tr-TR" sz="2400" dirty="0">
                <a:ea typeface="Calibri"/>
                <a:cs typeface="Times New Roman"/>
              </a:rPr>
              <a:t>Bitki örneklerin gönderileceği adres</a:t>
            </a:r>
            <a:r>
              <a:rPr lang="tr-TR" sz="2400" b="1" i="1" dirty="0">
                <a:ea typeface="Calibri"/>
                <a:cs typeface="Times New Roman"/>
              </a:rPr>
              <a:t>: Özel </a:t>
            </a:r>
            <a:r>
              <a:rPr lang="tr-TR" sz="2400" b="1" i="1" dirty="0" err="1">
                <a:ea typeface="Calibri"/>
                <a:cs typeface="Times New Roman"/>
              </a:rPr>
              <a:t>Bilfen</a:t>
            </a:r>
            <a:r>
              <a:rPr lang="tr-TR" sz="2400" b="1" i="1" dirty="0">
                <a:ea typeface="Calibri"/>
                <a:cs typeface="Times New Roman"/>
              </a:rPr>
              <a:t> Antalya Anadolu ve  Fen Lisesi, Çağlayan mahallesi, 2030. Sokak, Numara 38,</a:t>
            </a:r>
            <a:r>
              <a:rPr lang="tr-TR" sz="2400" dirty="0">
                <a:ea typeface="Calibri"/>
                <a:cs typeface="Times New Roman"/>
              </a:rPr>
              <a:t>  </a:t>
            </a:r>
            <a:r>
              <a:rPr lang="tr-TR" sz="2400" b="1" i="1" dirty="0">
                <a:ea typeface="Calibri"/>
                <a:cs typeface="Times New Roman"/>
              </a:rPr>
              <a:t>Posta kodu: 07230  </a:t>
            </a:r>
            <a:r>
              <a:rPr lang="tr-TR" sz="2400" b="1" i="1" dirty="0" err="1">
                <a:ea typeface="Calibri"/>
                <a:cs typeface="Times New Roman"/>
              </a:rPr>
              <a:t>Muratpaşa</a:t>
            </a:r>
            <a:r>
              <a:rPr lang="tr-TR" sz="2400" b="1" i="1" dirty="0">
                <a:ea typeface="Calibri"/>
                <a:cs typeface="Times New Roman"/>
              </a:rPr>
              <a:t> / Antalya</a:t>
            </a:r>
            <a:endParaRPr lang="tr-TR" sz="2400" dirty="0">
              <a:ea typeface="Calibri"/>
              <a:cs typeface="Times New Roman"/>
            </a:endParaRPr>
          </a:p>
        </p:txBody>
      </p:sp>
    </p:spTree>
    <p:extLst>
      <p:ext uri="{BB962C8B-B14F-4D97-AF65-F5344CB8AC3E}">
        <p14:creationId xmlns:p14="http://schemas.microsoft.com/office/powerpoint/2010/main" val="2967504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96120" y="566957"/>
            <a:ext cx="10215317" cy="4692438"/>
          </a:xfrm>
          <a:prstGeom prst="rect">
            <a:avLst/>
          </a:prstGeom>
        </p:spPr>
        <p:txBody>
          <a:bodyPr wrap="square">
            <a:spAutoFit/>
          </a:bodyPr>
          <a:lstStyle/>
          <a:p>
            <a:pPr>
              <a:lnSpc>
                <a:spcPct val="107000"/>
              </a:lnSpc>
              <a:spcAft>
                <a:spcPts val="800"/>
              </a:spcAft>
            </a:pPr>
            <a:endParaRPr lang="tr-TR" b="1" dirty="0" smtClean="0">
              <a:latin typeface="Verdana"/>
              <a:ea typeface="Calibri"/>
              <a:cs typeface="Times New Roman"/>
            </a:endParaRPr>
          </a:p>
          <a:p>
            <a:pPr>
              <a:lnSpc>
                <a:spcPct val="107000"/>
              </a:lnSpc>
              <a:spcAft>
                <a:spcPts val="800"/>
              </a:spcAft>
            </a:pPr>
            <a:r>
              <a:rPr lang="tr-TR" sz="2800" b="1" dirty="0" smtClean="0">
                <a:solidFill>
                  <a:srgbClr val="FF0000"/>
                </a:solidFill>
                <a:ea typeface="Calibri"/>
                <a:cs typeface="Times New Roman"/>
              </a:rPr>
              <a:t>Yarışma </a:t>
            </a:r>
            <a:r>
              <a:rPr lang="tr-TR" sz="2800" b="1" dirty="0">
                <a:solidFill>
                  <a:srgbClr val="FF0000"/>
                </a:solidFill>
                <a:ea typeface="Calibri"/>
                <a:cs typeface="Times New Roman"/>
              </a:rPr>
              <a:t>Bilgi </a:t>
            </a:r>
            <a:r>
              <a:rPr lang="tr-TR" sz="2800" b="1" dirty="0" err="1">
                <a:solidFill>
                  <a:srgbClr val="FF0000"/>
                </a:solidFill>
                <a:ea typeface="Calibri"/>
                <a:cs typeface="Times New Roman"/>
              </a:rPr>
              <a:t>Form’larını</a:t>
            </a:r>
            <a:r>
              <a:rPr lang="tr-TR" sz="2800" b="1" dirty="0">
                <a:solidFill>
                  <a:srgbClr val="FF0000"/>
                </a:solidFill>
                <a:ea typeface="Calibri"/>
                <a:cs typeface="Times New Roman"/>
              </a:rPr>
              <a:t> (YBF) Nasıl Doldurulmalısınız</a:t>
            </a:r>
            <a:r>
              <a:rPr lang="tr-TR" sz="2800" b="1" dirty="0" smtClean="0">
                <a:solidFill>
                  <a:srgbClr val="FF0000"/>
                </a:solidFill>
                <a:ea typeface="Calibri"/>
                <a:cs typeface="Times New Roman"/>
              </a:rPr>
              <a:t>?</a:t>
            </a:r>
          </a:p>
          <a:p>
            <a:pPr>
              <a:lnSpc>
                <a:spcPct val="107000"/>
              </a:lnSpc>
              <a:spcAft>
                <a:spcPts val="800"/>
              </a:spcAft>
            </a:pPr>
            <a:endParaRPr lang="tr-TR" sz="2800" dirty="0">
              <a:ea typeface="Calibri"/>
              <a:cs typeface="Times New Roman"/>
            </a:endParaRPr>
          </a:p>
          <a:p>
            <a:pPr>
              <a:lnSpc>
                <a:spcPct val="107000"/>
              </a:lnSpc>
              <a:spcAft>
                <a:spcPts val="800"/>
              </a:spcAft>
            </a:pPr>
            <a:r>
              <a:rPr lang="tr-TR" sz="2800" dirty="0">
                <a:ea typeface="Calibri"/>
                <a:cs typeface="Times New Roman"/>
              </a:rPr>
              <a:t>       Yarışma bilgi formu iki bölümden oluşmaktadır: </a:t>
            </a:r>
          </a:p>
          <a:p>
            <a:pPr>
              <a:lnSpc>
                <a:spcPct val="107000"/>
              </a:lnSpc>
              <a:spcAft>
                <a:spcPts val="800"/>
              </a:spcAft>
            </a:pPr>
            <a:r>
              <a:rPr lang="tr-TR" sz="2800" dirty="0">
                <a:ea typeface="Calibri"/>
                <a:cs typeface="Times New Roman"/>
              </a:rPr>
              <a:t>1. bölümde; öğrenci, danışman öğretmen ve kaynak kişi veya kişilerle ilgili bilgiler yer almaktadır. </a:t>
            </a:r>
          </a:p>
          <a:p>
            <a:pPr>
              <a:lnSpc>
                <a:spcPct val="107000"/>
              </a:lnSpc>
              <a:spcAft>
                <a:spcPts val="800"/>
              </a:spcAft>
            </a:pPr>
            <a:r>
              <a:rPr lang="tr-TR" sz="2800" dirty="0">
                <a:ea typeface="Calibri"/>
                <a:cs typeface="Times New Roman"/>
              </a:rPr>
              <a:t>2. bölümde; kurutulacak bitki örnekleri ile ilgili bilgiler yer almaktadır. </a:t>
            </a:r>
          </a:p>
          <a:p>
            <a:pPr>
              <a:lnSpc>
                <a:spcPct val="107000"/>
              </a:lnSpc>
              <a:spcAft>
                <a:spcPts val="800"/>
              </a:spcAft>
            </a:pPr>
            <a:r>
              <a:rPr lang="tr-TR" sz="2800" dirty="0">
                <a:ea typeface="Calibri"/>
                <a:cs typeface="Times New Roman"/>
              </a:rPr>
              <a:t>Çalışmalarınızla ilgili bilgileri önce defterinize yazıp daha sonra WEB sayfasına yüklemeniz işinizi kolaylaştırabilir. </a:t>
            </a:r>
          </a:p>
        </p:txBody>
      </p:sp>
    </p:spTree>
    <p:extLst>
      <p:ext uri="{BB962C8B-B14F-4D97-AF65-F5344CB8AC3E}">
        <p14:creationId xmlns:p14="http://schemas.microsoft.com/office/powerpoint/2010/main" val="2164762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37234" y="536207"/>
            <a:ext cx="10385942" cy="2272610"/>
          </a:xfrm>
          <a:prstGeom prst="rect">
            <a:avLst/>
          </a:prstGeom>
        </p:spPr>
        <p:txBody>
          <a:bodyPr wrap="square">
            <a:spAutoFit/>
          </a:bodyPr>
          <a:lstStyle/>
          <a:p>
            <a:pPr algn="ctr">
              <a:lnSpc>
                <a:spcPct val="107000"/>
              </a:lnSpc>
              <a:spcAft>
                <a:spcPts val="800"/>
              </a:spcAft>
            </a:pPr>
            <a:r>
              <a:rPr lang="tr-TR" sz="2400" b="1" dirty="0">
                <a:ea typeface="Calibri"/>
                <a:cs typeface="Arial"/>
              </a:rPr>
              <a:t>YARIŞMA BİLGİ FORMU (</a:t>
            </a:r>
            <a:r>
              <a:rPr lang="tr-TR" sz="2400" b="1" dirty="0" smtClean="0">
                <a:ea typeface="Calibri"/>
                <a:cs typeface="Arial"/>
              </a:rPr>
              <a:t>YBF – 1. BÖLÜM)</a:t>
            </a:r>
            <a:endParaRPr lang="tr-TR" sz="2400" dirty="0">
              <a:ea typeface="Calibri"/>
              <a:cs typeface="Times New Roman"/>
            </a:endParaRPr>
          </a:p>
          <a:p>
            <a:pPr>
              <a:spcAft>
                <a:spcPts val="800"/>
              </a:spcAft>
            </a:pPr>
            <a:r>
              <a:rPr lang="tr-TR" sz="2400" b="1" dirty="0">
                <a:ea typeface="Calibri"/>
                <a:cs typeface="Times New Roman"/>
              </a:rPr>
              <a:t>Yarışmaya </a:t>
            </a:r>
            <a:r>
              <a:rPr lang="tr-TR" sz="2400" b="1" dirty="0" smtClean="0">
                <a:ea typeface="Calibri"/>
                <a:cs typeface="Times New Roman"/>
              </a:rPr>
              <a:t>Katılan Öğrencinin:</a:t>
            </a:r>
            <a:r>
              <a:rPr lang="tr-TR" sz="2400" dirty="0" smtClean="0">
                <a:ea typeface="Calibri"/>
                <a:cs typeface="Times New Roman"/>
              </a:rPr>
              <a:t> </a:t>
            </a:r>
          </a:p>
          <a:p>
            <a:pPr>
              <a:spcAft>
                <a:spcPts val="800"/>
              </a:spcAft>
            </a:pPr>
            <a:r>
              <a:rPr lang="tr-TR" sz="2400" b="1" dirty="0" smtClean="0">
                <a:ea typeface="Calibri"/>
                <a:cs typeface="Times New Roman"/>
              </a:rPr>
              <a:t>Adı </a:t>
            </a:r>
            <a:r>
              <a:rPr lang="tr-TR" sz="2400" b="1" dirty="0">
                <a:ea typeface="Calibri"/>
                <a:cs typeface="Times New Roman"/>
              </a:rPr>
              <a:t>ve soyadı, okul numarası ve elektronik posta adresi bu bölüme eksiksiz olarak yazılmalıdır. </a:t>
            </a:r>
            <a:endParaRPr lang="tr-TR" sz="2400" b="1" dirty="0" smtClean="0">
              <a:ea typeface="Calibri"/>
              <a:cs typeface="Times New Roman"/>
            </a:endParaRPr>
          </a:p>
          <a:p>
            <a:pPr>
              <a:spcAft>
                <a:spcPts val="800"/>
              </a:spcAft>
            </a:pPr>
            <a:r>
              <a:rPr lang="tr-TR" sz="2400" b="1" dirty="0" smtClean="0">
                <a:solidFill>
                  <a:srgbClr val="FF0000"/>
                </a:solidFill>
                <a:ea typeface="Calibri"/>
                <a:cs typeface="Times New Roman"/>
              </a:rPr>
              <a:t>Bu </a:t>
            </a:r>
            <a:r>
              <a:rPr lang="tr-TR" sz="2400" b="1" dirty="0">
                <a:solidFill>
                  <a:srgbClr val="FF0000"/>
                </a:solidFill>
                <a:ea typeface="Calibri"/>
                <a:cs typeface="Times New Roman"/>
              </a:rPr>
              <a:t>kısım bir kez doldurulacaktır.</a:t>
            </a:r>
            <a:endParaRPr lang="tr-TR" sz="2400" dirty="0">
              <a:solidFill>
                <a:srgbClr val="FF0000"/>
              </a:solidFill>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46074669"/>
              </p:ext>
            </p:extLst>
          </p:nvPr>
        </p:nvGraphicFramePr>
        <p:xfrm>
          <a:off x="1160059" y="2931213"/>
          <a:ext cx="10194877" cy="2800847"/>
        </p:xfrm>
        <a:graphic>
          <a:graphicData uri="http://schemas.openxmlformats.org/drawingml/2006/table">
            <a:tbl>
              <a:tblPr firstRow="1" firstCol="1" lastRow="1" lastCol="1" bandRow="1" bandCol="1">
                <a:tableStyleId>{BC89EF96-8CEA-46FF-86C4-4CE0E7609802}</a:tableStyleId>
              </a:tblPr>
              <a:tblGrid>
                <a:gridCol w="4899489"/>
                <a:gridCol w="5295388"/>
              </a:tblGrid>
              <a:tr h="617205">
                <a:tc>
                  <a:txBody>
                    <a:bodyPr/>
                    <a:lstStyle/>
                    <a:p>
                      <a:pPr>
                        <a:lnSpc>
                          <a:spcPct val="110000"/>
                        </a:lnSpc>
                        <a:spcAft>
                          <a:spcPts val="1000"/>
                        </a:spcAft>
                      </a:pPr>
                      <a:r>
                        <a:rPr lang="tr-TR" sz="2400" dirty="0">
                          <a:effectLst/>
                        </a:rPr>
                        <a:t>ÖĞRENCİNİN:</a:t>
                      </a:r>
                      <a:endParaRPr lang="tr-TR" sz="2000" b="1" dirty="0">
                        <a:effectLst/>
                        <a:latin typeface="+mn-lt"/>
                        <a:ea typeface="Calibri"/>
                        <a:cs typeface="Times New Roman"/>
                      </a:endParaRPr>
                    </a:p>
                  </a:txBody>
                  <a:tcPr marL="68580" marR="68580" marT="0" marB="0" anchor="ctr"/>
                </a:tc>
                <a:tc>
                  <a:txBody>
                    <a:bodyPr/>
                    <a:lstStyle/>
                    <a:p>
                      <a:pPr>
                        <a:lnSpc>
                          <a:spcPct val="110000"/>
                        </a:lnSpc>
                        <a:spcAft>
                          <a:spcPts val="1000"/>
                        </a:spcAft>
                      </a:pPr>
                      <a:r>
                        <a:rPr lang="tr-TR" sz="1200" dirty="0">
                          <a:effectLst/>
                        </a:rPr>
                        <a:t> </a:t>
                      </a:r>
                      <a:endParaRPr lang="tr-TR" sz="1100" dirty="0">
                        <a:effectLst/>
                        <a:latin typeface="Calibri"/>
                        <a:ea typeface="Calibri"/>
                        <a:cs typeface="Times New Roman"/>
                      </a:endParaRPr>
                    </a:p>
                  </a:txBody>
                  <a:tcPr marL="68580" marR="68580" marT="0" marB="0" anchor="ctr"/>
                </a:tc>
              </a:tr>
              <a:tr h="709683">
                <a:tc>
                  <a:txBody>
                    <a:bodyPr/>
                    <a:lstStyle/>
                    <a:p>
                      <a:pPr>
                        <a:lnSpc>
                          <a:spcPct val="110000"/>
                        </a:lnSpc>
                        <a:spcAft>
                          <a:spcPts val="1000"/>
                        </a:spcAft>
                      </a:pPr>
                      <a:r>
                        <a:rPr lang="tr-TR" sz="2400" dirty="0">
                          <a:effectLst/>
                        </a:rPr>
                        <a:t>ADI VE SOYADI</a:t>
                      </a:r>
                      <a:endParaRPr lang="tr-TR" sz="2000" b="1" dirty="0">
                        <a:effectLst/>
                        <a:latin typeface="+mn-lt"/>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Selen ALAÇAM</a:t>
                      </a:r>
                      <a:endParaRPr lang="tr-TR" sz="2000" dirty="0">
                        <a:effectLst/>
                        <a:latin typeface="Calibri"/>
                        <a:ea typeface="Calibri"/>
                        <a:cs typeface="Times New Roman"/>
                      </a:endParaRPr>
                    </a:p>
                  </a:txBody>
                  <a:tcPr marL="68580" marR="68580" marT="0" marB="0" anchor="ctr"/>
                </a:tc>
              </a:tr>
              <a:tr h="723332">
                <a:tc>
                  <a:txBody>
                    <a:bodyPr/>
                    <a:lstStyle/>
                    <a:p>
                      <a:pPr>
                        <a:lnSpc>
                          <a:spcPct val="110000"/>
                        </a:lnSpc>
                        <a:spcAft>
                          <a:spcPts val="1000"/>
                        </a:spcAft>
                      </a:pPr>
                      <a:r>
                        <a:rPr lang="tr-TR" sz="2400" dirty="0">
                          <a:effectLst/>
                        </a:rPr>
                        <a:t> </a:t>
                      </a:r>
                      <a:r>
                        <a:rPr lang="tr-TR" sz="2400" dirty="0" smtClean="0">
                          <a:effectLst/>
                        </a:rPr>
                        <a:t>SINIFI / OKUL </a:t>
                      </a:r>
                      <a:r>
                        <a:rPr lang="tr-TR" sz="2400" dirty="0">
                          <a:effectLst/>
                        </a:rPr>
                        <a:t>NUMARASI</a:t>
                      </a:r>
                      <a:endParaRPr lang="tr-TR" sz="2000" b="1" dirty="0">
                        <a:effectLst/>
                        <a:latin typeface="+mn-lt"/>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11 - 495</a:t>
                      </a:r>
                      <a:endParaRPr lang="tr-TR" sz="2000" dirty="0">
                        <a:effectLst/>
                        <a:latin typeface="Calibri"/>
                        <a:ea typeface="Calibri"/>
                        <a:cs typeface="Times New Roman"/>
                      </a:endParaRPr>
                    </a:p>
                  </a:txBody>
                  <a:tcPr marL="68580" marR="68580" marT="0" marB="0" anchor="ctr"/>
                </a:tc>
              </a:tr>
              <a:tr h="750627">
                <a:tc>
                  <a:txBody>
                    <a:bodyPr/>
                    <a:lstStyle/>
                    <a:p>
                      <a:pPr>
                        <a:lnSpc>
                          <a:spcPct val="110000"/>
                        </a:lnSpc>
                        <a:spcAft>
                          <a:spcPts val="1000"/>
                        </a:spcAft>
                      </a:pPr>
                      <a:r>
                        <a:rPr lang="tr-TR" sz="2400" dirty="0" smtClean="0">
                          <a:effectLst/>
                        </a:rPr>
                        <a:t>ELEKTRONİK POSTA ADRESİ</a:t>
                      </a:r>
                      <a:endParaRPr lang="tr-TR" sz="2000" b="1" dirty="0">
                        <a:effectLst/>
                        <a:latin typeface="+mn-lt"/>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Haydarpaşa Lisesi</a:t>
                      </a:r>
                      <a:endParaRPr lang="tr-TR" sz="20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03306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8806" y="321084"/>
            <a:ext cx="10283483" cy="2170787"/>
          </a:xfrm>
          <a:prstGeom prst="rect">
            <a:avLst/>
          </a:prstGeom>
        </p:spPr>
        <p:txBody>
          <a:bodyPr wrap="square">
            <a:spAutoFit/>
          </a:bodyPr>
          <a:lstStyle/>
          <a:p>
            <a:pPr lvl="0" algn="ctr">
              <a:lnSpc>
                <a:spcPct val="107000"/>
              </a:lnSpc>
              <a:spcAft>
                <a:spcPts val="800"/>
              </a:spcAft>
            </a:pPr>
            <a:r>
              <a:rPr lang="tr-TR" sz="2400" b="1" dirty="0">
                <a:solidFill>
                  <a:srgbClr val="FF0000"/>
                </a:solidFill>
                <a:ea typeface="Calibri"/>
                <a:cs typeface="Times New Roman"/>
              </a:rPr>
              <a:t>Danışman </a:t>
            </a:r>
            <a:r>
              <a:rPr lang="tr-TR" sz="2400" b="1" dirty="0" smtClean="0">
                <a:solidFill>
                  <a:srgbClr val="FF0000"/>
                </a:solidFill>
                <a:ea typeface="Calibri"/>
                <a:cs typeface="Times New Roman"/>
              </a:rPr>
              <a:t>öğretmen: </a:t>
            </a:r>
          </a:p>
          <a:p>
            <a:pPr lvl="0">
              <a:lnSpc>
                <a:spcPct val="107000"/>
              </a:lnSpc>
              <a:spcAft>
                <a:spcPts val="800"/>
              </a:spcAft>
            </a:pPr>
            <a:r>
              <a:rPr lang="tr-TR" sz="2400" b="1" dirty="0" smtClean="0">
                <a:solidFill>
                  <a:srgbClr val="000000"/>
                </a:solidFill>
                <a:ea typeface="Calibri"/>
                <a:cs typeface="Times New Roman"/>
              </a:rPr>
              <a:t>Danışman </a:t>
            </a:r>
            <a:r>
              <a:rPr lang="tr-TR" sz="2400" b="1" dirty="0">
                <a:solidFill>
                  <a:srgbClr val="000000"/>
                </a:solidFill>
                <a:ea typeface="Calibri"/>
                <a:cs typeface="Times New Roman"/>
              </a:rPr>
              <a:t>öğretmen, yarışmaya katılan öğrenciye çalışmaları boyunca rehberlik eden </a:t>
            </a:r>
            <a:r>
              <a:rPr lang="tr-TR" sz="2400" b="1" dirty="0" smtClean="0">
                <a:solidFill>
                  <a:srgbClr val="000000"/>
                </a:solidFill>
                <a:ea typeface="Calibri"/>
                <a:cs typeface="Times New Roman"/>
              </a:rPr>
              <a:t>öğretmendir.                                                                                                                                   Danışman öğretmenle ilgili bilgiler bu</a:t>
            </a:r>
            <a:r>
              <a:rPr lang="tr-TR" sz="2400" b="1" dirty="0" smtClean="0">
                <a:solidFill>
                  <a:prstClr val="black"/>
                </a:solidFill>
                <a:ea typeface="Calibri"/>
                <a:cs typeface="Times New Roman"/>
              </a:rPr>
              <a:t> bölüme yazılacaktır.                                                                                                          </a:t>
            </a:r>
            <a:r>
              <a:rPr lang="tr-TR" sz="2400" b="1" dirty="0" smtClean="0">
                <a:solidFill>
                  <a:srgbClr val="FF0000"/>
                </a:solidFill>
                <a:ea typeface="Calibri"/>
                <a:cs typeface="Times New Roman"/>
              </a:rPr>
              <a:t>Bu kısım bir kez </a:t>
            </a:r>
            <a:r>
              <a:rPr lang="tr-TR" sz="2400" b="1" dirty="0">
                <a:solidFill>
                  <a:srgbClr val="FF0000"/>
                </a:solidFill>
                <a:ea typeface="Calibri"/>
                <a:cs typeface="Times New Roman"/>
              </a:rPr>
              <a:t>doldurulacaktır</a:t>
            </a:r>
            <a:r>
              <a:rPr lang="tr-TR" sz="2400" b="1" dirty="0" smtClean="0">
                <a:solidFill>
                  <a:srgbClr val="FF0000"/>
                </a:solidFill>
                <a:ea typeface="Calibri"/>
                <a:cs typeface="Times New Roman"/>
              </a:rPr>
              <a:t>.</a:t>
            </a:r>
            <a:endParaRPr lang="tr-TR" sz="2000" b="1" dirty="0">
              <a:solidFill>
                <a:srgbClr val="FF0000"/>
              </a:solidFill>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3239036762"/>
              </p:ext>
            </p:extLst>
          </p:nvPr>
        </p:nvGraphicFramePr>
        <p:xfrm>
          <a:off x="1032607" y="2491871"/>
          <a:ext cx="10250728" cy="3858585"/>
        </p:xfrm>
        <a:graphic>
          <a:graphicData uri="http://schemas.openxmlformats.org/drawingml/2006/table">
            <a:tbl>
              <a:tblPr firstRow="1" firstCol="1" lastRow="1" lastCol="1" bandRow="1" bandCol="1">
                <a:tableStyleId>{5DA37D80-6434-44D0-A028-1B22A696006F}</a:tableStyleId>
              </a:tblPr>
              <a:tblGrid>
                <a:gridCol w="5023383"/>
                <a:gridCol w="5227345"/>
              </a:tblGrid>
              <a:tr h="670647">
                <a:tc>
                  <a:txBody>
                    <a:bodyPr/>
                    <a:lstStyle/>
                    <a:p>
                      <a:pPr>
                        <a:lnSpc>
                          <a:spcPct val="110000"/>
                        </a:lnSpc>
                        <a:spcAft>
                          <a:spcPts val="1000"/>
                        </a:spcAft>
                      </a:pPr>
                      <a:r>
                        <a:rPr lang="tr-TR" sz="2400" dirty="0">
                          <a:effectLst/>
                        </a:rPr>
                        <a:t>DANIŞMAN ÖĞRETMENİN:</a:t>
                      </a:r>
                      <a:endParaRPr lang="tr-TR" sz="2000" b="1" dirty="0">
                        <a:effectLst/>
                        <a:latin typeface="+mn-lt"/>
                        <a:ea typeface="Calibri"/>
                        <a:cs typeface="Times New Roman"/>
                      </a:endParaRPr>
                    </a:p>
                  </a:txBody>
                  <a:tcPr marL="68580" marR="68580" marT="0" marB="0" anchor="ctr"/>
                </a:tc>
                <a:tc>
                  <a:txBody>
                    <a:bodyPr/>
                    <a:lstStyle/>
                    <a:p>
                      <a:pPr>
                        <a:lnSpc>
                          <a:spcPct val="110000"/>
                        </a:lnSpc>
                        <a:spcAft>
                          <a:spcPts val="1000"/>
                        </a:spcAft>
                      </a:pPr>
                      <a:r>
                        <a:rPr lang="tr-TR" sz="1200" dirty="0">
                          <a:effectLst/>
                        </a:rPr>
                        <a:t> </a:t>
                      </a:r>
                      <a:endParaRPr lang="tr-TR" sz="1100" dirty="0">
                        <a:effectLst/>
                        <a:latin typeface="Calibri"/>
                        <a:ea typeface="Calibri"/>
                        <a:cs typeface="Times New Roman"/>
                      </a:endParaRPr>
                    </a:p>
                  </a:txBody>
                  <a:tcPr marL="68580" marR="68580" marT="0" marB="0" anchor="ctr"/>
                </a:tc>
              </a:tr>
              <a:tr h="612480">
                <a:tc>
                  <a:txBody>
                    <a:bodyPr/>
                    <a:lstStyle/>
                    <a:p>
                      <a:pPr>
                        <a:lnSpc>
                          <a:spcPct val="110000"/>
                        </a:lnSpc>
                        <a:spcAft>
                          <a:spcPts val="1000"/>
                        </a:spcAft>
                      </a:pPr>
                      <a:r>
                        <a:rPr lang="tr-TR" sz="2400" dirty="0">
                          <a:effectLst/>
                        </a:rPr>
                        <a:t>ADI VE </a:t>
                      </a:r>
                      <a:r>
                        <a:rPr lang="tr-TR" sz="2400" dirty="0" smtClean="0">
                          <a:effectLst/>
                        </a:rPr>
                        <a:t>SOYADI</a:t>
                      </a:r>
                      <a:endParaRPr lang="tr-TR" sz="2000" b="1" dirty="0">
                        <a:effectLst/>
                        <a:latin typeface="+mn-lt"/>
                        <a:ea typeface="Calibri"/>
                        <a:cs typeface="Times New Roman"/>
                      </a:endParaRPr>
                    </a:p>
                  </a:txBody>
                  <a:tcPr marL="68580" marR="68580" marT="0" marB="0" anchor="ctr"/>
                </a:tc>
                <a:tc>
                  <a:txBody>
                    <a:bodyPr/>
                    <a:lstStyle/>
                    <a:p>
                      <a:pPr marL="0" marR="0" lvl="0" indent="0" algn="l" defTabSz="914400" rtl="0" eaLnBrk="1" fontAlgn="auto" latinLnBrk="0" hangingPunct="1">
                        <a:lnSpc>
                          <a:spcPct val="110000"/>
                        </a:lnSpc>
                        <a:spcBef>
                          <a:spcPts val="0"/>
                        </a:spcBef>
                        <a:spcAft>
                          <a:spcPts val="1000"/>
                        </a:spcAft>
                        <a:buClrTx/>
                        <a:buSzTx/>
                        <a:buFontTx/>
                        <a:buNone/>
                        <a:tabLst/>
                        <a:defRPr/>
                      </a:pPr>
                      <a:r>
                        <a:rPr lang="tr-TR" sz="1200" dirty="0">
                          <a:effectLst/>
                        </a:rPr>
                        <a:t> </a:t>
                      </a:r>
                      <a:r>
                        <a:rPr lang="tr-TR" sz="2400" dirty="0" smtClean="0">
                          <a:effectLst/>
                        </a:rPr>
                        <a:t>Sende</a:t>
                      </a:r>
                      <a:r>
                        <a:rPr lang="tr-TR" sz="2400" baseline="0" dirty="0" smtClean="0">
                          <a:effectLst/>
                        </a:rPr>
                        <a:t> MERT</a:t>
                      </a:r>
                      <a:endParaRPr lang="tr-TR" sz="1100" dirty="0">
                        <a:effectLst/>
                        <a:latin typeface="Calibri"/>
                        <a:ea typeface="Calibri"/>
                        <a:cs typeface="Times New Roman"/>
                      </a:endParaRPr>
                    </a:p>
                  </a:txBody>
                  <a:tcPr marL="68580" marR="68580" marT="0" marB="0" anchor="ctr"/>
                </a:tc>
              </a:tr>
              <a:tr h="528073">
                <a:tc>
                  <a:txBody>
                    <a:bodyPr/>
                    <a:lstStyle/>
                    <a:p>
                      <a:pPr>
                        <a:lnSpc>
                          <a:spcPct val="110000"/>
                        </a:lnSpc>
                        <a:spcAft>
                          <a:spcPts val="1000"/>
                        </a:spcAft>
                      </a:pPr>
                      <a:r>
                        <a:rPr lang="tr-TR" sz="2400" dirty="0" smtClean="0">
                          <a:effectLst/>
                        </a:rPr>
                        <a:t>BRANŞI                                   </a:t>
                      </a:r>
                      <a:endParaRPr lang="tr-TR" sz="2000" b="1" dirty="0">
                        <a:effectLst/>
                        <a:latin typeface="+mn-lt"/>
                        <a:ea typeface="Calibri"/>
                        <a:cs typeface="Times New Roman"/>
                      </a:endParaRPr>
                    </a:p>
                  </a:txBody>
                  <a:tcPr marL="68580" marR="68580" marT="0" marB="0" anchor="ctr"/>
                </a:tc>
                <a:tc>
                  <a:txBody>
                    <a:bodyPr/>
                    <a:lstStyle/>
                    <a:p>
                      <a:pPr>
                        <a:lnSpc>
                          <a:spcPct val="110000"/>
                        </a:lnSpc>
                        <a:spcAft>
                          <a:spcPts val="1000"/>
                        </a:spcAft>
                      </a:pPr>
                      <a:r>
                        <a:rPr lang="tr-TR" sz="1200" dirty="0">
                          <a:effectLst/>
                        </a:rPr>
                        <a:t> </a:t>
                      </a:r>
                      <a:r>
                        <a:rPr lang="tr-TR" sz="2400" dirty="0" smtClean="0">
                          <a:effectLst/>
                        </a:rPr>
                        <a:t>Biyoloji</a:t>
                      </a:r>
                      <a:endParaRPr lang="tr-TR" sz="2000" dirty="0">
                        <a:effectLst/>
                        <a:latin typeface="Calibri"/>
                        <a:ea typeface="Calibri"/>
                        <a:cs typeface="Times New Roman"/>
                      </a:endParaRPr>
                    </a:p>
                  </a:txBody>
                  <a:tcPr marL="68580" marR="68580" marT="0" marB="0" anchor="ctr"/>
                </a:tc>
              </a:tr>
              <a:tr h="654683">
                <a:tc>
                  <a:txBody>
                    <a:bodyPr/>
                    <a:lstStyle/>
                    <a:p>
                      <a:pPr>
                        <a:lnSpc>
                          <a:spcPct val="110000"/>
                        </a:lnSpc>
                        <a:spcAft>
                          <a:spcPts val="1000"/>
                        </a:spcAft>
                      </a:pPr>
                      <a:r>
                        <a:rPr lang="tr-TR" sz="2400" dirty="0" smtClean="0">
                          <a:effectLst/>
                        </a:rPr>
                        <a:t>İLETİŞİM BİLGİLERİ:</a:t>
                      </a:r>
                      <a:endParaRPr lang="tr-TR" sz="2400" dirty="0" smtClean="0">
                        <a:effectLst/>
                        <a:latin typeface="+mn-lt"/>
                      </a:endParaRPr>
                    </a:p>
                  </a:txBody>
                  <a:tcPr marL="68580" marR="68580" marT="0" marB="0" anchor="ctr"/>
                </a:tc>
                <a:tc>
                  <a:txBody>
                    <a:bodyPr/>
                    <a:lstStyle/>
                    <a:p>
                      <a:pPr>
                        <a:lnSpc>
                          <a:spcPct val="110000"/>
                        </a:lnSpc>
                        <a:spcAft>
                          <a:spcPts val="1000"/>
                        </a:spcAft>
                      </a:pPr>
                      <a:endParaRPr lang="tr-TR" sz="1100" dirty="0">
                        <a:effectLst/>
                        <a:latin typeface="Calibri"/>
                        <a:ea typeface="Calibri"/>
                        <a:cs typeface="Times New Roman"/>
                      </a:endParaRPr>
                    </a:p>
                  </a:txBody>
                  <a:tcPr marL="68580" marR="68580" marT="0" marB="0" anchor="ctr"/>
                </a:tc>
              </a:tr>
              <a:tr h="791570">
                <a:tc>
                  <a:txBody>
                    <a:bodyPr/>
                    <a:lstStyle/>
                    <a:p>
                      <a:pPr>
                        <a:lnSpc>
                          <a:spcPct val="110000"/>
                        </a:lnSpc>
                        <a:spcAft>
                          <a:spcPts val="1000"/>
                        </a:spcAft>
                      </a:pPr>
                      <a:r>
                        <a:rPr lang="tr-TR" sz="2400" dirty="0">
                          <a:effectLst/>
                        </a:rPr>
                        <a:t>ELEKTRONİK POSTA </a:t>
                      </a:r>
                      <a:r>
                        <a:rPr lang="tr-TR" sz="2400" dirty="0" smtClean="0">
                          <a:effectLst/>
                        </a:rPr>
                        <a:t>ADRESİ </a:t>
                      </a:r>
                      <a:endParaRPr lang="tr-TR" sz="2400" dirty="0" smtClean="0">
                        <a:effectLst/>
                        <a:latin typeface="+mn-lt"/>
                      </a:endParaRPr>
                    </a:p>
                  </a:txBody>
                  <a:tcPr marL="68580" marR="68580" marT="0" marB="0" anchor="ctr"/>
                </a:tc>
                <a:tc>
                  <a:txBody>
                    <a:bodyPr/>
                    <a:lstStyle/>
                    <a:p>
                      <a:pPr>
                        <a:lnSpc>
                          <a:spcPct val="110000"/>
                        </a:lnSpc>
                        <a:spcAft>
                          <a:spcPts val="1000"/>
                        </a:spcAft>
                      </a:pPr>
                      <a:r>
                        <a:rPr lang="tr-TR" sz="1200" dirty="0">
                          <a:effectLst/>
                        </a:rPr>
                        <a:t> </a:t>
                      </a:r>
                      <a:r>
                        <a:rPr lang="tr-TR" sz="2400" dirty="0" smtClean="0">
                          <a:effectLst/>
                        </a:rPr>
                        <a:t>sende.mert@hotmail.com</a:t>
                      </a:r>
                      <a:endParaRPr lang="tr-TR" sz="1100" dirty="0">
                        <a:effectLst/>
                        <a:latin typeface="Calibri"/>
                        <a:ea typeface="Calibri"/>
                        <a:cs typeface="Times New Roman"/>
                      </a:endParaRPr>
                    </a:p>
                  </a:txBody>
                  <a:tcPr marL="68580" marR="68580" marT="0" marB="0" anchor="ctr"/>
                </a:tc>
              </a:tr>
              <a:tr h="601132">
                <a:tc>
                  <a:txBody>
                    <a:bodyPr/>
                    <a:lstStyle/>
                    <a:p>
                      <a:pPr>
                        <a:lnSpc>
                          <a:spcPct val="110000"/>
                        </a:lnSpc>
                        <a:spcAft>
                          <a:spcPts val="1000"/>
                        </a:spcAft>
                      </a:pPr>
                      <a:r>
                        <a:rPr lang="tr-TR" sz="2400" dirty="0" smtClean="0">
                          <a:effectLst/>
                        </a:rPr>
                        <a:t>TELEFON NUMARASI</a:t>
                      </a:r>
                      <a:endParaRPr lang="tr-TR" sz="2400" b="1" dirty="0">
                        <a:effectLst/>
                        <a:latin typeface="+mn-lt"/>
                        <a:ea typeface="Calibri"/>
                        <a:cs typeface="Times New Roman"/>
                      </a:endParaRPr>
                    </a:p>
                  </a:txBody>
                  <a:tcPr marL="68580" marR="68580" marT="0" marB="0" anchor="ctr"/>
                </a:tc>
                <a:tc>
                  <a:txBody>
                    <a:bodyPr/>
                    <a:lstStyle/>
                    <a:p>
                      <a:pPr>
                        <a:lnSpc>
                          <a:spcPct val="110000"/>
                        </a:lnSpc>
                        <a:spcAft>
                          <a:spcPts val="1000"/>
                        </a:spcAft>
                      </a:pPr>
                      <a:r>
                        <a:rPr lang="tr-TR" sz="2400" dirty="0" smtClean="0">
                          <a:effectLst/>
                        </a:rPr>
                        <a:t>0542 262 66 20</a:t>
                      </a:r>
                      <a:endParaRPr lang="tr-TR" sz="24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72308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2350" y="598607"/>
            <a:ext cx="10831774" cy="1277786"/>
          </a:xfrm>
          <a:prstGeom prst="rect">
            <a:avLst/>
          </a:prstGeom>
        </p:spPr>
        <p:txBody>
          <a:bodyPr wrap="square">
            <a:spAutoFit/>
          </a:bodyPr>
          <a:lstStyle/>
          <a:p>
            <a:pPr lvl="0">
              <a:lnSpc>
                <a:spcPct val="107000"/>
              </a:lnSpc>
              <a:spcAft>
                <a:spcPts val="800"/>
              </a:spcAft>
            </a:pPr>
            <a:r>
              <a:rPr lang="tr-TR" b="1" dirty="0">
                <a:solidFill>
                  <a:prstClr val="black"/>
                </a:solidFill>
                <a:latin typeface="Verdana"/>
                <a:ea typeface="Calibri"/>
                <a:cs typeface="Times New Roman"/>
              </a:rPr>
              <a:t>Kaynak Kişi:</a:t>
            </a:r>
            <a:r>
              <a:rPr lang="tr-TR" dirty="0">
                <a:solidFill>
                  <a:prstClr val="black"/>
                </a:solidFill>
                <a:latin typeface="Verdana"/>
                <a:ea typeface="Calibri"/>
                <a:cs typeface="Times New Roman"/>
              </a:rPr>
              <a:t> </a:t>
            </a:r>
            <a:r>
              <a:rPr lang="tr-TR" dirty="0" smtClean="0">
                <a:solidFill>
                  <a:prstClr val="black"/>
                </a:solidFill>
                <a:latin typeface="Verdana"/>
                <a:ea typeface="Calibri"/>
                <a:cs typeface="Times New Roman"/>
              </a:rPr>
              <a:t>Kaynak </a:t>
            </a:r>
            <a:r>
              <a:rPr lang="tr-TR" dirty="0">
                <a:solidFill>
                  <a:prstClr val="black"/>
                </a:solidFill>
                <a:latin typeface="Verdana"/>
                <a:ea typeface="Calibri"/>
                <a:cs typeface="Times New Roman"/>
              </a:rPr>
              <a:t>kişi, bitkilerle ilgili bilgileri veren kişi veya kişilerdir</a:t>
            </a:r>
            <a:r>
              <a:rPr lang="tr-TR" dirty="0" smtClean="0">
                <a:solidFill>
                  <a:prstClr val="black"/>
                </a:solidFill>
                <a:latin typeface="Verdana"/>
                <a:ea typeface="Calibri"/>
                <a:cs typeface="Times New Roman"/>
              </a:rPr>
              <a:t>. Bitki </a:t>
            </a:r>
            <a:r>
              <a:rPr lang="tr-TR" dirty="0">
                <a:solidFill>
                  <a:prstClr val="black"/>
                </a:solidFill>
                <a:latin typeface="Verdana"/>
                <a:ea typeface="Calibri"/>
                <a:cs typeface="Times New Roman"/>
              </a:rPr>
              <a:t>örneklerinin tümü için aynı kişinin bilgilerinden yararlanıldıysa </a:t>
            </a:r>
            <a:r>
              <a:rPr lang="tr-TR" dirty="0" smtClean="0">
                <a:solidFill>
                  <a:prstClr val="black"/>
                </a:solidFill>
                <a:latin typeface="Verdana"/>
                <a:ea typeface="Calibri"/>
                <a:cs typeface="Times New Roman"/>
              </a:rPr>
              <a:t>bu kısmın </a:t>
            </a:r>
            <a:r>
              <a:rPr lang="tr-TR" dirty="0">
                <a:solidFill>
                  <a:prstClr val="black"/>
                </a:solidFill>
                <a:latin typeface="Verdana"/>
                <a:ea typeface="Calibri"/>
                <a:cs typeface="Times New Roman"/>
              </a:rPr>
              <a:t>bir kez doldurulması yeterli olacaktır. Eğer farklı kişilerden bilgiler derlendiyse </a:t>
            </a:r>
            <a:r>
              <a:rPr lang="tr-TR" dirty="0" smtClean="0">
                <a:solidFill>
                  <a:prstClr val="black"/>
                </a:solidFill>
                <a:latin typeface="Verdana"/>
                <a:ea typeface="Calibri"/>
                <a:cs typeface="Times New Roman"/>
              </a:rPr>
              <a:t>her </a:t>
            </a:r>
            <a:r>
              <a:rPr lang="tr-TR" dirty="0">
                <a:solidFill>
                  <a:prstClr val="black"/>
                </a:solidFill>
                <a:latin typeface="Verdana"/>
                <a:ea typeface="Calibri"/>
                <a:cs typeface="Times New Roman"/>
              </a:rPr>
              <a:t>biri için ayrı </a:t>
            </a:r>
            <a:r>
              <a:rPr lang="tr-TR" dirty="0" smtClean="0">
                <a:solidFill>
                  <a:prstClr val="black"/>
                </a:solidFill>
                <a:latin typeface="Verdana"/>
                <a:ea typeface="Calibri"/>
                <a:cs typeface="Times New Roman"/>
              </a:rPr>
              <a:t>bir form doldurulmalıdır. </a:t>
            </a:r>
            <a:r>
              <a:rPr lang="tr-TR" dirty="0">
                <a:solidFill>
                  <a:prstClr val="black"/>
                </a:solidFill>
                <a:latin typeface="Verdana"/>
                <a:ea typeface="Calibri"/>
                <a:cs typeface="Times New Roman"/>
              </a:rPr>
              <a:t>Kaynak kişilerin hangi bitki çeşitleri hakkında bilgi </a:t>
            </a:r>
            <a:r>
              <a:rPr lang="tr-TR" dirty="0" smtClean="0">
                <a:solidFill>
                  <a:prstClr val="black"/>
                </a:solidFill>
                <a:latin typeface="Verdana"/>
                <a:ea typeface="Calibri"/>
                <a:cs typeface="Times New Roman"/>
              </a:rPr>
              <a:t>verdiği </a:t>
            </a:r>
            <a:r>
              <a:rPr lang="tr-TR" dirty="0">
                <a:solidFill>
                  <a:prstClr val="black"/>
                </a:solidFill>
                <a:latin typeface="Verdana"/>
                <a:ea typeface="Calibri"/>
                <a:cs typeface="Times New Roman"/>
              </a:rPr>
              <a:t>mutlaka </a:t>
            </a:r>
            <a:r>
              <a:rPr lang="tr-TR" dirty="0" smtClean="0">
                <a:solidFill>
                  <a:prstClr val="black"/>
                </a:solidFill>
                <a:latin typeface="Verdana"/>
                <a:ea typeface="Calibri"/>
                <a:cs typeface="Times New Roman"/>
              </a:rPr>
              <a:t>belirtilmelidir. </a:t>
            </a:r>
            <a:endParaRPr lang="tr-TR" sz="1600" dirty="0">
              <a:solidFill>
                <a:prstClr val="black"/>
              </a:solidFill>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247746575"/>
              </p:ext>
            </p:extLst>
          </p:nvPr>
        </p:nvGraphicFramePr>
        <p:xfrm>
          <a:off x="777926" y="2140804"/>
          <a:ext cx="10563367" cy="3959745"/>
        </p:xfrm>
        <a:graphic>
          <a:graphicData uri="http://schemas.openxmlformats.org/drawingml/2006/table">
            <a:tbl>
              <a:tblPr firstRow="1" firstCol="1" lastRow="1" lastCol="1" bandRow="1" bandCol="1">
                <a:tableStyleId>{ED083AE6-46FA-4A59-8FB0-9F97EB10719F}</a:tableStyleId>
              </a:tblPr>
              <a:tblGrid>
                <a:gridCol w="3821373"/>
                <a:gridCol w="6741994"/>
              </a:tblGrid>
              <a:tr h="656987">
                <a:tc>
                  <a:txBody>
                    <a:bodyPr/>
                    <a:lstStyle/>
                    <a:p>
                      <a:pPr>
                        <a:lnSpc>
                          <a:spcPct val="110000"/>
                        </a:lnSpc>
                        <a:spcAft>
                          <a:spcPts val="1000"/>
                        </a:spcAft>
                      </a:pPr>
                      <a:r>
                        <a:rPr lang="tr-TR" sz="2400" dirty="0">
                          <a:effectLst/>
                        </a:rPr>
                        <a:t>KAYNAK KİŞİNİN:</a:t>
                      </a:r>
                      <a:endParaRPr lang="tr-TR" sz="2000" b="1"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endParaRPr lang="tr-TR" sz="2000" b="1" dirty="0">
                        <a:effectLst/>
                        <a:latin typeface="Calibri"/>
                        <a:ea typeface="Calibri"/>
                        <a:cs typeface="Times New Roman"/>
                      </a:endParaRPr>
                    </a:p>
                  </a:txBody>
                  <a:tcPr marL="68580" marR="68580" marT="0" marB="0" anchor="ctr"/>
                </a:tc>
              </a:tr>
              <a:tr h="625506">
                <a:tc>
                  <a:txBody>
                    <a:bodyPr/>
                    <a:lstStyle/>
                    <a:p>
                      <a:pPr>
                        <a:lnSpc>
                          <a:spcPct val="110000"/>
                        </a:lnSpc>
                        <a:spcAft>
                          <a:spcPts val="1000"/>
                        </a:spcAft>
                      </a:pPr>
                      <a:r>
                        <a:rPr lang="tr-TR" sz="2400" dirty="0">
                          <a:effectLst/>
                        </a:rPr>
                        <a:t>KAYNAK KİŞİ NO</a:t>
                      </a:r>
                      <a:endParaRPr lang="tr-TR" sz="2000" b="1"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1</a:t>
                      </a:r>
                      <a:endParaRPr lang="tr-TR" sz="2000" b="1" dirty="0">
                        <a:effectLst/>
                        <a:latin typeface="Calibri"/>
                        <a:ea typeface="Calibri"/>
                        <a:cs typeface="Times New Roman"/>
                      </a:endParaRPr>
                    </a:p>
                  </a:txBody>
                  <a:tcPr marL="68580" marR="68580" marT="0" marB="0" anchor="ctr"/>
                </a:tc>
              </a:tr>
              <a:tr h="588720">
                <a:tc>
                  <a:txBody>
                    <a:bodyPr/>
                    <a:lstStyle/>
                    <a:p>
                      <a:pPr>
                        <a:lnSpc>
                          <a:spcPct val="110000"/>
                        </a:lnSpc>
                        <a:spcAft>
                          <a:spcPts val="1000"/>
                        </a:spcAft>
                      </a:pPr>
                      <a:r>
                        <a:rPr lang="tr-TR" sz="2400" dirty="0">
                          <a:effectLst/>
                        </a:rPr>
                        <a:t>ADI VE SOYADI</a:t>
                      </a:r>
                      <a:endParaRPr lang="tr-TR" sz="2000" b="1"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Ahmet Erdoğan</a:t>
                      </a:r>
                      <a:endParaRPr lang="tr-TR" sz="2000" b="1" dirty="0">
                        <a:effectLst/>
                        <a:latin typeface="Calibri"/>
                        <a:ea typeface="Calibri"/>
                        <a:cs typeface="Times New Roman"/>
                      </a:endParaRPr>
                    </a:p>
                  </a:txBody>
                  <a:tcPr marL="68580" marR="68580" marT="0" marB="0" anchor="ctr"/>
                </a:tc>
              </a:tr>
              <a:tr h="532688">
                <a:tc>
                  <a:txBody>
                    <a:bodyPr/>
                    <a:lstStyle/>
                    <a:p>
                      <a:pPr>
                        <a:lnSpc>
                          <a:spcPct val="110000"/>
                        </a:lnSpc>
                        <a:spcAft>
                          <a:spcPts val="1000"/>
                        </a:spcAft>
                      </a:pPr>
                      <a:r>
                        <a:rPr lang="tr-TR" sz="2400" dirty="0">
                          <a:effectLst/>
                        </a:rPr>
                        <a:t>YAŞI</a:t>
                      </a:r>
                      <a:endParaRPr lang="tr-TR" sz="2000" b="1"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65</a:t>
                      </a:r>
                      <a:endParaRPr lang="tr-TR" sz="2000" b="1" dirty="0">
                        <a:effectLst/>
                        <a:latin typeface="Calibri"/>
                        <a:ea typeface="Calibri"/>
                        <a:cs typeface="Times New Roman"/>
                      </a:endParaRPr>
                    </a:p>
                  </a:txBody>
                  <a:tcPr marL="68580" marR="68580" marT="0" marB="0" anchor="ctr"/>
                </a:tc>
              </a:tr>
              <a:tr h="573205">
                <a:tc>
                  <a:txBody>
                    <a:bodyPr/>
                    <a:lstStyle/>
                    <a:p>
                      <a:pPr>
                        <a:lnSpc>
                          <a:spcPct val="110000"/>
                        </a:lnSpc>
                        <a:spcAft>
                          <a:spcPts val="1000"/>
                        </a:spcAft>
                      </a:pPr>
                      <a:r>
                        <a:rPr lang="tr-TR" sz="2400" dirty="0">
                          <a:effectLst/>
                        </a:rPr>
                        <a:t>YAŞADIĞI </a:t>
                      </a:r>
                      <a:r>
                        <a:rPr lang="tr-TR" sz="2400" dirty="0" smtClean="0">
                          <a:effectLst/>
                        </a:rPr>
                        <a:t>YER:</a:t>
                      </a:r>
                      <a:r>
                        <a:rPr lang="tr-TR" sz="2400" baseline="0" dirty="0" smtClean="0">
                          <a:effectLst/>
                        </a:rPr>
                        <a:t> </a:t>
                      </a:r>
                      <a:r>
                        <a:rPr lang="tr-TR" sz="2400" dirty="0" smtClean="0">
                          <a:effectLst/>
                        </a:rPr>
                        <a:t>İL/İLÇE/KÖY</a:t>
                      </a:r>
                      <a:endParaRPr lang="tr-TR" sz="2000" b="1"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Kars – Sarıkamış - </a:t>
                      </a:r>
                      <a:r>
                        <a:rPr lang="tr-TR" sz="2400" dirty="0" err="1" smtClean="0">
                          <a:effectLst/>
                        </a:rPr>
                        <a:t>Sırbasan</a:t>
                      </a:r>
                      <a:endParaRPr lang="tr-TR" sz="2000" b="1" dirty="0">
                        <a:effectLst/>
                        <a:latin typeface="Calibri"/>
                        <a:ea typeface="Calibri"/>
                        <a:cs typeface="Times New Roman"/>
                      </a:endParaRPr>
                    </a:p>
                  </a:txBody>
                  <a:tcPr marL="68580" marR="68580" marT="0" marB="0" anchor="ctr"/>
                </a:tc>
              </a:tr>
              <a:tr h="982639">
                <a:tc>
                  <a:txBody>
                    <a:bodyPr/>
                    <a:lstStyle/>
                    <a:p>
                      <a:pPr>
                        <a:lnSpc>
                          <a:spcPct val="110000"/>
                        </a:lnSpc>
                        <a:spcAft>
                          <a:spcPts val="1000"/>
                        </a:spcAft>
                      </a:pPr>
                      <a:r>
                        <a:rPr lang="tr-TR" sz="2300" dirty="0">
                          <a:effectLst/>
                        </a:rPr>
                        <a:t>HAKKINDA BİLGİ VERDİĞİ BİTKİ </a:t>
                      </a:r>
                      <a:r>
                        <a:rPr lang="tr-TR" sz="2300" dirty="0" smtClean="0">
                          <a:effectLst/>
                        </a:rPr>
                        <a:t>ÖRNEK </a:t>
                      </a:r>
                      <a:r>
                        <a:rPr lang="tr-TR" sz="2300" dirty="0">
                          <a:effectLst/>
                        </a:rPr>
                        <a:t>NUMARALARI</a:t>
                      </a:r>
                      <a:endParaRPr lang="tr-TR" sz="2300" b="1"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400" dirty="0">
                          <a:effectLst/>
                        </a:rPr>
                        <a:t> </a:t>
                      </a:r>
                      <a:r>
                        <a:rPr lang="tr-TR" sz="2400" dirty="0" smtClean="0">
                          <a:effectLst/>
                        </a:rPr>
                        <a:t>1, 5, 7….</a:t>
                      </a:r>
                      <a:endParaRPr lang="tr-TR" sz="2000" b="1"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219355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6338" y="372564"/>
            <a:ext cx="11168978" cy="5639942"/>
          </a:xfrm>
          <a:prstGeom prst="rect">
            <a:avLst/>
          </a:prstGeom>
        </p:spPr>
        <p:txBody>
          <a:bodyPr wrap="square">
            <a:spAutoFit/>
          </a:bodyPr>
          <a:lstStyle/>
          <a:p>
            <a:pPr>
              <a:lnSpc>
                <a:spcPct val="107000"/>
              </a:lnSpc>
              <a:spcAft>
                <a:spcPts val="800"/>
              </a:spcAft>
            </a:pPr>
            <a:r>
              <a:rPr lang="tr-TR" sz="2400" b="1" dirty="0">
                <a:solidFill>
                  <a:srgbClr val="FF0000"/>
                </a:solidFill>
                <a:ea typeface="Calibri"/>
                <a:cs typeface="Times New Roman"/>
              </a:rPr>
              <a:t>2</a:t>
            </a:r>
            <a:r>
              <a:rPr lang="tr-TR" sz="2400" b="1" dirty="0" smtClean="0">
                <a:solidFill>
                  <a:srgbClr val="FF0000"/>
                </a:solidFill>
                <a:ea typeface="Calibri"/>
                <a:cs typeface="Times New Roman"/>
              </a:rPr>
              <a:t>. Bölüm</a:t>
            </a:r>
            <a:endParaRPr lang="tr-TR" sz="2400" dirty="0">
              <a:solidFill>
                <a:srgbClr val="FF0000"/>
              </a:solidFill>
              <a:ea typeface="Calibri"/>
              <a:cs typeface="Times New Roman"/>
            </a:endParaRPr>
          </a:p>
          <a:p>
            <a:pPr>
              <a:lnSpc>
                <a:spcPct val="107000"/>
              </a:lnSpc>
              <a:spcAft>
                <a:spcPts val="800"/>
              </a:spcAft>
            </a:pPr>
            <a:r>
              <a:rPr lang="tr-TR" sz="2400" b="1" dirty="0">
                <a:solidFill>
                  <a:srgbClr val="FF0000"/>
                </a:solidFill>
                <a:ea typeface="Calibri"/>
                <a:cs typeface="Times New Roman"/>
              </a:rPr>
              <a:t>Bitki örneğinin:                                                                                                                                                - Bitki örnek numarası:</a:t>
            </a:r>
            <a:r>
              <a:rPr lang="tr-TR" sz="2400" dirty="0">
                <a:solidFill>
                  <a:srgbClr val="FF0000"/>
                </a:solidFill>
                <a:ea typeface="Calibri"/>
                <a:cs typeface="Times New Roman"/>
              </a:rPr>
              <a:t> </a:t>
            </a:r>
            <a:r>
              <a:rPr lang="tr-TR" sz="2400" dirty="0">
                <a:ea typeface="Calibri"/>
                <a:cs typeface="Times New Roman"/>
              </a:rPr>
              <a:t>Bitki örneğine kurutma aşamasında verilen numaradır. Toplanan her bitki çeşidine ayrı bir numara verilmeli ve ayrı bir </a:t>
            </a:r>
            <a:r>
              <a:rPr lang="tr-TR" sz="2400" dirty="0" smtClean="0">
                <a:ea typeface="Calibri"/>
                <a:cs typeface="Times New Roman"/>
              </a:rPr>
              <a:t>YBF (2. BÖLÜM) </a:t>
            </a:r>
            <a:r>
              <a:rPr lang="tr-TR" sz="2400" dirty="0">
                <a:ea typeface="Calibri"/>
                <a:cs typeface="Times New Roman"/>
              </a:rPr>
              <a:t>doldurmalıdır. </a:t>
            </a:r>
          </a:p>
          <a:p>
            <a:pPr>
              <a:lnSpc>
                <a:spcPct val="107000"/>
              </a:lnSpc>
              <a:spcAft>
                <a:spcPts val="800"/>
              </a:spcAft>
            </a:pPr>
            <a:r>
              <a:rPr lang="tr-TR" sz="2400" dirty="0">
                <a:solidFill>
                  <a:srgbClr val="FF0000"/>
                </a:solidFill>
                <a:ea typeface="Calibri"/>
                <a:cs typeface="Times New Roman"/>
              </a:rPr>
              <a:t> </a:t>
            </a:r>
            <a:r>
              <a:rPr lang="tr-TR" sz="2400" b="1" dirty="0">
                <a:solidFill>
                  <a:srgbClr val="FF0000"/>
                </a:solidFill>
                <a:ea typeface="Calibri"/>
                <a:cs typeface="Times New Roman"/>
              </a:rPr>
              <a:t>- Yöresel ismi/isimleri:</a:t>
            </a:r>
            <a:r>
              <a:rPr lang="tr-TR" sz="2400" dirty="0">
                <a:solidFill>
                  <a:srgbClr val="FF0000"/>
                </a:solidFill>
                <a:ea typeface="Calibri"/>
                <a:cs typeface="Times New Roman"/>
              </a:rPr>
              <a:t> </a:t>
            </a:r>
            <a:r>
              <a:rPr lang="tr-TR" sz="2400" dirty="0">
                <a:ea typeface="Calibri"/>
                <a:cs typeface="Times New Roman"/>
              </a:rPr>
              <a:t>Bitkinin “yöresel ismi” “kullanıldığı yörede bitkiye verilen isim” demektir. Bazen bitkinin ismi ile kullanılan kısmının ismi farklı olabilir. Bu durumda her iki isim de belirtilmelidir. </a:t>
            </a:r>
          </a:p>
          <a:p>
            <a:pPr lvl="0">
              <a:lnSpc>
                <a:spcPct val="107000"/>
              </a:lnSpc>
              <a:spcAft>
                <a:spcPts val="800"/>
              </a:spcAft>
            </a:pPr>
            <a:r>
              <a:rPr lang="tr-TR" sz="2400" b="1" dirty="0">
                <a:solidFill>
                  <a:srgbClr val="FF0000"/>
                </a:solidFill>
                <a:ea typeface="Calibri"/>
                <a:cs typeface="Times New Roman"/>
              </a:rPr>
              <a:t>Bitki örneğinin toplandığı tarihi: </a:t>
            </a:r>
            <a:r>
              <a:rPr lang="tr-TR" sz="2400" dirty="0" smtClean="0">
                <a:ea typeface="Calibri"/>
                <a:cs typeface="Times New Roman"/>
              </a:rPr>
              <a:t>Bitki </a:t>
            </a:r>
            <a:r>
              <a:rPr lang="tr-TR" sz="2400" dirty="0">
                <a:ea typeface="Calibri"/>
                <a:cs typeface="Times New Roman"/>
              </a:rPr>
              <a:t>örneklerinin doğadan toplandığı tarihler yazılmalıdır. </a:t>
            </a:r>
            <a:endParaRPr lang="tr-TR" sz="2400" dirty="0" smtClean="0">
              <a:ea typeface="Calibri"/>
              <a:cs typeface="Times New Roman"/>
            </a:endParaRPr>
          </a:p>
          <a:p>
            <a:pPr lvl="0">
              <a:lnSpc>
                <a:spcPct val="107000"/>
              </a:lnSpc>
              <a:spcAft>
                <a:spcPts val="800"/>
              </a:spcAft>
            </a:pPr>
            <a:r>
              <a:rPr lang="tr-TR" sz="2400" b="1" dirty="0" smtClean="0">
                <a:solidFill>
                  <a:srgbClr val="FF0000"/>
                </a:solidFill>
                <a:ea typeface="Calibri"/>
                <a:cs typeface="Times New Roman"/>
              </a:rPr>
              <a:t>Bitki </a:t>
            </a:r>
            <a:r>
              <a:rPr lang="tr-TR" sz="2400" b="1" dirty="0">
                <a:solidFill>
                  <a:srgbClr val="FF0000"/>
                </a:solidFill>
                <a:ea typeface="Calibri"/>
                <a:cs typeface="Times New Roman"/>
              </a:rPr>
              <a:t>örneğinin yetiştiği yer:</a:t>
            </a:r>
            <a:r>
              <a:rPr lang="tr-TR" sz="2400" dirty="0">
                <a:solidFill>
                  <a:srgbClr val="FF0000"/>
                </a:solidFill>
                <a:ea typeface="Calibri"/>
                <a:cs typeface="Times New Roman"/>
              </a:rPr>
              <a:t> </a:t>
            </a:r>
            <a:r>
              <a:rPr lang="tr-TR" sz="2400" dirty="0">
                <a:solidFill>
                  <a:prstClr val="black"/>
                </a:solidFill>
                <a:ea typeface="Calibri"/>
                <a:cs typeface="Times New Roman"/>
              </a:rPr>
              <a:t>Bitki örneğinin yetiştiği il, ilçe, köy yazıldıktan sonra yöre hakkında ayrıntılı bilgi verilmelidir. Örneğin: X yaylasında, Y vadisinde, Z ırmağının kenarında gibi olmalıdır. </a:t>
            </a:r>
            <a:r>
              <a:rPr lang="tr-TR" sz="2400" dirty="0" smtClean="0">
                <a:solidFill>
                  <a:prstClr val="black"/>
                </a:solidFill>
                <a:ea typeface="Calibri"/>
                <a:cs typeface="Times New Roman"/>
              </a:rPr>
              <a:t>H</a:t>
            </a:r>
            <a:r>
              <a:rPr lang="tr-TR" sz="2400" b="1" dirty="0" smtClean="0">
                <a:solidFill>
                  <a:prstClr val="black"/>
                </a:solidFill>
                <a:ea typeface="Calibri"/>
                <a:cs typeface="Times New Roman"/>
              </a:rPr>
              <a:t>angi </a:t>
            </a:r>
            <a:r>
              <a:rPr lang="tr-TR" sz="2400" b="1" dirty="0">
                <a:solidFill>
                  <a:prstClr val="black"/>
                </a:solidFill>
                <a:ea typeface="Calibri"/>
                <a:cs typeface="Times New Roman"/>
              </a:rPr>
              <a:t>yöreden geldiği belli olmayan semt pazarı kaynaklı örnekler değerlendirmeye alınmayacaktır</a:t>
            </a:r>
            <a:r>
              <a:rPr lang="tr-TR" sz="2400" b="1" dirty="0" smtClean="0">
                <a:solidFill>
                  <a:prstClr val="black"/>
                </a:solidFill>
                <a:ea typeface="Calibri"/>
                <a:cs typeface="Times New Roman"/>
              </a:rPr>
              <a:t>.</a:t>
            </a:r>
            <a:endParaRPr lang="tr-TR" sz="2400" dirty="0"/>
          </a:p>
        </p:txBody>
      </p:sp>
    </p:spTree>
    <p:extLst>
      <p:ext uri="{BB962C8B-B14F-4D97-AF65-F5344CB8AC3E}">
        <p14:creationId xmlns:p14="http://schemas.microsoft.com/office/powerpoint/2010/main" val="13723748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91260869"/>
              </p:ext>
            </p:extLst>
          </p:nvPr>
        </p:nvGraphicFramePr>
        <p:xfrm>
          <a:off x="1268446" y="398516"/>
          <a:ext cx="9464040" cy="5826683"/>
        </p:xfrm>
        <a:graphic>
          <a:graphicData uri="http://schemas.openxmlformats.org/drawingml/2006/table">
            <a:tbl>
              <a:tblPr firstRow="1" firstCol="1" lastRow="1" lastCol="1" bandRow="1" bandCol="1">
                <a:tableStyleId>{BC89EF96-8CEA-46FF-86C4-4CE0E7609802}</a:tableStyleId>
              </a:tblPr>
              <a:tblGrid>
                <a:gridCol w="3884042"/>
                <a:gridCol w="5579998"/>
              </a:tblGrid>
              <a:tr h="584122">
                <a:tc>
                  <a:txBody>
                    <a:bodyPr/>
                    <a:lstStyle/>
                    <a:p>
                      <a:pPr>
                        <a:lnSpc>
                          <a:spcPct val="110000"/>
                        </a:lnSpc>
                        <a:spcAft>
                          <a:spcPts val="1000"/>
                        </a:spcAft>
                      </a:pPr>
                      <a:r>
                        <a:rPr lang="tr-TR" sz="2000" dirty="0">
                          <a:effectLst/>
                        </a:rPr>
                        <a:t>BİTKİ ÖRNEĞİNİN:</a:t>
                      </a:r>
                      <a:endParaRPr lang="tr-TR" sz="1800"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545911">
                <a:tc>
                  <a:txBody>
                    <a:bodyPr/>
                    <a:lstStyle/>
                    <a:p>
                      <a:pPr>
                        <a:lnSpc>
                          <a:spcPct val="110000"/>
                        </a:lnSpc>
                        <a:spcAft>
                          <a:spcPts val="1000"/>
                        </a:spcAft>
                      </a:pPr>
                      <a:r>
                        <a:rPr lang="tr-TR" sz="2000" dirty="0">
                          <a:effectLst/>
                        </a:rPr>
                        <a:t>NUMARASI</a:t>
                      </a:r>
                      <a:endParaRPr lang="tr-TR" sz="1800"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655093">
                <a:tc>
                  <a:txBody>
                    <a:bodyPr/>
                    <a:lstStyle/>
                    <a:p>
                      <a:pPr>
                        <a:lnSpc>
                          <a:spcPct val="110000"/>
                        </a:lnSpc>
                        <a:spcAft>
                          <a:spcPts val="1000"/>
                        </a:spcAft>
                      </a:pPr>
                      <a:r>
                        <a:rPr lang="tr-TR" sz="2000" dirty="0">
                          <a:effectLst/>
                        </a:rPr>
                        <a:t>YÖRESEL İSMİ VEYA İSİMLERİ</a:t>
                      </a:r>
                      <a:endParaRPr lang="tr-TR" sz="1800"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777922">
                <a:tc>
                  <a:txBody>
                    <a:bodyPr/>
                    <a:lstStyle/>
                    <a:p>
                      <a:pPr>
                        <a:lnSpc>
                          <a:spcPct val="110000"/>
                        </a:lnSpc>
                        <a:spcAft>
                          <a:spcPts val="1000"/>
                        </a:spcAft>
                      </a:pPr>
                      <a:r>
                        <a:rPr lang="tr-TR" sz="2000" dirty="0">
                          <a:effectLst/>
                        </a:rPr>
                        <a:t>BİTKİ ÖRNEĞİNİN TOPLANDIĞI TARİHLER </a:t>
                      </a:r>
                      <a:endParaRPr lang="tr-TR" sz="1800"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764275">
                <a:tc>
                  <a:txBody>
                    <a:bodyPr/>
                    <a:lstStyle/>
                    <a:p>
                      <a:pPr>
                        <a:lnSpc>
                          <a:spcPct val="110000"/>
                        </a:lnSpc>
                        <a:spcAft>
                          <a:spcPts val="1000"/>
                        </a:spcAft>
                      </a:pPr>
                      <a:r>
                        <a:rPr lang="tr-TR" sz="2000" dirty="0">
                          <a:effectLst/>
                        </a:rPr>
                        <a:t>BİTKİ ÖRNEĞİNİN YETİŞTİĞİ YER:</a:t>
                      </a:r>
                      <a:endParaRPr lang="tr-TR" sz="1800"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36728">
                <a:tc>
                  <a:txBody>
                    <a:bodyPr/>
                    <a:lstStyle/>
                    <a:p>
                      <a:pPr>
                        <a:lnSpc>
                          <a:spcPct val="110000"/>
                        </a:lnSpc>
                        <a:spcAft>
                          <a:spcPts val="1000"/>
                        </a:spcAft>
                      </a:pPr>
                      <a:r>
                        <a:rPr lang="tr-TR" sz="2000" dirty="0">
                          <a:effectLst/>
                        </a:rPr>
                        <a:t>İl</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532263">
                <a:tc>
                  <a:txBody>
                    <a:bodyPr/>
                    <a:lstStyle/>
                    <a:p>
                      <a:pPr>
                        <a:lnSpc>
                          <a:spcPct val="110000"/>
                        </a:lnSpc>
                        <a:spcAft>
                          <a:spcPts val="1000"/>
                        </a:spcAft>
                      </a:pPr>
                      <a:r>
                        <a:rPr lang="tr-TR" sz="2000" dirty="0">
                          <a:effectLst/>
                        </a:rPr>
                        <a:t>İlçe</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23081">
                <a:tc>
                  <a:txBody>
                    <a:bodyPr/>
                    <a:lstStyle/>
                    <a:p>
                      <a:pPr>
                        <a:lnSpc>
                          <a:spcPct val="110000"/>
                        </a:lnSpc>
                        <a:spcAft>
                          <a:spcPts val="1000"/>
                        </a:spcAft>
                      </a:pPr>
                      <a:r>
                        <a:rPr lang="tr-TR" sz="2000" dirty="0">
                          <a:effectLst/>
                        </a:rPr>
                        <a:t>Köy</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36728">
                <a:tc>
                  <a:txBody>
                    <a:bodyPr/>
                    <a:lstStyle/>
                    <a:p>
                      <a:pPr>
                        <a:lnSpc>
                          <a:spcPct val="110000"/>
                        </a:lnSpc>
                        <a:spcAft>
                          <a:spcPts val="1000"/>
                        </a:spcAft>
                      </a:pPr>
                      <a:r>
                        <a:rPr lang="tr-TR" sz="2000" dirty="0">
                          <a:effectLst/>
                        </a:rPr>
                        <a:t>Yöre</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22275">
                <a:tc>
                  <a:txBody>
                    <a:bodyPr/>
                    <a:lstStyle/>
                    <a:p>
                      <a:pPr>
                        <a:lnSpc>
                          <a:spcPct val="110000"/>
                        </a:lnSpc>
                        <a:spcAft>
                          <a:spcPts val="1000"/>
                        </a:spcAft>
                      </a:pPr>
                      <a:r>
                        <a:rPr lang="tr-TR" sz="2000" dirty="0">
                          <a:effectLst/>
                        </a:rPr>
                        <a:t>BİTKİ ÖRNEĞİNİN </a:t>
                      </a:r>
                      <a:r>
                        <a:rPr lang="tr-TR" sz="2000" dirty="0" smtClean="0">
                          <a:effectLst/>
                        </a:rPr>
                        <a:t>KULLANIM </a:t>
                      </a:r>
                      <a:r>
                        <a:rPr lang="tr-TR" sz="2000" dirty="0">
                          <a:effectLst/>
                        </a:rPr>
                        <a:t>AMACI </a:t>
                      </a:r>
                      <a:endParaRPr lang="tr-TR" sz="1800"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2282518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968262149"/>
              </p:ext>
            </p:extLst>
          </p:nvPr>
        </p:nvGraphicFramePr>
        <p:xfrm>
          <a:off x="1363980" y="804353"/>
          <a:ext cx="9464040" cy="3696653"/>
        </p:xfrm>
        <a:graphic>
          <a:graphicData uri="http://schemas.openxmlformats.org/drawingml/2006/table">
            <a:tbl>
              <a:tblPr firstRow="1" firstCol="1" lastRow="1" lastCol="1" bandRow="1" bandCol="1">
                <a:tableStyleId>{BC89EF96-8CEA-46FF-86C4-4CE0E7609802}</a:tableStyleId>
              </a:tblPr>
              <a:tblGrid>
                <a:gridCol w="3981743"/>
                <a:gridCol w="5482297"/>
              </a:tblGrid>
              <a:tr h="551815">
                <a:tc>
                  <a:txBody>
                    <a:bodyPr/>
                    <a:lstStyle/>
                    <a:p>
                      <a:pPr>
                        <a:lnSpc>
                          <a:spcPct val="110000"/>
                        </a:lnSpc>
                        <a:spcAft>
                          <a:spcPts val="1000"/>
                        </a:spcAft>
                      </a:pPr>
                      <a:r>
                        <a:rPr lang="tr-TR" sz="2000" dirty="0">
                          <a:effectLst/>
                        </a:rPr>
                        <a:t>BİTKİ ÖRNEĞİNİN YARARLANILAN KISIMLARI:</a:t>
                      </a:r>
                      <a:endParaRPr lang="tr-TR" sz="1800" dirty="0">
                        <a:effectLst/>
                        <a:latin typeface="Calibri"/>
                        <a:ea typeface="Calibri"/>
                        <a:cs typeface="Times New Roman"/>
                      </a:endParaRPr>
                    </a:p>
                  </a:txBody>
                  <a:tcPr marL="68580" marR="68580" marT="0" marB="0" anchor="ctr"/>
                </a:tc>
                <a:tc>
                  <a:txBody>
                    <a:bodyPr/>
                    <a:lstStyle/>
                    <a:p>
                      <a:pPr>
                        <a:lnSpc>
                          <a:spcPct val="11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434975">
                <a:tc>
                  <a:txBody>
                    <a:bodyPr/>
                    <a:lstStyle/>
                    <a:p>
                      <a:pPr>
                        <a:lnSpc>
                          <a:spcPct val="110000"/>
                        </a:lnSpc>
                        <a:spcAft>
                          <a:spcPts val="1000"/>
                        </a:spcAft>
                      </a:pPr>
                      <a:r>
                        <a:rPr lang="tr-TR" sz="2000" dirty="0">
                          <a:effectLst/>
                        </a:rPr>
                        <a:t>Kök</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13975">
                <a:tc>
                  <a:txBody>
                    <a:bodyPr/>
                    <a:lstStyle/>
                    <a:p>
                      <a:pPr>
                        <a:lnSpc>
                          <a:spcPct val="110000"/>
                        </a:lnSpc>
                        <a:spcAft>
                          <a:spcPts val="1000"/>
                        </a:spcAft>
                      </a:pPr>
                      <a:r>
                        <a:rPr lang="tr-TR" sz="2000" dirty="0">
                          <a:effectLst/>
                        </a:rPr>
                        <a:t>Gövde</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29567">
                <a:tc>
                  <a:txBody>
                    <a:bodyPr/>
                    <a:lstStyle/>
                    <a:p>
                      <a:pPr>
                        <a:lnSpc>
                          <a:spcPct val="110000"/>
                        </a:lnSpc>
                        <a:spcAft>
                          <a:spcPts val="1000"/>
                        </a:spcAft>
                      </a:pPr>
                      <a:r>
                        <a:rPr lang="tr-TR" sz="2000" dirty="0">
                          <a:effectLst/>
                        </a:rPr>
                        <a:t>Yaprak</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02956">
                <a:tc>
                  <a:txBody>
                    <a:bodyPr/>
                    <a:lstStyle/>
                    <a:p>
                      <a:pPr>
                        <a:lnSpc>
                          <a:spcPct val="110000"/>
                        </a:lnSpc>
                        <a:spcAft>
                          <a:spcPts val="1000"/>
                        </a:spcAft>
                      </a:pPr>
                      <a:r>
                        <a:rPr lang="tr-TR" sz="2000" dirty="0">
                          <a:effectLst/>
                        </a:rPr>
                        <a:t>Çiçek</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04480">
                <a:tc>
                  <a:txBody>
                    <a:bodyPr/>
                    <a:lstStyle/>
                    <a:p>
                      <a:pPr>
                        <a:lnSpc>
                          <a:spcPct val="110000"/>
                        </a:lnSpc>
                        <a:spcAft>
                          <a:spcPts val="1000"/>
                        </a:spcAft>
                      </a:pPr>
                      <a:r>
                        <a:rPr lang="tr-TR" sz="2000" dirty="0">
                          <a:effectLst/>
                        </a:rPr>
                        <a:t>Meyve</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62274">
                <a:tc>
                  <a:txBody>
                    <a:bodyPr/>
                    <a:lstStyle/>
                    <a:p>
                      <a:pPr>
                        <a:lnSpc>
                          <a:spcPct val="110000"/>
                        </a:lnSpc>
                        <a:spcAft>
                          <a:spcPts val="1000"/>
                        </a:spcAft>
                      </a:pPr>
                      <a:r>
                        <a:rPr lang="tr-TR" sz="2000" dirty="0">
                          <a:effectLst/>
                        </a:rPr>
                        <a:t>Toprak Üstü Kısımları</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477866">
                <a:tc>
                  <a:txBody>
                    <a:bodyPr/>
                    <a:lstStyle/>
                    <a:p>
                      <a:pPr>
                        <a:lnSpc>
                          <a:spcPct val="110000"/>
                        </a:lnSpc>
                        <a:spcAft>
                          <a:spcPts val="1000"/>
                        </a:spcAft>
                      </a:pPr>
                      <a:r>
                        <a:rPr lang="tr-TR" sz="2000" dirty="0">
                          <a:effectLst/>
                        </a:rPr>
                        <a:t>Tüm Bitki</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908900627"/>
              </p:ext>
            </p:extLst>
          </p:nvPr>
        </p:nvGraphicFramePr>
        <p:xfrm>
          <a:off x="1358386" y="4459466"/>
          <a:ext cx="9487804" cy="1682750"/>
        </p:xfrm>
        <a:graphic>
          <a:graphicData uri="http://schemas.openxmlformats.org/drawingml/2006/table">
            <a:tbl>
              <a:tblPr firstRow="1" firstCol="1" lastRow="1" lastCol="1" bandRow="1" bandCol="1">
                <a:tableStyleId>{BC89EF96-8CEA-46FF-86C4-4CE0E7609802}</a:tableStyleId>
              </a:tblPr>
              <a:tblGrid>
                <a:gridCol w="3987337"/>
                <a:gridCol w="5500467"/>
              </a:tblGrid>
              <a:tr h="577557">
                <a:tc>
                  <a:txBody>
                    <a:bodyPr/>
                    <a:lstStyle/>
                    <a:p>
                      <a:pPr>
                        <a:lnSpc>
                          <a:spcPct val="130000"/>
                        </a:lnSpc>
                        <a:spcAft>
                          <a:spcPts val="1000"/>
                        </a:spcAft>
                      </a:pPr>
                      <a:r>
                        <a:rPr lang="tr-TR" sz="2000" dirty="0">
                          <a:effectLst/>
                        </a:rPr>
                        <a:t>BİTKİ ÖRNEĞİNDEN </a:t>
                      </a:r>
                      <a:r>
                        <a:rPr lang="tr-TR" sz="2000" dirty="0" smtClean="0">
                          <a:effectLst/>
                        </a:rPr>
                        <a:t>                   YARARLANILMA ŞEKLİ:</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437515">
                <a:tc>
                  <a:txBody>
                    <a:bodyPr/>
                    <a:lstStyle/>
                    <a:p>
                      <a:pPr>
                        <a:lnSpc>
                          <a:spcPct val="130000"/>
                        </a:lnSpc>
                        <a:spcAft>
                          <a:spcPts val="1000"/>
                        </a:spcAft>
                      </a:pPr>
                      <a:r>
                        <a:rPr lang="tr-TR" sz="2000" dirty="0">
                          <a:effectLst/>
                        </a:rPr>
                        <a:t>Kuru</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452755">
                <a:tc>
                  <a:txBody>
                    <a:bodyPr/>
                    <a:lstStyle/>
                    <a:p>
                      <a:pPr>
                        <a:lnSpc>
                          <a:spcPct val="130000"/>
                        </a:lnSpc>
                        <a:spcAft>
                          <a:spcPts val="1000"/>
                        </a:spcAft>
                      </a:pPr>
                      <a:r>
                        <a:rPr lang="tr-TR" sz="2000" dirty="0">
                          <a:effectLst/>
                        </a:rPr>
                        <a:t>Taze</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bl>
          </a:graphicData>
        </a:graphic>
      </p:graphicFrame>
      <p:sp>
        <p:nvSpPr>
          <p:cNvPr id="4" name="Rectangle 1"/>
          <p:cNvSpPr>
            <a:spLocks noChangeArrowheads="1"/>
          </p:cNvSpPr>
          <p:nvPr/>
        </p:nvSpPr>
        <p:spPr bwMode="auto">
          <a:xfrm>
            <a:off x="3214688" y="3286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501388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202554247"/>
              </p:ext>
            </p:extLst>
          </p:nvPr>
        </p:nvGraphicFramePr>
        <p:xfrm>
          <a:off x="1454763" y="699515"/>
          <a:ext cx="9436152" cy="5018897"/>
        </p:xfrm>
        <a:graphic>
          <a:graphicData uri="http://schemas.openxmlformats.org/drawingml/2006/table">
            <a:tbl>
              <a:tblPr firstRow="1" firstCol="1" lastRow="1" lastCol="1" bandRow="1" bandCol="1">
                <a:tableStyleId>{BC89EF96-8CEA-46FF-86C4-4CE0E7609802}</a:tableStyleId>
              </a:tblPr>
              <a:tblGrid>
                <a:gridCol w="3981218"/>
                <a:gridCol w="5454934"/>
              </a:tblGrid>
              <a:tr h="747147">
                <a:tc>
                  <a:txBody>
                    <a:bodyPr/>
                    <a:lstStyle/>
                    <a:p>
                      <a:pPr>
                        <a:lnSpc>
                          <a:spcPct val="130000"/>
                        </a:lnSpc>
                        <a:spcAft>
                          <a:spcPts val="1000"/>
                        </a:spcAft>
                      </a:pPr>
                      <a:r>
                        <a:rPr lang="tr-TR" sz="2000" dirty="0">
                          <a:effectLst/>
                        </a:rPr>
                        <a:t>BİTKİ ÖRNEĞİNİN KULLANIM ŞEKLİ </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887105">
                <a:tc>
                  <a:txBody>
                    <a:bodyPr/>
                    <a:lstStyle/>
                    <a:p>
                      <a:pPr>
                        <a:lnSpc>
                          <a:spcPct val="130000"/>
                        </a:lnSpc>
                        <a:spcAft>
                          <a:spcPts val="1000"/>
                        </a:spcAft>
                      </a:pPr>
                      <a:r>
                        <a:rPr lang="tr-TR" sz="2000" dirty="0">
                          <a:effectLst/>
                        </a:rPr>
                        <a:t>BİTKİ HAKKINDA BİLGİ VEREN KAYNAK KİŞİNİN İSMİ / İSİMLERİ</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641445">
                <a:tc>
                  <a:txBody>
                    <a:bodyPr/>
                    <a:lstStyle/>
                    <a:p>
                      <a:pPr>
                        <a:lnSpc>
                          <a:spcPct val="130000"/>
                        </a:lnSpc>
                        <a:spcAft>
                          <a:spcPts val="1000"/>
                        </a:spcAft>
                      </a:pPr>
                      <a:r>
                        <a:rPr lang="tr-TR" sz="2000" dirty="0">
                          <a:effectLst/>
                        </a:rPr>
                        <a:t>BİTKİ ÖRNEĞİ İLE İLGİLİ YAYIN:</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a:effectLst/>
                        </a:rPr>
                        <a:t> </a:t>
                      </a:r>
                      <a:endParaRPr lang="tr-TR" sz="1800">
                        <a:effectLst/>
                        <a:latin typeface="Calibri"/>
                        <a:ea typeface="Calibri"/>
                        <a:cs typeface="Times New Roman"/>
                      </a:endParaRPr>
                    </a:p>
                  </a:txBody>
                  <a:tcPr marL="68580" marR="68580" marT="0" marB="0" anchor="ctr"/>
                </a:tc>
              </a:tr>
              <a:tr h="532262">
                <a:tc>
                  <a:txBody>
                    <a:bodyPr/>
                    <a:lstStyle/>
                    <a:p>
                      <a:pPr>
                        <a:lnSpc>
                          <a:spcPct val="130000"/>
                        </a:lnSpc>
                        <a:spcAft>
                          <a:spcPts val="1000"/>
                        </a:spcAft>
                      </a:pPr>
                      <a:r>
                        <a:rPr lang="tr-TR" sz="2000" dirty="0">
                          <a:effectLst/>
                        </a:rPr>
                        <a:t>Yazarı</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559559">
                <a:tc>
                  <a:txBody>
                    <a:bodyPr/>
                    <a:lstStyle/>
                    <a:p>
                      <a:pPr>
                        <a:lnSpc>
                          <a:spcPct val="130000"/>
                        </a:lnSpc>
                        <a:spcAft>
                          <a:spcPts val="1000"/>
                        </a:spcAft>
                      </a:pPr>
                      <a:r>
                        <a:rPr lang="tr-TR" sz="2000" dirty="0">
                          <a:effectLst/>
                        </a:rPr>
                        <a:t>Başlığı</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518614">
                <a:tc>
                  <a:txBody>
                    <a:bodyPr/>
                    <a:lstStyle/>
                    <a:p>
                      <a:pPr>
                        <a:lnSpc>
                          <a:spcPct val="130000"/>
                        </a:lnSpc>
                        <a:spcAft>
                          <a:spcPts val="1000"/>
                        </a:spcAft>
                      </a:pPr>
                      <a:r>
                        <a:rPr lang="tr-TR" sz="2000" dirty="0">
                          <a:effectLst/>
                        </a:rPr>
                        <a:t>Dergi /Kitap</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559559">
                <a:tc>
                  <a:txBody>
                    <a:bodyPr/>
                    <a:lstStyle/>
                    <a:p>
                      <a:pPr>
                        <a:lnSpc>
                          <a:spcPct val="130000"/>
                        </a:lnSpc>
                        <a:spcAft>
                          <a:spcPts val="1000"/>
                        </a:spcAft>
                      </a:pPr>
                      <a:r>
                        <a:rPr lang="tr-TR" sz="2000" dirty="0">
                          <a:effectLst/>
                        </a:rPr>
                        <a:t>Yayımlandığı Yıl</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r h="573206">
                <a:tc>
                  <a:txBody>
                    <a:bodyPr/>
                    <a:lstStyle/>
                    <a:p>
                      <a:pPr>
                        <a:lnSpc>
                          <a:spcPct val="130000"/>
                        </a:lnSpc>
                        <a:spcAft>
                          <a:spcPts val="1000"/>
                        </a:spcAft>
                      </a:pPr>
                      <a:r>
                        <a:rPr lang="tr-TR" sz="2000" dirty="0">
                          <a:effectLst/>
                        </a:rPr>
                        <a:t>BİTKİ ÖRNEĞİ İLE İLGİLİ EK BİLGİLER</a:t>
                      </a:r>
                      <a:endParaRPr lang="tr-TR" sz="1800" dirty="0">
                        <a:effectLst/>
                        <a:latin typeface="Calibri"/>
                        <a:ea typeface="Calibri"/>
                        <a:cs typeface="Times New Roman"/>
                      </a:endParaRPr>
                    </a:p>
                  </a:txBody>
                  <a:tcPr marL="68580" marR="68580" marT="0" marB="0" anchor="ctr"/>
                </a:tc>
                <a:tc>
                  <a:txBody>
                    <a:bodyPr/>
                    <a:lstStyle/>
                    <a:p>
                      <a:pPr>
                        <a:lnSpc>
                          <a:spcPct val="130000"/>
                        </a:lnSpc>
                        <a:spcAft>
                          <a:spcPts val="1000"/>
                        </a:spcAft>
                      </a:pPr>
                      <a:r>
                        <a:rPr lang="tr-TR" sz="2000" dirty="0">
                          <a:effectLst/>
                        </a:rPr>
                        <a:t> </a:t>
                      </a:r>
                      <a:endParaRPr lang="tr-TR" sz="18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57600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8640" y="914904"/>
            <a:ext cx="10586436" cy="5170646"/>
          </a:xfrm>
          <a:prstGeom prst="rect">
            <a:avLst/>
          </a:prstGeom>
        </p:spPr>
        <p:txBody>
          <a:bodyPr wrap="square">
            <a:spAutoFit/>
          </a:bodyPr>
          <a:lstStyle/>
          <a:p>
            <a:r>
              <a:rPr lang="tr-TR" sz="2200" b="1" dirty="0" smtClean="0">
                <a:solidFill>
                  <a:prstClr val="black"/>
                </a:solidFill>
              </a:rPr>
              <a:t>      Anadolu Yarımadası özünde canlı bir bitki müzesi gibidir. </a:t>
            </a:r>
            <a:r>
              <a:rPr lang="tr-TR" sz="2200" b="1" dirty="0">
                <a:solidFill>
                  <a:prstClr val="black"/>
                </a:solidFill>
              </a:rPr>
              <a:t>D</a:t>
            </a:r>
            <a:r>
              <a:rPr lang="tr-TR" sz="2200" b="1" dirty="0" smtClean="0">
                <a:solidFill>
                  <a:prstClr val="black"/>
                </a:solidFill>
              </a:rPr>
              <a:t>ünyadaki ekonomik bitki  ve hayvan türlerinin de anavatanıdır. Bunların bir çoğu (% 30) geçmişte ve günümüzde ıslah edilerek insanlığın hizmetine sunulmuştur. </a:t>
            </a:r>
          </a:p>
          <a:p>
            <a:r>
              <a:rPr lang="tr-TR" sz="2200" b="1" dirty="0">
                <a:solidFill>
                  <a:prstClr val="black"/>
                </a:solidFill>
              </a:rPr>
              <a:t> </a:t>
            </a:r>
            <a:r>
              <a:rPr lang="tr-TR" sz="2200" b="1" dirty="0" smtClean="0">
                <a:solidFill>
                  <a:prstClr val="black"/>
                </a:solidFill>
              </a:rPr>
              <a:t>    Bu şu demektedir: Bu gün Anadolu bu evcilleştirilmiş türlerin bir çoğunun yabani formlarını hâlâ yaşatmaya devam etmektedir. Gelecekte çok daha verimli ve  hastalıklara dayanıklı ırkların elde edilmesi gelişmekte olan </a:t>
            </a:r>
            <a:r>
              <a:rPr lang="tr-TR" sz="2200" b="1" dirty="0" err="1" smtClean="0">
                <a:solidFill>
                  <a:prstClr val="black"/>
                </a:solidFill>
              </a:rPr>
              <a:t>biyoteknolojiye</a:t>
            </a:r>
            <a:r>
              <a:rPr lang="tr-TR" sz="2200" b="1" dirty="0" smtClean="0">
                <a:solidFill>
                  <a:prstClr val="black"/>
                </a:solidFill>
              </a:rPr>
              <a:t> gen kaynaklarının sağlanması Anadolu’ </a:t>
            </a:r>
            <a:r>
              <a:rPr lang="tr-TR" sz="2200" b="1" dirty="0" err="1" smtClean="0">
                <a:solidFill>
                  <a:prstClr val="black"/>
                </a:solidFill>
              </a:rPr>
              <a:t>daki</a:t>
            </a:r>
            <a:r>
              <a:rPr lang="tr-TR" sz="2200" b="1" dirty="0" smtClean="0">
                <a:solidFill>
                  <a:prstClr val="black"/>
                </a:solidFill>
              </a:rPr>
              <a:t> yabani formların korunmasına bağlıdır. Bu da yabani formların habitatlarının bilinmesi ve korunması ile mümkün olabilir. </a:t>
            </a:r>
          </a:p>
          <a:p>
            <a:r>
              <a:rPr lang="tr-TR" sz="2200" b="1" dirty="0">
                <a:solidFill>
                  <a:prstClr val="black"/>
                </a:solidFill>
              </a:rPr>
              <a:t> </a:t>
            </a:r>
            <a:r>
              <a:rPr lang="tr-TR" sz="2200" b="1" dirty="0" smtClean="0">
                <a:solidFill>
                  <a:prstClr val="black"/>
                </a:solidFill>
              </a:rPr>
              <a:t>        Bu nedenlerle hem topraklarımızın hem </a:t>
            </a:r>
            <a:r>
              <a:rPr lang="tr-TR" sz="2200" b="1" dirty="0">
                <a:solidFill>
                  <a:prstClr val="black"/>
                </a:solidFill>
              </a:rPr>
              <a:t>de insanlığın ortak malı olan biyolojik </a:t>
            </a:r>
            <a:r>
              <a:rPr lang="tr-TR" sz="2200" b="1" dirty="0" smtClean="0">
                <a:solidFill>
                  <a:prstClr val="black"/>
                </a:solidFill>
              </a:rPr>
              <a:t>zenginliğimizin  korunması bu toprakların </a:t>
            </a:r>
            <a:r>
              <a:rPr lang="tr-TR" sz="2200" b="1" dirty="0">
                <a:solidFill>
                  <a:prstClr val="black"/>
                </a:solidFill>
              </a:rPr>
              <a:t>sahibi olarak  bizlerin kaçınılmaz görevidir. Eğer bu bilinci kazanmaz ve gerekli önlemleri almazsak çok kısa zaman sonra ağır suçlamalarla karşı karşıya kalacağımız gibi, insanlığın ortak mirası kabul edilen canlı </a:t>
            </a:r>
            <a:r>
              <a:rPr lang="tr-TR" sz="2200" b="1" dirty="0" smtClean="0">
                <a:solidFill>
                  <a:prstClr val="black"/>
                </a:solidFill>
              </a:rPr>
              <a:t>kaynaklarını koruyamama </a:t>
            </a:r>
            <a:r>
              <a:rPr lang="tr-TR" sz="2200" b="1" dirty="0">
                <a:solidFill>
                  <a:prstClr val="black"/>
                </a:solidFill>
              </a:rPr>
              <a:t>nedeniyle  bu zenginlik hatta bu kara parçası üzerindeki haklarımız tartışmaya açılabilir. </a:t>
            </a:r>
            <a:r>
              <a:rPr lang="tr-TR" sz="2200" b="1" dirty="0" smtClean="0">
                <a:solidFill>
                  <a:prstClr val="black"/>
                </a:solidFill>
              </a:rPr>
              <a:t>    </a:t>
            </a:r>
          </a:p>
          <a:p>
            <a:r>
              <a:rPr lang="tr-TR" sz="2200" b="1" dirty="0">
                <a:solidFill>
                  <a:prstClr val="black"/>
                </a:solidFill>
              </a:rPr>
              <a:t> </a:t>
            </a:r>
            <a:r>
              <a:rPr lang="tr-TR" sz="2200" b="1" dirty="0" smtClean="0">
                <a:solidFill>
                  <a:prstClr val="black"/>
                </a:solidFill>
              </a:rPr>
              <a:t>                                                                        Prof. Dr. Ali DEMİRSOY</a:t>
            </a:r>
            <a:endParaRPr lang="tr-TR" sz="2200" dirty="0"/>
          </a:p>
        </p:txBody>
      </p:sp>
    </p:spTree>
    <p:extLst>
      <p:ext uri="{BB962C8B-B14F-4D97-AF65-F5344CB8AC3E}">
        <p14:creationId xmlns:p14="http://schemas.microsoft.com/office/powerpoint/2010/main" val="437237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09768" y="675972"/>
            <a:ext cx="11050138" cy="5244769"/>
          </a:xfrm>
          <a:prstGeom prst="rect">
            <a:avLst/>
          </a:prstGeom>
        </p:spPr>
        <p:txBody>
          <a:bodyPr wrap="square">
            <a:spAutoFit/>
          </a:bodyPr>
          <a:lstStyle/>
          <a:p>
            <a:pPr lvl="0">
              <a:lnSpc>
                <a:spcPct val="107000"/>
              </a:lnSpc>
              <a:spcAft>
                <a:spcPts val="800"/>
              </a:spcAft>
            </a:pPr>
            <a:r>
              <a:rPr lang="tr-TR" sz="2400" b="1" dirty="0" smtClean="0">
                <a:solidFill>
                  <a:srgbClr val="FF0000"/>
                </a:solidFill>
                <a:ea typeface="Calibri"/>
                <a:cs typeface="Times New Roman"/>
              </a:rPr>
              <a:t>Bitki </a:t>
            </a:r>
            <a:r>
              <a:rPr lang="tr-TR" sz="2400" b="1" dirty="0">
                <a:solidFill>
                  <a:srgbClr val="FF0000"/>
                </a:solidFill>
                <a:ea typeface="Calibri"/>
                <a:cs typeface="Times New Roman"/>
              </a:rPr>
              <a:t>örneğinin kullanım amacı</a:t>
            </a:r>
            <a:r>
              <a:rPr lang="tr-TR" sz="2400" dirty="0">
                <a:solidFill>
                  <a:srgbClr val="FF0000"/>
                </a:solidFill>
                <a:ea typeface="Calibri"/>
                <a:cs typeface="Times New Roman"/>
              </a:rPr>
              <a:t>: </a:t>
            </a:r>
            <a:r>
              <a:rPr lang="tr-TR" sz="2400" dirty="0">
                <a:ea typeface="Calibri"/>
                <a:cs typeface="Times New Roman"/>
              </a:rPr>
              <a:t>Bitki veya bitkinin herhangi bir kısmı, o yörede hangi amaç veya amaçlarla (Beslenme, yün boyama ve hastalık tedavisinde; mutfak eşyası, inşaat malzemesi, oyuncak malzemesi üretiminde; örme işlerinde, halat yapımında, oyunlarda, bazı inanışlar gereği çeşitli törenlerde vs.) kullanılıyorsa belirtilmelidir. </a:t>
            </a:r>
            <a:endParaRPr lang="tr-TR" sz="2400" dirty="0" smtClean="0">
              <a:ea typeface="Calibri"/>
              <a:cs typeface="Times New Roman"/>
            </a:endParaRPr>
          </a:p>
          <a:p>
            <a:pPr lvl="0">
              <a:lnSpc>
                <a:spcPct val="107000"/>
              </a:lnSpc>
              <a:spcAft>
                <a:spcPts val="800"/>
              </a:spcAft>
            </a:pPr>
            <a:endParaRPr lang="tr-TR" sz="2400" b="1" dirty="0">
              <a:solidFill>
                <a:prstClr val="black"/>
              </a:solidFill>
              <a:ea typeface="Calibri"/>
              <a:cs typeface="Times New Roman"/>
            </a:endParaRPr>
          </a:p>
          <a:p>
            <a:pPr lvl="0">
              <a:lnSpc>
                <a:spcPct val="107000"/>
              </a:lnSpc>
              <a:spcAft>
                <a:spcPts val="800"/>
              </a:spcAft>
            </a:pPr>
            <a:r>
              <a:rPr lang="tr-TR" sz="2400" b="1" dirty="0" smtClean="0">
                <a:solidFill>
                  <a:srgbClr val="FF0000"/>
                </a:solidFill>
                <a:ea typeface="Calibri"/>
                <a:cs typeface="Times New Roman"/>
              </a:rPr>
              <a:t>Bitki </a:t>
            </a:r>
            <a:r>
              <a:rPr lang="tr-TR" sz="2400" b="1" dirty="0">
                <a:solidFill>
                  <a:srgbClr val="FF0000"/>
                </a:solidFill>
                <a:ea typeface="Calibri"/>
                <a:cs typeface="Times New Roman"/>
              </a:rPr>
              <a:t>örneğinin yararlanılan kısımları:</a:t>
            </a:r>
            <a:r>
              <a:rPr lang="tr-TR" sz="2400" dirty="0">
                <a:solidFill>
                  <a:srgbClr val="FF0000"/>
                </a:solidFill>
                <a:ea typeface="Calibri"/>
                <a:cs typeface="Times New Roman"/>
              </a:rPr>
              <a:t> </a:t>
            </a:r>
            <a:r>
              <a:rPr lang="tr-TR" sz="2400" dirty="0">
                <a:solidFill>
                  <a:prstClr val="black"/>
                </a:solidFill>
                <a:ea typeface="Calibri"/>
                <a:cs typeface="Times New Roman"/>
              </a:rPr>
              <a:t>Bitkilerin yararlanılan kısımları (bitkinin tümü, toprak üstü kısımları veya kök, gövde, dal, yaprak, çiçek, meyve, tohum gibi) farklı olabilir. Bitkinin hangi kısım ya da kısımları kullanılıyorsa muhakkak belirtilmelidir</a:t>
            </a:r>
            <a:r>
              <a:rPr lang="tr-TR" sz="2400" dirty="0" smtClean="0">
                <a:solidFill>
                  <a:prstClr val="black"/>
                </a:solidFill>
                <a:ea typeface="Calibri"/>
                <a:cs typeface="Times New Roman"/>
              </a:rPr>
              <a:t>.</a:t>
            </a:r>
          </a:p>
          <a:p>
            <a:pPr lvl="0">
              <a:lnSpc>
                <a:spcPct val="107000"/>
              </a:lnSpc>
              <a:spcAft>
                <a:spcPts val="800"/>
              </a:spcAft>
            </a:pPr>
            <a:endParaRPr lang="tr-TR" sz="2400" dirty="0">
              <a:solidFill>
                <a:prstClr val="black"/>
              </a:solidFill>
              <a:ea typeface="Calibri"/>
              <a:cs typeface="Times New Roman"/>
            </a:endParaRPr>
          </a:p>
          <a:p>
            <a:pPr lvl="0">
              <a:lnSpc>
                <a:spcPct val="107000"/>
              </a:lnSpc>
              <a:spcAft>
                <a:spcPts val="800"/>
              </a:spcAft>
            </a:pPr>
            <a:r>
              <a:rPr lang="tr-TR" sz="2400" b="1" dirty="0">
                <a:solidFill>
                  <a:srgbClr val="FF0000"/>
                </a:solidFill>
                <a:ea typeface="Calibri"/>
                <a:cs typeface="Times New Roman"/>
              </a:rPr>
              <a:t>Bitki örneğinden yararlanma şekli</a:t>
            </a:r>
            <a:r>
              <a:rPr lang="tr-TR" sz="2400" dirty="0">
                <a:solidFill>
                  <a:srgbClr val="FF0000"/>
                </a:solidFill>
                <a:ea typeface="Calibri"/>
                <a:cs typeface="Times New Roman"/>
              </a:rPr>
              <a:t>: </a:t>
            </a:r>
            <a:r>
              <a:rPr lang="tr-TR" sz="2400" dirty="0">
                <a:solidFill>
                  <a:prstClr val="black"/>
                </a:solidFill>
                <a:ea typeface="Calibri"/>
                <a:cs typeface="Times New Roman"/>
              </a:rPr>
              <a:t>Bitkiler taze olarak veya kurutulduktan sonra (X) kullanılıyorsa ayrı ayrı belirtilmeli, her iki şekilde de kullanılıyorsa her iki kutucuğa da işaret koyulmalıdır</a:t>
            </a:r>
            <a:r>
              <a:rPr lang="tr-TR" sz="2400" dirty="0" smtClean="0">
                <a:solidFill>
                  <a:prstClr val="black"/>
                </a:solidFill>
                <a:ea typeface="Calibri"/>
                <a:cs typeface="Times New Roman"/>
              </a:rPr>
              <a:t>.</a:t>
            </a:r>
            <a:r>
              <a:rPr lang="tr-TR" sz="2400" b="1" dirty="0">
                <a:solidFill>
                  <a:prstClr val="black"/>
                </a:solidFill>
                <a:ea typeface="Calibri"/>
                <a:cs typeface="Times New Roman"/>
              </a:rPr>
              <a:t> </a:t>
            </a:r>
            <a:endParaRPr lang="tr-TR" sz="2000" dirty="0">
              <a:ea typeface="Calibri"/>
              <a:cs typeface="Times New Roman"/>
            </a:endParaRPr>
          </a:p>
        </p:txBody>
      </p:sp>
    </p:spTree>
    <p:extLst>
      <p:ext uri="{BB962C8B-B14F-4D97-AF65-F5344CB8AC3E}">
        <p14:creationId xmlns:p14="http://schemas.microsoft.com/office/powerpoint/2010/main" val="583026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50710" y="529837"/>
            <a:ext cx="10790830" cy="5537350"/>
          </a:xfrm>
          <a:prstGeom prst="rect">
            <a:avLst/>
          </a:prstGeom>
        </p:spPr>
        <p:txBody>
          <a:bodyPr wrap="square">
            <a:spAutoFit/>
          </a:bodyPr>
          <a:lstStyle/>
          <a:p>
            <a:pPr lvl="0">
              <a:lnSpc>
                <a:spcPct val="107000"/>
              </a:lnSpc>
              <a:spcAft>
                <a:spcPts val="800"/>
              </a:spcAft>
            </a:pPr>
            <a:r>
              <a:rPr lang="tr-TR" sz="2400" b="1" dirty="0">
                <a:solidFill>
                  <a:srgbClr val="FF0000"/>
                </a:solidFill>
                <a:ea typeface="Calibri"/>
                <a:cs typeface="Times New Roman"/>
              </a:rPr>
              <a:t>Bitki örneğinin kullanım şekli:</a:t>
            </a:r>
            <a:r>
              <a:rPr lang="tr-TR" sz="2400" dirty="0">
                <a:solidFill>
                  <a:srgbClr val="FF0000"/>
                </a:solidFill>
                <a:ea typeface="Calibri"/>
                <a:cs typeface="Times New Roman"/>
              </a:rPr>
              <a:t> </a:t>
            </a:r>
          </a:p>
          <a:p>
            <a:pPr lvl="0">
              <a:lnSpc>
                <a:spcPct val="107000"/>
              </a:lnSpc>
              <a:spcAft>
                <a:spcPts val="800"/>
              </a:spcAft>
            </a:pPr>
            <a:r>
              <a:rPr lang="tr-TR" sz="2400" dirty="0">
                <a:solidFill>
                  <a:prstClr val="black"/>
                </a:solidFill>
                <a:ea typeface="Calibri"/>
                <a:cs typeface="Times New Roman"/>
              </a:rPr>
              <a:t>Bu bölüme bitki örneğinin kullanıma uygun hâle nasıl getirildiği yazılmalıdır. Örneğin: “Bir avuç ıhlamur çiçeği (Miktar muhakkak </a:t>
            </a:r>
            <a:r>
              <a:rPr lang="tr-TR" sz="2400" dirty="0" smtClean="0">
                <a:solidFill>
                  <a:prstClr val="black"/>
                </a:solidFill>
                <a:ea typeface="Calibri"/>
                <a:cs typeface="Times New Roman"/>
              </a:rPr>
              <a:t>belirtilmelidir.), </a:t>
            </a:r>
            <a:r>
              <a:rPr lang="tr-TR" sz="2400" dirty="0">
                <a:solidFill>
                  <a:prstClr val="black"/>
                </a:solidFill>
                <a:ea typeface="Calibri"/>
                <a:cs typeface="Times New Roman"/>
              </a:rPr>
              <a:t>bir cezve dolusu kaynar suya koyulur, 5 dakika bekletildikten sonra süzülür ve soğuk algınlığında sabah akşam içilir.” gibi olmalıdır. Gıda ve tedavi amaçları dışında kullanılan bitkilerin nasıl kullanıldıkları da ayrıntılı olarak belirtilmelidir. Örneğin: “ A çeşidi kabağın içi boşaltılıp kurutulduktan ve şu işlemler yapıldıktan sonra lamba veya süs eşyası yapılır.” gibi olmalıdır. Bu bölümde bilgilerin alındığı kaynak kişi veya kişilerin isimleri de belirtilmelidir</a:t>
            </a:r>
            <a:r>
              <a:rPr lang="tr-TR" sz="2400" dirty="0" smtClean="0">
                <a:solidFill>
                  <a:srgbClr val="FF0000"/>
                </a:solidFill>
                <a:ea typeface="Calibri"/>
                <a:cs typeface="Times New Roman"/>
              </a:rPr>
              <a:t>.</a:t>
            </a:r>
            <a:endParaRPr lang="tr-TR" sz="2400" dirty="0">
              <a:solidFill>
                <a:prstClr val="black"/>
              </a:solidFill>
              <a:ea typeface="Calibri"/>
              <a:cs typeface="Times New Roman"/>
            </a:endParaRPr>
          </a:p>
          <a:p>
            <a:pPr>
              <a:lnSpc>
                <a:spcPct val="107000"/>
              </a:lnSpc>
              <a:spcAft>
                <a:spcPts val="800"/>
              </a:spcAft>
            </a:pPr>
            <a:r>
              <a:rPr lang="tr-TR" sz="2400" b="1" dirty="0" smtClean="0">
                <a:solidFill>
                  <a:srgbClr val="FF0000"/>
                </a:solidFill>
                <a:ea typeface="Calibri"/>
                <a:cs typeface="Times New Roman"/>
              </a:rPr>
              <a:t>Bitki </a:t>
            </a:r>
            <a:r>
              <a:rPr lang="tr-TR" sz="2400" b="1" dirty="0">
                <a:solidFill>
                  <a:srgbClr val="FF0000"/>
                </a:solidFill>
                <a:ea typeface="Calibri"/>
                <a:cs typeface="Times New Roman"/>
              </a:rPr>
              <a:t>örneğiyle ilgili bilimsel yayın olup olmadığı:</a:t>
            </a:r>
            <a:r>
              <a:rPr lang="tr-TR" sz="2400" dirty="0">
                <a:solidFill>
                  <a:srgbClr val="FF0000"/>
                </a:solidFill>
                <a:ea typeface="Calibri"/>
                <a:cs typeface="Times New Roman"/>
              </a:rPr>
              <a:t> </a:t>
            </a:r>
            <a:r>
              <a:rPr lang="tr-TR" sz="2400" dirty="0">
                <a:ea typeface="Calibri"/>
                <a:cs typeface="Times New Roman"/>
              </a:rPr>
              <a:t>Yöredeki bitki örnekleri ile ilgili bilimsel yayın varsa </a:t>
            </a:r>
            <a:r>
              <a:rPr lang="tr-TR" sz="2400" dirty="0" smtClean="0">
                <a:ea typeface="Calibri"/>
                <a:cs typeface="Times New Roman"/>
              </a:rPr>
              <a:t>(kitap, makale</a:t>
            </a:r>
            <a:r>
              <a:rPr lang="tr-TR" sz="2400" dirty="0">
                <a:ea typeface="Calibri"/>
                <a:cs typeface="Times New Roman"/>
              </a:rPr>
              <a:t>, dergi vb.) bu bölümde belirtilmelidir. </a:t>
            </a:r>
          </a:p>
          <a:p>
            <a:pPr>
              <a:lnSpc>
                <a:spcPct val="107000"/>
              </a:lnSpc>
              <a:spcAft>
                <a:spcPts val="800"/>
              </a:spcAft>
            </a:pPr>
            <a:r>
              <a:rPr lang="tr-TR" sz="2400" b="1" dirty="0">
                <a:solidFill>
                  <a:srgbClr val="FF0000"/>
                </a:solidFill>
                <a:ea typeface="Calibri"/>
                <a:cs typeface="Times New Roman"/>
              </a:rPr>
              <a:t>Ek bilgiler:</a:t>
            </a:r>
            <a:r>
              <a:rPr lang="tr-TR" sz="2400" dirty="0">
                <a:solidFill>
                  <a:srgbClr val="FF0000"/>
                </a:solidFill>
                <a:ea typeface="Calibri"/>
                <a:cs typeface="Times New Roman"/>
              </a:rPr>
              <a:t> </a:t>
            </a:r>
            <a:r>
              <a:rPr lang="tr-TR" sz="2400" dirty="0">
                <a:ea typeface="Calibri"/>
                <a:cs typeface="Times New Roman"/>
              </a:rPr>
              <a:t>Bitki örneğine ait veya eklenmek istenen diğer bilgiler (örneğin bitki adının kaynağı veya bitkinin kullanılışına dair öykü vs.) bu bölümde belirtilmelidir.</a:t>
            </a:r>
          </a:p>
        </p:txBody>
      </p:sp>
    </p:spTree>
    <p:extLst>
      <p:ext uri="{BB962C8B-B14F-4D97-AF65-F5344CB8AC3E}">
        <p14:creationId xmlns:p14="http://schemas.microsoft.com/office/powerpoint/2010/main" val="33458896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9642" y="1162202"/>
            <a:ext cx="10931344" cy="3648884"/>
          </a:xfrm>
          <a:prstGeom prst="rect">
            <a:avLst/>
          </a:prstGeom>
        </p:spPr>
        <p:txBody>
          <a:bodyPr wrap="square">
            <a:spAutoFit/>
          </a:bodyPr>
          <a:lstStyle/>
          <a:p>
            <a:pPr>
              <a:lnSpc>
                <a:spcPct val="107000"/>
              </a:lnSpc>
              <a:spcAft>
                <a:spcPts val="0"/>
              </a:spcAft>
            </a:pPr>
            <a:r>
              <a:rPr lang="tr-TR" sz="2400" b="1" dirty="0">
                <a:ea typeface="Calibri"/>
                <a:cs typeface="Times New Roman"/>
              </a:rPr>
              <a:t>Bitkilerle İlgili Derlediğiniz Bilgi ve Görselleri </a:t>
            </a:r>
            <a:r>
              <a:rPr lang="tr-TR" sz="2400" b="1" dirty="0" smtClean="0">
                <a:ea typeface="Calibri"/>
                <a:cs typeface="Times New Roman"/>
              </a:rPr>
              <a:t>……..   WEB </a:t>
            </a:r>
            <a:r>
              <a:rPr lang="tr-TR" sz="2400" b="1" dirty="0">
                <a:ea typeface="Calibri"/>
                <a:cs typeface="Times New Roman"/>
              </a:rPr>
              <a:t>Sayfasına Nasıl Yüklemelisiniz?</a:t>
            </a:r>
            <a:endParaRPr lang="tr-TR" sz="2000" dirty="0">
              <a:ea typeface="Calibri"/>
              <a:cs typeface="Times New Roman"/>
            </a:endParaRPr>
          </a:p>
          <a:p>
            <a:pPr>
              <a:lnSpc>
                <a:spcPct val="107000"/>
              </a:lnSpc>
              <a:spcAft>
                <a:spcPts val="0"/>
              </a:spcAft>
            </a:pPr>
            <a:r>
              <a:rPr lang="tr-TR" sz="2400" b="1" dirty="0">
                <a:ea typeface="Calibri"/>
                <a:cs typeface="Times New Roman"/>
              </a:rPr>
              <a:t> </a:t>
            </a:r>
            <a:endParaRPr lang="tr-TR" sz="2000" dirty="0">
              <a:ea typeface="Calibri"/>
              <a:cs typeface="Times New Roman"/>
            </a:endParaRPr>
          </a:p>
          <a:p>
            <a:pPr>
              <a:lnSpc>
                <a:spcPct val="107000"/>
              </a:lnSpc>
              <a:spcAft>
                <a:spcPts val="0"/>
              </a:spcAft>
            </a:pPr>
            <a:r>
              <a:rPr lang="tr-TR" sz="2400" dirty="0">
                <a:ea typeface="Calibri"/>
                <a:cs typeface="Times New Roman"/>
              </a:rPr>
              <a:t>  </a:t>
            </a:r>
            <a:r>
              <a:rPr lang="tr-TR" sz="2400" u="sng" dirty="0" smtClean="0">
                <a:solidFill>
                  <a:srgbClr val="0563C1"/>
                </a:solidFill>
                <a:ea typeface="Calibri"/>
                <a:cs typeface="Times New Roman"/>
                <a:hlinkClick r:id="rId2"/>
              </a:rPr>
              <a:t>www…….com/</a:t>
            </a:r>
            <a:r>
              <a:rPr lang="tr-TR" sz="2400" u="sng" dirty="0" err="1" smtClean="0">
                <a:solidFill>
                  <a:srgbClr val="0563C1"/>
                </a:solidFill>
                <a:ea typeface="Calibri"/>
                <a:cs typeface="Times New Roman"/>
                <a:hlinkClick r:id="rId2"/>
              </a:rPr>
              <a:t>anadolubitkileriexpoda</a:t>
            </a:r>
            <a:r>
              <a:rPr lang="tr-TR" sz="2400" dirty="0" smtClean="0">
                <a:ea typeface="Calibri"/>
                <a:cs typeface="Times New Roman"/>
              </a:rPr>
              <a:t>   </a:t>
            </a:r>
            <a:r>
              <a:rPr lang="tr-TR" sz="2400" dirty="0">
                <a:ea typeface="Calibri"/>
                <a:cs typeface="Times New Roman"/>
              </a:rPr>
              <a:t>adresindeki yarışma bilgi formunu (YBF) bilgisayarınıza indiriniz. Kopyasını aldığınız </a:t>
            </a:r>
            <a:r>
              <a:rPr lang="tr-TR" sz="2400" dirty="0" err="1">
                <a:ea typeface="Calibri"/>
                <a:cs typeface="Times New Roman"/>
              </a:rPr>
              <a:t>YBF’yi</a:t>
            </a:r>
            <a:r>
              <a:rPr lang="tr-TR" sz="2400" dirty="0">
                <a:ea typeface="Calibri"/>
                <a:cs typeface="Times New Roman"/>
              </a:rPr>
              <a:t> ihtiyacınız oranında çoğaltınız.</a:t>
            </a:r>
            <a:endParaRPr lang="tr-TR" sz="2000" dirty="0">
              <a:ea typeface="Calibri"/>
              <a:cs typeface="Times New Roman"/>
            </a:endParaRPr>
          </a:p>
          <a:p>
            <a:pPr>
              <a:lnSpc>
                <a:spcPct val="107000"/>
              </a:lnSpc>
              <a:spcAft>
                <a:spcPts val="0"/>
              </a:spcAft>
            </a:pPr>
            <a:r>
              <a:rPr lang="tr-TR" sz="2400" dirty="0">
                <a:ea typeface="Calibri"/>
                <a:cs typeface="Times New Roman"/>
              </a:rPr>
              <a:t> </a:t>
            </a:r>
            <a:endParaRPr lang="tr-TR" sz="2000" dirty="0">
              <a:ea typeface="Calibri"/>
              <a:cs typeface="Times New Roman"/>
            </a:endParaRPr>
          </a:p>
          <a:p>
            <a:pPr>
              <a:lnSpc>
                <a:spcPct val="107000"/>
              </a:lnSpc>
              <a:spcAft>
                <a:spcPts val="0"/>
              </a:spcAft>
            </a:pPr>
            <a:r>
              <a:rPr lang="tr-TR" sz="2400" dirty="0">
                <a:ea typeface="Calibri"/>
                <a:cs typeface="Times New Roman"/>
              </a:rPr>
              <a:t>      Öğrenci ve danışman öğretmene ait bilgilerin yer aldığı </a:t>
            </a:r>
            <a:r>
              <a:rPr lang="tr-TR" sz="2400" dirty="0" err="1">
                <a:ea typeface="Calibri"/>
                <a:cs typeface="Times New Roman"/>
              </a:rPr>
              <a:t>YBF’deki</a:t>
            </a:r>
            <a:r>
              <a:rPr lang="tr-TR" sz="2400" dirty="0">
                <a:ea typeface="Calibri"/>
                <a:cs typeface="Times New Roman"/>
              </a:rPr>
              <a:t> formun bir kez doldurulması yeterlidir. Kaynak kişilerle ile ilgili bilgileri içeren form ise kaynak kişi sayısı kadar çoğaltılıp doldurulmalı ve her birine ayrı bir numara verilmelidir. </a:t>
            </a:r>
            <a:endParaRPr lang="tr-TR" sz="2000" dirty="0">
              <a:ea typeface="Calibri"/>
              <a:cs typeface="Times New Roman"/>
            </a:endParaRPr>
          </a:p>
        </p:txBody>
      </p:sp>
    </p:spTree>
    <p:extLst>
      <p:ext uri="{BB962C8B-B14F-4D97-AF65-F5344CB8AC3E}">
        <p14:creationId xmlns:p14="http://schemas.microsoft.com/office/powerpoint/2010/main" val="1177419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2597" y="991370"/>
            <a:ext cx="10001566" cy="4471993"/>
          </a:xfrm>
          <a:prstGeom prst="rect">
            <a:avLst/>
          </a:prstGeom>
        </p:spPr>
        <p:txBody>
          <a:bodyPr wrap="square">
            <a:spAutoFit/>
          </a:bodyPr>
          <a:lstStyle/>
          <a:p>
            <a:pPr lvl="0">
              <a:lnSpc>
                <a:spcPct val="107000"/>
              </a:lnSpc>
            </a:pPr>
            <a:r>
              <a:rPr lang="tr-TR" dirty="0">
                <a:latin typeface="Verdana"/>
                <a:ea typeface="Calibri"/>
                <a:cs typeface="Times New Roman"/>
              </a:rPr>
              <a:t>Bitki çeşitleri ile ilgili bilgiler girilmeden önce bir klasör oluşturulmalı ve bu klasöre “bitki örneğinin numarası ve adı” </a:t>
            </a:r>
            <a:r>
              <a:rPr lang="tr-TR" dirty="0" err="1">
                <a:latin typeface="Verdana"/>
                <a:ea typeface="Calibri"/>
                <a:cs typeface="Times New Roman"/>
              </a:rPr>
              <a:t>ndan</a:t>
            </a:r>
            <a:r>
              <a:rPr lang="tr-TR" dirty="0">
                <a:latin typeface="Verdana"/>
                <a:ea typeface="Calibri"/>
                <a:cs typeface="Times New Roman"/>
              </a:rPr>
              <a:t> oluşan bir isim (örneğin;1 papatya) verilmelidir. Bu klasöre, üzerinde adı yazılı olan bitkiye ait bilgilerin doldurulduğu form ve bu bitki ile ilgili fotoğraflar koyulmalıdır. Kurutulan her bitki çeşidi için ayrı bir klasör oluşturularak aynı işlemler tekrarlanmalıdır. </a:t>
            </a:r>
            <a:endParaRPr lang="tr-TR" dirty="0" smtClean="0">
              <a:latin typeface="Verdana"/>
              <a:ea typeface="Calibri"/>
              <a:cs typeface="Times New Roman"/>
            </a:endParaRPr>
          </a:p>
          <a:p>
            <a:pPr lvl="0">
              <a:lnSpc>
                <a:spcPct val="107000"/>
              </a:lnSpc>
            </a:pPr>
            <a:endParaRPr lang="tr-TR" dirty="0" smtClean="0">
              <a:latin typeface="Verdana"/>
              <a:ea typeface="Calibri"/>
              <a:cs typeface="Times New Roman"/>
            </a:endParaRPr>
          </a:p>
          <a:p>
            <a:pPr lvl="0">
              <a:lnSpc>
                <a:spcPct val="107000"/>
              </a:lnSpc>
            </a:pPr>
            <a:r>
              <a:rPr lang="tr-TR" dirty="0" smtClean="0">
                <a:solidFill>
                  <a:prstClr val="black"/>
                </a:solidFill>
                <a:latin typeface="Verdana"/>
                <a:ea typeface="Calibri"/>
                <a:cs typeface="Times New Roman"/>
              </a:rPr>
              <a:t>Daha </a:t>
            </a:r>
            <a:r>
              <a:rPr lang="tr-TR" dirty="0">
                <a:solidFill>
                  <a:prstClr val="black"/>
                </a:solidFill>
                <a:latin typeface="Verdana"/>
                <a:ea typeface="Calibri"/>
                <a:cs typeface="Times New Roman"/>
              </a:rPr>
              <a:t>sonra bitki çeşitleri ile ilgili oluşturulan klasörlerin tümünü,</a:t>
            </a:r>
            <a:r>
              <a:rPr lang="tr-TR" sz="1600" dirty="0">
                <a:solidFill>
                  <a:prstClr val="black"/>
                </a:solidFill>
                <a:ea typeface="Calibri"/>
                <a:cs typeface="Times New Roman"/>
              </a:rPr>
              <a:t> </a:t>
            </a:r>
            <a:r>
              <a:rPr lang="tr-TR" dirty="0">
                <a:solidFill>
                  <a:prstClr val="black"/>
                </a:solidFill>
                <a:latin typeface="Verdana"/>
                <a:ea typeface="Calibri"/>
                <a:cs typeface="Times New Roman"/>
              </a:rPr>
              <a:t>öğrenci, öğretmen ve kaynak kişiler ile ilgili doldurduğunuz formları çalışmalarınız sırasında çektiğiniz videolarla birlikte yeni bir klasör oluşturup içine koyup</a:t>
            </a:r>
            <a:endParaRPr lang="tr-TR" sz="1600" dirty="0">
              <a:solidFill>
                <a:prstClr val="black"/>
              </a:solidFill>
              <a:ea typeface="Calibri"/>
              <a:cs typeface="Times New Roman"/>
            </a:endParaRPr>
          </a:p>
          <a:p>
            <a:pPr lvl="0">
              <a:lnSpc>
                <a:spcPct val="107000"/>
              </a:lnSpc>
            </a:pPr>
            <a:r>
              <a:rPr lang="tr-TR" dirty="0" err="1">
                <a:solidFill>
                  <a:prstClr val="black"/>
                </a:solidFill>
                <a:latin typeface="Verdana"/>
                <a:ea typeface="Calibri"/>
                <a:cs typeface="Times New Roman"/>
              </a:rPr>
              <a:t>rar</a:t>
            </a:r>
            <a:r>
              <a:rPr lang="tr-TR" dirty="0">
                <a:solidFill>
                  <a:prstClr val="black"/>
                </a:solidFill>
                <a:latin typeface="Verdana"/>
                <a:ea typeface="Calibri"/>
                <a:cs typeface="Times New Roman"/>
              </a:rPr>
              <a:t> veya </a:t>
            </a:r>
            <a:r>
              <a:rPr lang="tr-TR" dirty="0" err="1">
                <a:solidFill>
                  <a:prstClr val="black"/>
                </a:solidFill>
                <a:latin typeface="Verdana"/>
                <a:ea typeface="Calibri"/>
                <a:cs typeface="Times New Roman"/>
              </a:rPr>
              <a:t>zip</a:t>
            </a:r>
            <a:r>
              <a:rPr lang="tr-TR" dirty="0">
                <a:solidFill>
                  <a:prstClr val="black"/>
                </a:solidFill>
                <a:latin typeface="Verdana"/>
                <a:ea typeface="Calibri"/>
                <a:cs typeface="Times New Roman"/>
              </a:rPr>
              <a:t> formatına çeviriniz.</a:t>
            </a:r>
          </a:p>
          <a:p>
            <a:pPr lvl="0">
              <a:lnSpc>
                <a:spcPct val="107000"/>
              </a:lnSpc>
            </a:pPr>
            <a:endParaRPr lang="tr-TR" sz="1600" dirty="0">
              <a:solidFill>
                <a:prstClr val="black"/>
              </a:solidFill>
              <a:ea typeface="Calibri"/>
              <a:cs typeface="Times New Roman"/>
            </a:endParaRPr>
          </a:p>
          <a:p>
            <a:pPr lvl="0">
              <a:lnSpc>
                <a:spcPct val="107000"/>
              </a:lnSpc>
            </a:pPr>
            <a:r>
              <a:rPr lang="tr-TR" dirty="0">
                <a:solidFill>
                  <a:prstClr val="black"/>
                </a:solidFill>
                <a:latin typeface="Verdana"/>
                <a:ea typeface="Calibri"/>
                <a:cs typeface="Times New Roman"/>
              </a:rPr>
              <a:t>   </a:t>
            </a:r>
            <a:r>
              <a:rPr lang="tr-TR" u="sng" dirty="0">
                <a:solidFill>
                  <a:srgbClr val="0563C1"/>
                </a:solidFill>
                <a:latin typeface="Verdana"/>
                <a:ea typeface="Calibri"/>
                <a:cs typeface="Times New Roman"/>
                <a:hlinkClick r:id="rId2"/>
              </a:rPr>
              <a:t>www…..com/</a:t>
            </a:r>
            <a:r>
              <a:rPr lang="tr-TR" u="sng" dirty="0" err="1">
                <a:solidFill>
                  <a:srgbClr val="0563C1"/>
                </a:solidFill>
                <a:latin typeface="Verdana"/>
                <a:ea typeface="Calibri"/>
                <a:cs typeface="Times New Roman"/>
                <a:hlinkClick r:id="rId2"/>
              </a:rPr>
              <a:t>anadolubitkileriexpoda</a:t>
            </a:r>
            <a:r>
              <a:rPr lang="tr-TR" dirty="0">
                <a:solidFill>
                  <a:prstClr val="black"/>
                </a:solidFill>
                <a:latin typeface="Verdana"/>
                <a:ea typeface="Calibri"/>
                <a:cs typeface="Times New Roman"/>
              </a:rPr>
              <a:t>   adresindeki  başvuru formunu doldurarak hazırlamış olduğunuz </a:t>
            </a:r>
            <a:r>
              <a:rPr lang="tr-TR" dirty="0" err="1">
                <a:solidFill>
                  <a:prstClr val="black"/>
                </a:solidFill>
                <a:latin typeface="Verdana"/>
                <a:ea typeface="Calibri"/>
                <a:cs typeface="Times New Roman"/>
              </a:rPr>
              <a:t>rar</a:t>
            </a:r>
            <a:r>
              <a:rPr lang="tr-TR" dirty="0">
                <a:solidFill>
                  <a:prstClr val="black"/>
                </a:solidFill>
                <a:latin typeface="Verdana"/>
                <a:ea typeface="Calibri"/>
                <a:cs typeface="Times New Roman"/>
              </a:rPr>
              <a:t> veya </a:t>
            </a:r>
            <a:r>
              <a:rPr lang="tr-TR" dirty="0" err="1">
                <a:solidFill>
                  <a:prstClr val="black"/>
                </a:solidFill>
                <a:latin typeface="Verdana"/>
                <a:ea typeface="Calibri"/>
                <a:cs typeface="Times New Roman"/>
              </a:rPr>
              <a:t>zip</a:t>
            </a:r>
            <a:r>
              <a:rPr lang="tr-TR" dirty="0">
                <a:solidFill>
                  <a:prstClr val="black"/>
                </a:solidFill>
                <a:latin typeface="Verdana"/>
                <a:ea typeface="Calibri"/>
                <a:cs typeface="Times New Roman"/>
              </a:rPr>
              <a:t> formatındaki</a:t>
            </a:r>
            <a:r>
              <a:rPr lang="tr-TR" sz="1600" dirty="0">
                <a:solidFill>
                  <a:prstClr val="black"/>
                </a:solidFill>
                <a:ea typeface="Calibri"/>
                <a:cs typeface="Times New Roman"/>
              </a:rPr>
              <a:t> </a:t>
            </a:r>
            <a:r>
              <a:rPr lang="tr-TR" dirty="0">
                <a:solidFill>
                  <a:prstClr val="black"/>
                </a:solidFill>
                <a:latin typeface="Verdana"/>
                <a:ea typeface="Calibri"/>
                <a:cs typeface="Times New Roman"/>
              </a:rPr>
              <a:t>dosyanızı sisteme yükleyiniz.</a:t>
            </a:r>
            <a:endParaRPr lang="tr-TR" sz="1600" dirty="0">
              <a:solidFill>
                <a:prstClr val="black"/>
              </a:solidFill>
              <a:ea typeface="Calibri"/>
              <a:cs typeface="Times New Roman"/>
            </a:endParaRPr>
          </a:p>
          <a:p>
            <a:pPr>
              <a:lnSpc>
                <a:spcPct val="107000"/>
              </a:lnSpc>
              <a:spcAft>
                <a:spcPts val="0"/>
              </a:spcAft>
            </a:pPr>
            <a:endParaRPr lang="tr-TR" sz="1600" dirty="0">
              <a:ea typeface="Calibri"/>
              <a:cs typeface="Times New Roman"/>
            </a:endParaRPr>
          </a:p>
          <a:p>
            <a:pPr>
              <a:lnSpc>
                <a:spcPct val="107000"/>
              </a:lnSpc>
              <a:spcAft>
                <a:spcPts val="0"/>
              </a:spcAft>
            </a:pPr>
            <a:r>
              <a:rPr lang="tr-TR" dirty="0">
                <a:latin typeface="Verdana"/>
                <a:ea typeface="Calibri"/>
                <a:cs typeface="Times New Roman"/>
              </a:rPr>
              <a:t> </a:t>
            </a:r>
            <a:endParaRPr lang="tr-TR" sz="1600" dirty="0">
              <a:ea typeface="Calibri"/>
              <a:cs typeface="Times New Roman"/>
            </a:endParaRPr>
          </a:p>
        </p:txBody>
      </p:sp>
    </p:spTree>
    <p:extLst>
      <p:ext uri="{BB962C8B-B14F-4D97-AF65-F5344CB8AC3E}">
        <p14:creationId xmlns:p14="http://schemas.microsoft.com/office/powerpoint/2010/main" val="30362182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4053" y="1498025"/>
            <a:ext cx="10713749" cy="1973104"/>
          </a:xfrm>
          <a:prstGeom prst="rect">
            <a:avLst/>
          </a:prstGeom>
        </p:spPr>
        <p:txBody>
          <a:bodyPr wrap="square">
            <a:spAutoFit/>
          </a:bodyPr>
          <a:lstStyle/>
          <a:p>
            <a:pPr>
              <a:lnSpc>
                <a:spcPct val="107000"/>
              </a:lnSpc>
              <a:spcAft>
                <a:spcPts val="800"/>
              </a:spcAft>
            </a:pPr>
            <a:r>
              <a:rPr lang="tr-TR" b="1" dirty="0">
                <a:latin typeface="Verdana"/>
                <a:ea typeface="Calibri"/>
                <a:cs typeface="Times New Roman"/>
              </a:rPr>
              <a:t>Yarışma Takvimi</a:t>
            </a:r>
            <a:endParaRPr lang="tr-TR" sz="1600" dirty="0">
              <a:ea typeface="Calibri"/>
              <a:cs typeface="Times New Roman"/>
            </a:endParaRPr>
          </a:p>
          <a:p>
            <a:pPr marL="342900" lvl="0" indent="-342900">
              <a:lnSpc>
                <a:spcPct val="107000"/>
              </a:lnSpc>
              <a:spcAft>
                <a:spcPts val="0"/>
              </a:spcAft>
              <a:buFont typeface="+mj-lt"/>
              <a:buAutoNum type="arabicPeriod"/>
            </a:pPr>
            <a:r>
              <a:rPr lang="tr-TR" dirty="0">
                <a:latin typeface="Verdana"/>
                <a:ea typeface="Calibri"/>
                <a:cs typeface="Times New Roman"/>
              </a:rPr>
              <a:t>Yarışmanın okullara duyurulması: </a:t>
            </a:r>
            <a:r>
              <a:rPr lang="tr-TR" dirty="0" smtClean="0">
                <a:latin typeface="Verdana"/>
                <a:ea typeface="Calibri"/>
                <a:cs typeface="Times New Roman"/>
              </a:rPr>
              <a:t>Şubat</a:t>
            </a:r>
            <a:r>
              <a:rPr lang="tr-TR" dirty="0" smtClean="0">
                <a:latin typeface="Verdana"/>
                <a:ea typeface="Calibri"/>
                <a:cs typeface="Times New Roman"/>
              </a:rPr>
              <a:t> </a:t>
            </a:r>
            <a:r>
              <a:rPr lang="tr-TR" dirty="0">
                <a:latin typeface="Verdana"/>
                <a:ea typeface="Calibri"/>
                <a:cs typeface="Times New Roman"/>
              </a:rPr>
              <a:t>2015</a:t>
            </a:r>
            <a:endParaRPr lang="tr-TR" sz="1600" dirty="0">
              <a:ea typeface="Calibri"/>
              <a:cs typeface="Times New Roman"/>
            </a:endParaRPr>
          </a:p>
          <a:p>
            <a:pPr marL="342900" lvl="0" indent="-342900">
              <a:lnSpc>
                <a:spcPct val="107000"/>
              </a:lnSpc>
              <a:spcAft>
                <a:spcPts val="0"/>
              </a:spcAft>
              <a:buFont typeface="+mj-lt"/>
              <a:buAutoNum type="arabicPeriod"/>
            </a:pPr>
            <a:r>
              <a:rPr lang="tr-TR" dirty="0" smtClean="0">
                <a:latin typeface="Verdana"/>
                <a:ea typeface="Calibri"/>
                <a:cs typeface="Times New Roman"/>
              </a:rPr>
              <a:t>Bitki </a:t>
            </a:r>
            <a:r>
              <a:rPr lang="tr-TR" dirty="0">
                <a:latin typeface="Verdana"/>
                <a:ea typeface="Calibri"/>
                <a:cs typeface="Times New Roman"/>
              </a:rPr>
              <a:t>örneklerinin posta/kargo yolu ile gönderilmesi: 21 – 30 Eylül 2015</a:t>
            </a:r>
            <a:endParaRPr lang="tr-TR" sz="1600" dirty="0">
              <a:ea typeface="Calibri"/>
              <a:cs typeface="Times New Roman"/>
            </a:endParaRPr>
          </a:p>
          <a:p>
            <a:pPr marL="342900" lvl="0" indent="-342900">
              <a:lnSpc>
                <a:spcPct val="107000"/>
              </a:lnSpc>
              <a:spcAft>
                <a:spcPts val="0"/>
              </a:spcAft>
              <a:buFont typeface="+mj-lt"/>
              <a:buAutoNum type="arabicPeriod"/>
            </a:pPr>
            <a:r>
              <a:rPr lang="tr-TR" dirty="0">
                <a:latin typeface="Verdana"/>
                <a:ea typeface="Calibri"/>
                <a:cs typeface="Times New Roman"/>
              </a:rPr>
              <a:t>Jürinin bitki örneklerini değerlendirme süreci: Ekim – Kasım 2015</a:t>
            </a:r>
            <a:endParaRPr lang="tr-TR" sz="1600" dirty="0">
              <a:ea typeface="Calibri"/>
              <a:cs typeface="Times New Roman"/>
            </a:endParaRPr>
          </a:p>
          <a:p>
            <a:pPr marL="342900" lvl="0" indent="-342900">
              <a:lnSpc>
                <a:spcPct val="107000"/>
              </a:lnSpc>
              <a:spcAft>
                <a:spcPts val="0"/>
              </a:spcAft>
              <a:buFont typeface="+mj-lt"/>
              <a:buAutoNum type="arabicPeriod"/>
            </a:pPr>
            <a:r>
              <a:rPr lang="tr-TR" dirty="0">
                <a:latin typeface="Verdana"/>
                <a:ea typeface="Calibri"/>
                <a:cs typeface="Times New Roman"/>
              </a:rPr>
              <a:t>Yarışmada başarılı olanların duyurulması: Aralık 2015</a:t>
            </a:r>
            <a:endParaRPr lang="tr-TR" sz="1600" dirty="0">
              <a:ea typeface="Calibri"/>
              <a:cs typeface="Times New Roman"/>
            </a:endParaRPr>
          </a:p>
          <a:p>
            <a:pPr marL="342900" lvl="0" indent="-342900">
              <a:lnSpc>
                <a:spcPct val="107000"/>
              </a:lnSpc>
              <a:spcAft>
                <a:spcPts val="0"/>
              </a:spcAft>
              <a:buFont typeface="+mj-lt"/>
              <a:buAutoNum type="arabicPeriod"/>
            </a:pPr>
            <a:r>
              <a:rPr lang="tr-TR" dirty="0">
                <a:latin typeface="Verdana"/>
                <a:ea typeface="Calibri"/>
                <a:cs typeface="Times New Roman"/>
              </a:rPr>
              <a:t>Başarılı olan öğrencilere ödüllerin verileceği töreninin düzenlenmesi: Mart 2016</a:t>
            </a:r>
            <a:endParaRPr lang="tr-TR" sz="1600" dirty="0">
              <a:ea typeface="Calibri"/>
              <a:cs typeface="Times New Roman"/>
            </a:endParaRPr>
          </a:p>
        </p:txBody>
      </p:sp>
    </p:spTree>
    <p:extLst>
      <p:ext uri="{BB962C8B-B14F-4D97-AF65-F5344CB8AC3E}">
        <p14:creationId xmlns:p14="http://schemas.microsoft.com/office/powerpoint/2010/main" val="113656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0760" y="493560"/>
            <a:ext cx="6684135" cy="5693866"/>
          </a:xfrm>
          <a:prstGeom prst="rect">
            <a:avLst/>
          </a:prstGeom>
        </p:spPr>
        <p:txBody>
          <a:bodyPr wrap="square">
            <a:spAutoFit/>
          </a:bodyPr>
          <a:lstStyle/>
          <a:p>
            <a:r>
              <a:rPr lang="tr-TR" sz="2600" b="1" dirty="0" smtClean="0">
                <a:solidFill>
                  <a:srgbClr val="FF0000"/>
                </a:solidFill>
              </a:rPr>
              <a:t>“ </a:t>
            </a:r>
            <a:r>
              <a:rPr lang="tr-TR" sz="2600" b="1" dirty="0">
                <a:solidFill>
                  <a:srgbClr val="FF0000"/>
                </a:solidFill>
              </a:rPr>
              <a:t>Anadolu Bitkileri EXPO da”  Yarışmasının Düzenlenme Amaçları Nelerdir</a:t>
            </a:r>
            <a:r>
              <a:rPr lang="tr-TR" sz="2600" b="1" dirty="0" smtClean="0">
                <a:solidFill>
                  <a:srgbClr val="FF0000"/>
                </a:solidFill>
              </a:rPr>
              <a:t>?</a:t>
            </a:r>
          </a:p>
          <a:p>
            <a:endParaRPr lang="tr-TR" sz="2600" b="1" dirty="0">
              <a:solidFill>
                <a:srgbClr val="FF0000"/>
              </a:solidFill>
            </a:endParaRPr>
          </a:p>
          <a:p>
            <a:r>
              <a:rPr lang="tr-TR" sz="2600" dirty="0"/>
              <a:t>1.Anadolu coğrafyasında yetişen bitkilerin özelliklerini ve yerel isimlerini yaşlı kuşakların tecrübeye dayalı bilgilerinden yararlanarak derlemek,</a:t>
            </a:r>
          </a:p>
          <a:p>
            <a:r>
              <a:rPr lang="tr-TR" sz="2600" dirty="0"/>
              <a:t>2.  Türkiye’nin sahip olduğu </a:t>
            </a:r>
            <a:r>
              <a:rPr lang="tr-TR" sz="2600" dirty="0" err="1"/>
              <a:t>biyoçeşitlilik</a:t>
            </a:r>
            <a:r>
              <a:rPr lang="tr-TR" sz="2600" dirty="0"/>
              <a:t> zenginliğinin yeni nesillere aktarılmasını sağlamak,</a:t>
            </a:r>
          </a:p>
          <a:p>
            <a:r>
              <a:rPr lang="tr-TR" sz="2600" dirty="0"/>
              <a:t>3. Öğrencilerin, sivil toplum kuruluşlarının endemik türler ve biyolojik çeşitliliğin korunmasına yönelik çalışmalarına katılımlarını teşvik etmek</a:t>
            </a:r>
            <a:r>
              <a:rPr lang="tr-TR" sz="2600" dirty="0" smtClean="0"/>
              <a:t>,</a:t>
            </a:r>
            <a:endParaRPr lang="tr-TR" sz="2600" dirty="0"/>
          </a:p>
        </p:txBody>
      </p:sp>
      <p:pic>
        <p:nvPicPr>
          <p:cNvPr id="1026" name="Picture 2" descr="D:\Users\sendemert\Desktop\DOĞA RESİMLERİ\Hyacinthella_line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3872" y="777294"/>
            <a:ext cx="3571875" cy="476250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8257913" y="5633428"/>
            <a:ext cx="2103461" cy="369332"/>
          </a:xfrm>
          <a:prstGeom prst="rect">
            <a:avLst/>
          </a:prstGeom>
        </p:spPr>
        <p:txBody>
          <a:bodyPr wrap="none">
            <a:spAutoFit/>
          </a:bodyPr>
          <a:lstStyle/>
          <a:p>
            <a:r>
              <a:rPr lang="tr-TR" b="1" i="1" dirty="0" err="1" smtClean="0"/>
              <a:t>Hyacinthella</a:t>
            </a:r>
            <a:r>
              <a:rPr lang="tr-TR" b="1" i="1" dirty="0" smtClean="0"/>
              <a:t> </a:t>
            </a:r>
            <a:r>
              <a:rPr lang="tr-TR" b="1" i="1" dirty="0" err="1" smtClean="0"/>
              <a:t>lineata</a:t>
            </a:r>
            <a:endParaRPr lang="tr-TR" b="1" i="1" dirty="0"/>
          </a:p>
        </p:txBody>
      </p:sp>
    </p:spTree>
    <p:extLst>
      <p:ext uri="{BB962C8B-B14F-4D97-AF65-F5344CB8AC3E}">
        <p14:creationId xmlns:p14="http://schemas.microsoft.com/office/powerpoint/2010/main" val="415980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92428" y="497922"/>
            <a:ext cx="6864439" cy="5693866"/>
          </a:xfrm>
          <a:prstGeom prst="rect">
            <a:avLst/>
          </a:prstGeom>
        </p:spPr>
        <p:txBody>
          <a:bodyPr wrap="square">
            <a:spAutoFit/>
          </a:bodyPr>
          <a:lstStyle/>
          <a:p>
            <a:pPr lvl="0"/>
            <a:r>
              <a:rPr lang="tr-TR" sz="2600" dirty="0">
                <a:solidFill>
                  <a:prstClr val="black"/>
                </a:solidFill>
              </a:rPr>
              <a:t>4. Kırsal kesimde yaşayan insanlarda, sahip oldukları biyolojik değerlerin önemli olduğu, korunması ve sahip çıkılması gerektiği farkındalığını yaratmak,</a:t>
            </a:r>
          </a:p>
          <a:p>
            <a:pPr lvl="0"/>
            <a:r>
              <a:rPr lang="tr-TR" sz="2600" dirty="0">
                <a:solidFill>
                  <a:prstClr val="black"/>
                </a:solidFill>
              </a:rPr>
              <a:t>5. Öğrencilerde girişimcilik ve bireysel yaratıcılığın gelişimine katkıda bulunmak,</a:t>
            </a:r>
          </a:p>
          <a:p>
            <a:pPr lvl="0"/>
            <a:r>
              <a:rPr lang="tr-TR" sz="2600" dirty="0">
                <a:solidFill>
                  <a:prstClr val="black"/>
                </a:solidFill>
              </a:rPr>
              <a:t>6. Öğrencilerin bilimsel çalışma ve araştırma yöntemlerini kullanmalarını sağlayarak bilime bakış açılarının olumlu yönde gelişmesini desteklemek, </a:t>
            </a:r>
          </a:p>
          <a:p>
            <a:pPr lvl="0"/>
            <a:r>
              <a:rPr lang="tr-TR" sz="2600" dirty="0">
                <a:solidFill>
                  <a:prstClr val="black"/>
                </a:solidFill>
              </a:rPr>
              <a:t>7. Genç ve yaşlı kuşaklar arasındaki iletişimin geliştirilmesine katkıda bulunmak, </a:t>
            </a:r>
          </a:p>
          <a:p>
            <a:pPr lvl="0"/>
            <a:r>
              <a:rPr lang="tr-TR" sz="2600" dirty="0">
                <a:solidFill>
                  <a:prstClr val="black"/>
                </a:solidFill>
              </a:rPr>
              <a:t>8. Genç kuşakların, yaşadıkları coğrafyadaki biyolojik değerlerin farkına varmalarını sağlamak.</a:t>
            </a:r>
          </a:p>
        </p:txBody>
      </p:sp>
      <p:sp>
        <p:nvSpPr>
          <p:cNvPr id="4" name="Dikdörtgen 3"/>
          <p:cNvSpPr/>
          <p:nvPr/>
        </p:nvSpPr>
        <p:spPr>
          <a:xfrm>
            <a:off x="8190962" y="5454552"/>
            <a:ext cx="3571874" cy="369332"/>
          </a:xfrm>
          <a:prstGeom prst="rect">
            <a:avLst/>
          </a:prstGeom>
        </p:spPr>
        <p:txBody>
          <a:bodyPr wrap="square">
            <a:spAutoFit/>
          </a:bodyPr>
          <a:lstStyle/>
          <a:p>
            <a:r>
              <a:rPr lang="tr-TR" b="1" i="1" dirty="0" err="1"/>
              <a:t>Taraxacum_turcicum</a:t>
            </a:r>
            <a:endParaRPr lang="tr-TR" b="1" i="1" dirty="0"/>
          </a:p>
        </p:txBody>
      </p:sp>
      <p:pic>
        <p:nvPicPr>
          <p:cNvPr id="2051" name="Picture 3" descr="D:\Users\sendemert\Desktop\DOĞA RESİMLERİ\Taraxacum_turcicum.jpg"/>
          <p:cNvPicPr>
            <a:picLocks noChangeAspect="1" noChangeArrowheads="1"/>
          </p:cNvPicPr>
          <p:nvPr/>
        </p:nvPicPr>
        <p:blipFill rotWithShape="1">
          <a:blip r:embed="rId2">
            <a:extLst>
              <a:ext uri="{28A0092B-C50C-407E-A947-70E740481C1C}">
                <a14:useLocalDpi xmlns:a14="http://schemas.microsoft.com/office/drawing/2010/main" val="0"/>
              </a:ext>
            </a:extLst>
          </a:blip>
          <a:srcRect l="21469" b="12609"/>
          <a:stretch/>
        </p:blipFill>
        <p:spPr bwMode="auto">
          <a:xfrm>
            <a:off x="7765529" y="629052"/>
            <a:ext cx="3997307" cy="4548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00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7074" y="834744"/>
            <a:ext cx="6160395" cy="4578818"/>
          </a:xfrm>
          <a:prstGeom prst="rect">
            <a:avLst/>
          </a:prstGeom>
        </p:spPr>
        <p:txBody>
          <a:bodyPr wrap="square">
            <a:spAutoFit/>
          </a:bodyPr>
          <a:lstStyle/>
          <a:p>
            <a:pPr>
              <a:lnSpc>
                <a:spcPct val="107000"/>
              </a:lnSpc>
              <a:spcAft>
                <a:spcPts val="800"/>
              </a:spcAft>
            </a:pPr>
            <a:r>
              <a:rPr lang="tr-TR" sz="2600" b="1" dirty="0">
                <a:ea typeface="Calibri"/>
                <a:cs typeface="Times New Roman"/>
              </a:rPr>
              <a:t>“Anadolu Bitkileri EXPO’ da “ </a:t>
            </a:r>
            <a:r>
              <a:rPr lang="tr-TR" sz="2600" b="1" dirty="0" err="1">
                <a:ea typeface="Calibri"/>
                <a:cs typeface="Times New Roman"/>
              </a:rPr>
              <a:t>Etnobotanik</a:t>
            </a:r>
            <a:r>
              <a:rPr lang="tr-TR" sz="2600" b="1" dirty="0">
                <a:ea typeface="Calibri"/>
                <a:cs typeface="Times New Roman"/>
              </a:rPr>
              <a:t> Yarışmasının Konusu Nedir</a:t>
            </a:r>
            <a:r>
              <a:rPr lang="tr-TR" sz="2600" b="1" dirty="0" smtClean="0">
                <a:ea typeface="Calibri"/>
                <a:cs typeface="Times New Roman"/>
              </a:rPr>
              <a:t>?</a:t>
            </a:r>
          </a:p>
          <a:p>
            <a:pPr>
              <a:lnSpc>
                <a:spcPct val="107000"/>
              </a:lnSpc>
              <a:spcAft>
                <a:spcPts val="800"/>
              </a:spcAft>
            </a:pPr>
            <a:endParaRPr lang="tr-TR" sz="2600" dirty="0">
              <a:ea typeface="Calibri"/>
              <a:cs typeface="Times New Roman"/>
            </a:endParaRPr>
          </a:p>
          <a:p>
            <a:pPr>
              <a:lnSpc>
                <a:spcPct val="107000"/>
              </a:lnSpc>
              <a:spcAft>
                <a:spcPts val="800"/>
              </a:spcAft>
            </a:pPr>
            <a:r>
              <a:rPr lang="tr-TR" sz="2600" dirty="0">
                <a:ea typeface="Calibri"/>
                <a:cs typeface="Times New Roman"/>
              </a:rPr>
              <a:t>Yarışmanın </a:t>
            </a:r>
            <a:r>
              <a:rPr lang="tr-TR" sz="2600" dirty="0" smtClean="0">
                <a:ea typeface="Calibri"/>
                <a:cs typeface="Times New Roman"/>
              </a:rPr>
              <a:t>konusu  </a:t>
            </a:r>
            <a:r>
              <a:rPr lang="tr-TR" sz="2600" dirty="0">
                <a:ea typeface="Calibri"/>
                <a:cs typeface="Times New Roman"/>
              </a:rPr>
              <a:t>“Anadolu coğrafyasında yetişen, yüzyıllardır yararlanılan bitki </a:t>
            </a:r>
            <a:r>
              <a:rPr lang="tr-TR" sz="2600" dirty="0" smtClean="0">
                <a:ea typeface="Calibri"/>
                <a:cs typeface="Times New Roman"/>
              </a:rPr>
              <a:t>çeşitleri</a:t>
            </a:r>
            <a:r>
              <a:rPr lang="tr-TR" sz="2600" dirty="0">
                <a:ea typeface="Calibri"/>
                <a:cs typeface="Times New Roman"/>
              </a:rPr>
              <a:t> </a:t>
            </a:r>
            <a:r>
              <a:rPr lang="tr-TR" sz="2600" dirty="0" smtClean="0">
                <a:ea typeface="Calibri"/>
                <a:cs typeface="Times New Roman"/>
              </a:rPr>
              <a:t> </a:t>
            </a:r>
            <a:r>
              <a:rPr lang="tr-TR" sz="2600" dirty="0">
                <a:ea typeface="Calibri"/>
                <a:cs typeface="Times New Roman"/>
              </a:rPr>
              <a:t>zararlı oldukları bilinen bitki çeşitleri ve soğanlı bitki çeşitleri ile ilgili kırsal kesimde yaşayan yaşlı kuşakların sahip oldukları tecrübeye dayalı </a:t>
            </a:r>
            <a:r>
              <a:rPr lang="tr-TR" sz="2600" dirty="0" smtClean="0">
                <a:ea typeface="Calibri"/>
                <a:cs typeface="Times New Roman"/>
              </a:rPr>
              <a:t>bilgilerin </a:t>
            </a:r>
            <a:r>
              <a:rPr lang="tr-TR" sz="2600" dirty="0">
                <a:ea typeface="Calibri"/>
                <a:cs typeface="Times New Roman"/>
              </a:rPr>
              <a:t>derlenmesidir.”</a:t>
            </a:r>
          </a:p>
        </p:txBody>
      </p:sp>
      <p:pic>
        <p:nvPicPr>
          <p:cNvPr id="3074" name="Picture 2" descr="D:\Users\sendemert\Desktop\DOĞA RESİMLERİ\Anemone_blanda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3568" y="571230"/>
            <a:ext cx="3829385" cy="5105847"/>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7848110" y="5845529"/>
            <a:ext cx="1821332" cy="369332"/>
          </a:xfrm>
          <a:prstGeom prst="rect">
            <a:avLst/>
          </a:prstGeom>
        </p:spPr>
        <p:txBody>
          <a:bodyPr wrap="none">
            <a:spAutoFit/>
          </a:bodyPr>
          <a:lstStyle/>
          <a:p>
            <a:r>
              <a:rPr lang="tr-TR" b="1" i="1" dirty="0" err="1" smtClean="0"/>
              <a:t>Anemone</a:t>
            </a:r>
            <a:r>
              <a:rPr lang="tr-TR" b="1" i="1" dirty="0" smtClean="0"/>
              <a:t> </a:t>
            </a:r>
            <a:r>
              <a:rPr lang="tr-TR" b="1" i="1" dirty="0" err="1" smtClean="0"/>
              <a:t>blanda</a:t>
            </a:r>
            <a:endParaRPr lang="tr-TR" b="1" i="1" dirty="0"/>
          </a:p>
        </p:txBody>
      </p:sp>
    </p:spTree>
    <p:extLst>
      <p:ext uri="{BB962C8B-B14F-4D97-AF65-F5344CB8AC3E}">
        <p14:creationId xmlns:p14="http://schemas.microsoft.com/office/powerpoint/2010/main" val="205494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6770" y="571752"/>
            <a:ext cx="6546762" cy="5212132"/>
          </a:xfrm>
          <a:prstGeom prst="rect">
            <a:avLst/>
          </a:prstGeom>
        </p:spPr>
        <p:txBody>
          <a:bodyPr wrap="square">
            <a:spAutoFit/>
          </a:bodyPr>
          <a:lstStyle/>
          <a:p>
            <a:pPr>
              <a:lnSpc>
                <a:spcPct val="107000"/>
              </a:lnSpc>
              <a:spcAft>
                <a:spcPts val="800"/>
              </a:spcAft>
            </a:pPr>
            <a:r>
              <a:rPr lang="tr-TR" b="1" dirty="0" smtClean="0">
                <a:solidFill>
                  <a:srgbClr val="FF0000"/>
                </a:solidFill>
                <a:latin typeface="Verdana"/>
                <a:ea typeface="Calibri"/>
                <a:cs typeface="Times New Roman"/>
              </a:rPr>
              <a:t> </a:t>
            </a:r>
            <a:r>
              <a:rPr lang="tr-TR" sz="2600" b="1" dirty="0" smtClean="0">
                <a:ea typeface="Calibri"/>
                <a:cs typeface="Times New Roman"/>
              </a:rPr>
              <a:t>Yarışmaya Katılma Koşulları   </a:t>
            </a:r>
            <a:endParaRPr lang="tr-TR" sz="2600" dirty="0" smtClean="0">
              <a:ea typeface="Calibri"/>
              <a:cs typeface="Times New Roman"/>
            </a:endParaRPr>
          </a:p>
          <a:p>
            <a:pPr>
              <a:lnSpc>
                <a:spcPct val="107000"/>
              </a:lnSpc>
              <a:spcAft>
                <a:spcPts val="800"/>
              </a:spcAft>
            </a:pPr>
            <a:r>
              <a:rPr lang="tr-TR" sz="2600" dirty="0" smtClean="0">
                <a:ea typeface="Calibri"/>
                <a:cs typeface="Times New Roman"/>
              </a:rPr>
              <a:t>1.Yarışmaya Türkiye genelindeki tüm liselerin            9, 10 ve 11. sınıflarında okuyan öğrenciler katılacaktır.</a:t>
            </a:r>
          </a:p>
          <a:p>
            <a:pPr>
              <a:lnSpc>
                <a:spcPct val="107000"/>
              </a:lnSpc>
              <a:spcAft>
                <a:spcPts val="800"/>
              </a:spcAft>
            </a:pPr>
            <a:r>
              <a:rPr lang="tr-TR" sz="2600" dirty="0" smtClean="0">
                <a:ea typeface="Calibri"/>
                <a:cs typeface="Times New Roman"/>
              </a:rPr>
              <a:t>2. Her lise yarışmaya yalnız bir öğrenci ile katılacaktır.</a:t>
            </a:r>
          </a:p>
          <a:p>
            <a:pPr>
              <a:lnSpc>
                <a:spcPct val="107000"/>
              </a:lnSpc>
              <a:spcAft>
                <a:spcPts val="800"/>
              </a:spcAft>
            </a:pPr>
            <a:r>
              <a:rPr lang="tr-TR" sz="2600" dirty="0" smtClean="0">
                <a:ea typeface="Calibri"/>
                <a:cs typeface="Times New Roman"/>
              </a:rPr>
              <a:t>3.Yarışmaya katılacak öğrenci yarışma ile ilgili çalışmalarını mutlaka bir danışman öğretmen ile yapacaktır.  </a:t>
            </a:r>
          </a:p>
          <a:p>
            <a:pPr>
              <a:lnSpc>
                <a:spcPct val="107000"/>
              </a:lnSpc>
              <a:spcAft>
                <a:spcPts val="800"/>
              </a:spcAft>
            </a:pPr>
            <a:r>
              <a:rPr lang="tr-TR" sz="2600" dirty="0" smtClean="0">
                <a:ea typeface="Calibri"/>
                <a:cs typeface="Times New Roman"/>
              </a:rPr>
              <a:t>4.Öğrenciler yarışmaya yalnız kendi yörelerindeki bitki örnekleri ile katılacaktır. </a:t>
            </a:r>
            <a:r>
              <a:rPr lang="tr-TR" sz="2600" b="1" dirty="0" smtClean="0">
                <a:solidFill>
                  <a:srgbClr val="000000"/>
                </a:solidFill>
                <a:ea typeface="Calibri"/>
                <a:cs typeface="Times New Roman"/>
              </a:rPr>
              <a:t> </a:t>
            </a:r>
            <a:endParaRPr lang="tr-TR" sz="2600" dirty="0">
              <a:ea typeface="Calibri"/>
              <a:cs typeface="Times New Roman"/>
            </a:endParaRPr>
          </a:p>
        </p:txBody>
      </p:sp>
      <p:pic>
        <p:nvPicPr>
          <p:cNvPr id="4098" name="Picture 2" descr="D:\Users\sendemert\Desktop\DOĞA RESİMLERİ\Campanula_persicifolia.jpg"/>
          <p:cNvPicPr>
            <a:picLocks noChangeAspect="1" noChangeArrowheads="1"/>
          </p:cNvPicPr>
          <p:nvPr/>
        </p:nvPicPr>
        <p:blipFill rotWithShape="1">
          <a:blip r:embed="rId2">
            <a:extLst>
              <a:ext uri="{28A0092B-C50C-407E-A947-70E740481C1C}">
                <a14:useLocalDpi xmlns:a14="http://schemas.microsoft.com/office/drawing/2010/main" val="0"/>
              </a:ext>
            </a:extLst>
          </a:blip>
          <a:srcRect b="8423"/>
          <a:stretch/>
        </p:blipFill>
        <p:spPr bwMode="auto">
          <a:xfrm>
            <a:off x="7375235" y="673120"/>
            <a:ext cx="3951588" cy="4825017"/>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8234386" y="5682803"/>
            <a:ext cx="2374304" cy="369332"/>
          </a:xfrm>
          <a:prstGeom prst="rect">
            <a:avLst/>
          </a:prstGeom>
        </p:spPr>
        <p:txBody>
          <a:bodyPr wrap="none">
            <a:spAutoFit/>
          </a:bodyPr>
          <a:lstStyle/>
          <a:p>
            <a:r>
              <a:rPr lang="tr-TR" b="1" i="1" dirty="0" err="1" smtClean="0"/>
              <a:t>Campanula</a:t>
            </a:r>
            <a:r>
              <a:rPr lang="tr-TR" b="1" i="1" dirty="0" smtClean="0"/>
              <a:t> </a:t>
            </a:r>
            <a:r>
              <a:rPr lang="tr-TR" b="1" i="1" dirty="0" err="1" smtClean="0"/>
              <a:t>persicifolia</a:t>
            </a:r>
            <a:endParaRPr lang="tr-TR" b="1" i="1" dirty="0"/>
          </a:p>
        </p:txBody>
      </p:sp>
    </p:spTree>
    <p:extLst>
      <p:ext uri="{BB962C8B-B14F-4D97-AF65-F5344CB8AC3E}">
        <p14:creationId xmlns:p14="http://schemas.microsoft.com/office/powerpoint/2010/main" val="68498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0861" y="487453"/>
            <a:ext cx="6611155" cy="5648982"/>
          </a:xfrm>
          <a:prstGeom prst="rect">
            <a:avLst/>
          </a:prstGeom>
        </p:spPr>
        <p:txBody>
          <a:bodyPr wrap="square">
            <a:spAutoFit/>
          </a:bodyPr>
          <a:lstStyle/>
          <a:p>
            <a:pPr>
              <a:lnSpc>
                <a:spcPct val="107000"/>
              </a:lnSpc>
              <a:spcAft>
                <a:spcPts val="800"/>
              </a:spcAft>
            </a:pPr>
            <a:r>
              <a:rPr lang="tr-TR" sz="2500" b="1" dirty="0" smtClean="0">
                <a:ea typeface="Calibri"/>
                <a:cs typeface="Times New Roman"/>
              </a:rPr>
              <a:t>Yarışmaya Nasıl Katılacaksınız?</a:t>
            </a:r>
            <a:endParaRPr lang="tr-TR" sz="2500" dirty="0" smtClean="0">
              <a:ea typeface="Calibri"/>
              <a:cs typeface="Times New Roman"/>
            </a:endParaRPr>
          </a:p>
          <a:p>
            <a:pPr>
              <a:lnSpc>
                <a:spcPct val="107000"/>
              </a:lnSpc>
              <a:spcAft>
                <a:spcPts val="800"/>
              </a:spcAft>
            </a:pPr>
            <a:r>
              <a:rPr lang="tr-TR" sz="2500" strike="sngStrike" dirty="0" smtClean="0">
                <a:ea typeface="Calibri"/>
                <a:cs typeface="Times New Roman"/>
              </a:rPr>
              <a:t>   </a:t>
            </a:r>
            <a:r>
              <a:rPr lang="tr-TR" sz="2500" dirty="0" smtClean="0">
                <a:ea typeface="Calibri"/>
                <a:cs typeface="Times New Roman"/>
              </a:rPr>
              <a:t>Yaşamakta olduğunuz yörede yararlanılan bitkileri, bu bitkilerin kullanılır duruma getirilmesi sürecini ve hangi bitkilerin zararlı olduklarını öğrenmek ister misiniz? </a:t>
            </a:r>
          </a:p>
          <a:p>
            <a:pPr>
              <a:lnSpc>
                <a:spcPct val="107000"/>
              </a:lnSpc>
              <a:spcAft>
                <a:spcPts val="800"/>
              </a:spcAft>
            </a:pPr>
            <a:r>
              <a:rPr lang="tr-TR" sz="2500" strike="sngStrike" dirty="0" smtClean="0">
                <a:ea typeface="Calibri"/>
                <a:cs typeface="Times New Roman"/>
              </a:rPr>
              <a:t>   </a:t>
            </a:r>
            <a:r>
              <a:rPr lang="tr-TR" sz="2500" dirty="0" smtClean="0">
                <a:ea typeface="Calibri"/>
                <a:cs typeface="Times New Roman"/>
              </a:rPr>
              <a:t>Yanıtınız “evet” ise ve bu konuda bilinenlere katkıda bulunmak isterseniz ilkbahar, yaz, sonbahar ve kış boyunca yörenizde yetişen, yüzyıllardır yararlanılan veya zararlı oldukları bilinen bitki örnekleri ile ilgili derleyeceğiniz bilgileri ve bu bitkilerin kurutulmuş örnekleri ile fotoğraflarını Antalya’ ya posta veya kargo ile göndermeniz yeterli olacaktır. </a:t>
            </a:r>
            <a:endParaRPr lang="tr-TR" sz="2500" dirty="0">
              <a:ea typeface="Calibri"/>
              <a:cs typeface="Times New Roman"/>
            </a:endParaRPr>
          </a:p>
        </p:txBody>
      </p:sp>
      <p:pic>
        <p:nvPicPr>
          <p:cNvPr id="5122" name="Picture 2" descr="D:\Users\sendemert\Desktop\DOĞA RESİMLERİ\Galanthus_plicatus_sp._byzantinus_-.jpg"/>
          <p:cNvPicPr>
            <a:picLocks noChangeAspect="1" noChangeArrowheads="1"/>
          </p:cNvPicPr>
          <p:nvPr/>
        </p:nvPicPr>
        <p:blipFill rotWithShape="1">
          <a:blip r:embed="rId2">
            <a:extLst>
              <a:ext uri="{28A0092B-C50C-407E-A947-70E740481C1C}">
                <a14:useLocalDpi xmlns:a14="http://schemas.microsoft.com/office/drawing/2010/main" val="0"/>
              </a:ext>
            </a:extLst>
          </a:blip>
          <a:srcRect b="6800"/>
          <a:stretch/>
        </p:blipFill>
        <p:spPr bwMode="auto">
          <a:xfrm>
            <a:off x="7491145" y="596990"/>
            <a:ext cx="3696242" cy="4593196"/>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8366467" y="5274835"/>
            <a:ext cx="1945597" cy="369332"/>
          </a:xfrm>
          <a:prstGeom prst="rect">
            <a:avLst/>
          </a:prstGeom>
        </p:spPr>
        <p:txBody>
          <a:bodyPr wrap="none">
            <a:spAutoFit/>
          </a:bodyPr>
          <a:lstStyle/>
          <a:p>
            <a:r>
              <a:rPr lang="tr-TR" b="1" i="1" dirty="0" err="1" smtClean="0"/>
              <a:t>Galanthus</a:t>
            </a:r>
            <a:r>
              <a:rPr lang="tr-TR" b="1" i="1" dirty="0" smtClean="0"/>
              <a:t> </a:t>
            </a:r>
            <a:r>
              <a:rPr lang="tr-TR" b="1" i="1" dirty="0" err="1" smtClean="0"/>
              <a:t>plicatus</a:t>
            </a:r>
            <a:endParaRPr lang="tr-TR" b="1" i="1" dirty="0"/>
          </a:p>
        </p:txBody>
      </p:sp>
    </p:spTree>
    <p:extLst>
      <p:ext uri="{BB962C8B-B14F-4D97-AF65-F5344CB8AC3E}">
        <p14:creationId xmlns:p14="http://schemas.microsoft.com/office/powerpoint/2010/main" val="377055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5256" y="573856"/>
            <a:ext cx="6739944" cy="5237331"/>
          </a:xfrm>
          <a:prstGeom prst="rect">
            <a:avLst/>
          </a:prstGeom>
        </p:spPr>
        <p:txBody>
          <a:bodyPr wrap="square">
            <a:spAutoFit/>
          </a:bodyPr>
          <a:lstStyle/>
          <a:p>
            <a:pPr>
              <a:lnSpc>
                <a:spcPct val="107000"/>
              </a:lnSpc>
              <a:spcAft>
                <a:spcPts val="800"/>
              </a:spcAft>
            </a:pPr>
            <a:r>
              <a:rPr lang="tr-TR" sz="2500" b="1" dirty="0" smtClean="0">
                <a:ea typeface="Calibri"/>
                <a:cs typeface="Times New Roman"/>
              </a:rPr>
              <a:t>Hangi Bitkilerle Katılmalısınız?</a:t>
            </a:r>
            <a:endParaRPr lang="tr-TR" sz="2500" dirty="0" smtClean="0">
              <a:ea typeface="Calibri"/>
              <a:cs typeface="Times New Roman"/>
            </a:endParaRPr>
          </a:p>
          <a:p>
            <a:pPr>
              <a:lnSpc>
                <a:spcPct val="107000"/>
              </a:lnSpc>
              <a:spcAft>
                <a:spcPts val="800"/>
              </a:spcAft>
            </a:pPr>
            <a:r>
              <a:rPr lang="tr-TR" sz="2500" dirty="0">
                <a:ea typeface="Calibri"/>
                <a:cs typeface="Times New Roman"/>
              </a:rPr>
              <a:t> </a:t>
            </a:r>
            <a:r>
              <a:rPr lang="tr-TR" sz="2500" dirty="0" smtClean="0">
                <a:ea typeface="Calibri"/>
                <a:cs typeface="Times New Roman"/>
              </a:rPr>
              <a:t>    Yaşadığınız yörede yetişen ve özellikleri aşağıda belirtilen bitki çeşitleri ile ilgili bilgileri derlemelisiniz.</a:t>
            </a:r>
          </a:p>
          <a:p>
            <a:pPr marL="342900" lvl="0" indent="-342900">
              <a:lnSpc>
                <a:spcPct val="107000"/>
              </a:lnSpc>
              <a:spcAft>
                <a:spcPts val="0"/>
              </a:spcAft>
              <a:buFont typeface="+mj-lt"/>
              <a:buAutoNum type="arabicPeriod"/>
            </a:pPr>
            <a:r>
              <a:rPr lang="tr-TR" sz="2500" dirty="0" smtClean="0">
                <a:ea typeface="Calibri"/>
                <a:cs typeface="Times New Roman"/>
              </a:rPr>
              <a:t>Çeşitli amaçlarla yararlanılan bitki çeşitleri (Beslenme, yün boyama ve hastalık tedavisinde; mutfak eşyası, inşaat malzemesi, oyuncak malzemesi üretiminde; örme işlerinde, halat yapımında, oyunlarda, bazı inanışlar gereği çeşitli törenlerde vs.) ,</a:t>
            </a:r>
          </a:p>
          <a:p>
            <a:pPr marL="342900" lvl="0" indent="-342900">
              <a:lnSpc>
                <a:spcPct val="107000"/>
              </a:lnSpc>
              <a:spcAft>
                <a:spcPts val="0"/>
              </a:spcAft>
              <a:buFont typeface="+mj-lt"/>
              <a:buAutoNum type="arabicPeriod"/>
            </a:pPr>
            <a:r>
              <a:rPr lang="tr-TR" sz="2500" dirty="0" smtClean="0">
                <a:ea typeface="Calibri"/>
                <a:cs typeface="Times New Roman"/>
              </a:rPr>
              <a:t>Zehirli oldukları bilinen bitki çeşitleri, </a:t>
            </a:r>
          </a:p>
          <a:p>
            <a:pPr marL="342900" lvl="0" indent="-342900">
              <a:lnSpc>
                <a:spcPct val="107000"/>
              </a:lnSpc>
              <a:spcAft>
                <a:spcPts val="800"/>
              </a:spcAft>
              <a:buFont typeface="+mj-lt"/>
              <a:buAutoNum type="arabicPeriod"/>
            </a:pPr>
            <a:r>
              <a:rPr lang="tr-TR" sz="2500" dirty="0" smtClean="0">
                <a:ea typeface="Calibri"/>
                <a:cs typeface="Times New Roman"/>
              </a:rPr>
              <a:t>Soğanlı bitki çeşitleri.</a:t>
            </a:r>
            <a:endParaRPr lang="tr-TR" sz="2500" dirty="0">
              <a:ea typeface="Calibri"/>
              <a:cs typeface="Times New Roman"/>
            </a:endParaRPr>
          </a:p>
        </p:txBody>
      </p:sp>
      <p:pic>
        <p:nvPicPr>
          <p:cNvPr id="6146" name="Picture 2" descr="D:\Users\sendemert\Desktop\DOĞA RESİMLERİ\Lathyrus_undulatus.jpg"/>
          <p:cNvPicPr>
            <a:picLocks noChangeAspect="1" noChangeArrowheads="1"/>
          </p:cNvPicPr>
          <p:nvPr/>
        </p:nvPicPr>
        <p:blipFill rotWithShape="1">
          <a:blip r:embed="rId2">
            <a:extLst>
              <a:ext uri="{28A0092B-C50C-407E-A947-70E740481C1C}">
                <a14:useLocalDpi xmlns:a14="http://schemas.microsoft.com/office/drawing/2010/main" val="0"/>
              </a:ext>
            </a:extLst>
          </a:blip>
          <a:srcRect b="8152"/>
          <a:stretch/>
        </p:blipFill>
        <p:spPr bwMode="auto">
          <a:xfrm>
            <a:off x="7555539" y="584109"/>
            <a:ext cx="3855143" cy="4721157"/>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8697954" y="5472379"/>
            <a:ext cx="2071016" cy="369332"/>
          </a:xfrm>
          <a:prstGeom prst="rect">
            <a:avLst/>
          </a:prstGeom>
        </p:spPr>
        <p:txBody>
          <a:bodyPr wrap="none">
            <a:spAutoFit/>
          </a:bodyPr>
          <a:lstStyle/>
          <a:p>
            <a:r>
              <a:rPr lang="tr-TR" b="1" i="1" dirty="0" err="1"/>
              <a:t>Lathyrus_undulatus</a:t>
            </a:r>
            <a:endParaRPr lang="tr-TR" b="1" i="1" dirty="0"/>
          </a:p>
        </p:txBody>
      </p:sp>
    </p:spTree>
    <p:extLst>
      <p:ext uri="{BB962C8B-B14F-4D97-AF65-F5344CB8AC3E}">
        <p14:creationId xmlns:p14="http://schemas.microsoft.com/office/powerpoint/2010/main" val="14492841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4699</TotalTime>
  <Words>2904</Words>
  <Application>Microsoft Office PowerPoint</Application>
  <PresentationFormat>Özel</PresentationFormat>
  <Paragraphs>243</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sende mert</dc:creator>
  <cp:lastModifiedBy>Sende Mert</cp:lastModifiedBy>
  <cp:revision>324</cp:revision>
  <dcterms:created xsi:type="dcterms:W3CDTF">2014-10-14T19:02:56Z</dcterms:created>
  <dcterms:modified xsi:type="dcterms:W3CDTF">2014-12-24T06:58:41Z</dcterms:modified>
</cp:coreProperties>
</file>